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3" strictFirstAndLastChars="0" saveSubsetFonts="1">
  <p:sldMasterIdLst>
    <p:sldMasterId id="2147483704" r:id="rId4"/>
    <p:sldMasterId id="2147483648" r:id="rId5"/>
  </p:sldMasterIdLst>
  <p:notesMasterIdLst>
    <p:notesMasterId r:id="rId24"/>
  </p:notesMasterIdLst>
  <p:handoutMasterIdLst>
    <p:handoutMasterId r:id="rId25"/>
  </p:handoutMasterIdLst>
  <p:sldIdLst>
    <p:sldId id="1409" r:id="rId6"/>
    <p:sldId id="1463" r:id="rId7"/>
    <p:sldId id="1626" r:id="rId8"/>
    <p:sldId id="1625" r:id="rId9"/>
    <p:sldId id="1627" r:id="rId10"/>
    <p:sldId id="1624" r:id="rId11"/>
    <p:sldId id="1467" r:id="rId12"/>
    <p:sldId id="1470" r:id="rId13"/>
    <p:sldId id="1617" r:id="rId14"/>
    <p:sldId id="1481" r:id="rId15"/>
    <p:sldId id="1419" r:id="rId16"/>
    <p:sldId id="1466" r:id="rId17"/>
    <p:sldId id="1471" r:id="rId18"/>
    <p:sldId id="1469" r:id="rId19"/>
    <p:sldId id="1621" r:id="rId20"/>
    <p:sldId id="1623" r:id="rId21"/>
    <p:sldId id="1619" r:id="rId22"/>
    <p:sldId id="1410" r:id="rId23"/>
  </p:sldIdLst>
  <p:sldSz cx="25560338" cy="14400213"/>
  <p:notesSz cx="6797675" cy="9926638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762" kern="1200">
        <a:solidFill>
          <a:schemeClr val="accent2"/>
        </a:solidFill>
        <a:latin typeface="Verdana" pitchFamily="34" charset="0"/>
        <a:ea typeface="+mn-ea"/>
        <a:cs typeface="+mn-cs"/>
      </a:defRPr>
    </a:lvl1pPr>
    <a:lvl2pPr marL="907176" algn="l" rtl="0" fontAlgn="base">
      <a:spcBef>
        <a:spcPct val="0"/>
      </a:spcBef>
      <a:spcAft>
        <a:spcPct val="0"/>
      </a:spcAft>
      <a:defRPr sz="4762" kern="1200">
        <a:solidFill>
          <a:schemeClr val="accent2"/>
        </a:solidFill>
        <a:latin typeface="Verdana" pitchFamily="34" charset="0"/>
        <a:ea typeface="+mn-ea"/>
        <a:cs typeface="+mn-cs"/>
      </a:defRPr>
    </a:lvl2pPr>
    <a:lvl3pPr marL="1814352" algn="l" rtl="0" fontAlgn="base">
      <a:spcBef>
        <a:spcPct val="0"/>
      </a:spcBef>
      <a:spcAft>
        <a:spcPct val="0"/>
      </a:spcAft>
      <a:defRPr sz="4762" kern="1200">
        <a:solidFill>
          <a:schemeClr val="accent2"/>
        </a:solidFill>
        <a:latin typeface="Verdana" pitchFamily="34" charset="0"/>
        <a:ea typeface="+mn-ea"/>
        <a:cs typeface="+mn-cs"/>
      </a:defRPr>
    </a:lvl3pPr>
    <a:lvl4pPr marL="2721529" algn="l" rtl="0" fontAlgn="base">
      <a:spcBef>
        <a:spcPct val="0"/>
      </a:spcBef>
      <a:spcAft>
        <a:spcPct val="0"/>
      </a:spcAft>
      <a:defRPr sz="4762" kern="1200">
        <a:solidFill>
          <a:schemeClr val="accent2"/>
        </a:solidFill>
        <a:latin typeface="Verdana" pitchFamily="34" charset="0"/>
        <a:ea typeface="+mn-ea"/>
        <a:cs typeface="+mn-cs"/>
      </a:defRPr>
    </a:lvl4pPr>
    <a:lvl5pPr marL="3628705" algn="l" rtl="0" fontAlgn="base">
      <a:spcBef>
        <a:spcPct val="0"/>
      </a:spcBef>
      <a:spcAft>
        <a:spcPct val="0"/>
      </a:spcAft>
      <a:defRPr sz="4762" kern="1200">
        <a:solidFill>
          <a:schemeClr val="accent2"/>
        </a:solidFill>
        <a:latin typeface="Verdana" pitchFamily="34" charset="0"/>
        <a:ea typeface="+mn-ea"/>
        <a:cs typeface="+mn-cs"/>
      </a:defRPr>
    </a:lvl5pPr>
    <a:lvl6pPr marL="4535881" algn="l" defTabSz="1814352" rtl="0" eaLnBrk="1" latinLnBrk="0" hangingPunct="1">
      <a:defRPr sz="4762" kern="1200">
        <a:solidFill>
          <a:schemeClr val="accent2"/>
        </a:solidFill>
        <a:latin typeface="Verdana" pitchFamily="34" charset="0"/>
        <a:ea typeface="+mn-ea"/>
        <a:cs typeface="+mn-cs"/>
      </a:defRPr>
    </a:lvl6pPr>
    <a:lvl7pPr marL="5443057" algn="l" defTabSz="1814352" rtl="0" eaLnBrk="1" latinLnBrk="0" hangingPunct="1">
      <a:defRPr sz="4762" kern="1200">
        <a:solidFill>
          <a:schemeClr val="accent2"/>
        </a:solidFill>
        <a:latin typeface="Verdana" pitchFamily="34" charset="0"/>
        <a:ea typeface="+mn-ea"/>
        <a:cs typeface="+mn-cs"/>
      </a:defRPr>
    </a:lvl7pPr>
    <a:lvl8pPr marL="6350234" algn="l" defTabSz="1814352" rtl="0" eaLnBrk="1" latinLnBrk="0" hangingPunct="1">
      <a:defRPr sz="4762" kern="1200">
        <a:solidFill>
          <a:schemeClr val="accent2"/>
        </a:solidFill>
        <a:latin typeface="Verdana" pitchFamily="34" charset="0"/>
        <a:ea typeface="+mn-ea"/>
        <a:cs typeface="+mn-cs"/>
      </a:defRPr>
    </a:lvl8pPr>
    <a:lvl9pPr marL="7257410" algn="l" defTabSz="1814352" rtl="0" eaLnBrk="1" latinLnBrk="0" hangingPunct="1">
      <a:defRPr sz="4762" kern="1200">
        <a:solidFill>
          <a:schemeClr val="accent2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536" userDrawn="1">
          <p15:clr>
            <a:srgbClr val="A4A3A4"/>
          </p15:clr>
        </p15:guide>
        <p15:guide id="2" pos="809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E79"/>
    <a:srgbClr val="203864"/>
    <a:srgbClr val="CCCDBC"/>
    <a:srgbClr val="93C01E"/>
    <a:srgbClr val="0563C1"/>
    <a:srgbClr val="84807E"/>
    <a:srgbClr val="0583C5"/>
    <a:srgbClr val="91BF20"/>
    <a:srgbClr val="0782C4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Estilo Claro 2 - Ênfase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28" d="100"/>
          <a:sy n="28" d="100"/>
        </p:scale>
        <p:origin x="872" y="60"/>
      </p:cViewPr>
      <p:guideLst>
        <p:guide orient="horz" pos="4536"/>
        <p:guide pos="809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A1E971-B0AB-42DF-B476-CB8D0F8CC581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pt-BR"/>
        </a:p>
      </dgm:t>
    </dgm:pt>
    <dgm:pt modelId="{BB7EC8B4-9A7E-4DE0-97FA-486F788BD0EC}">
      <dgm:prSet phldrT="[Texto]" custT="1"/>
      <dgm:spPr/>
      <dgm:t>
        <a:bodyPr/>
        <a:lstStyle/>
        <a:p>
          <a:pPr algn="just">
            <a:buClr>
              <a:srgbClr val="91BF20"/>
            </a:buClr>
          </a:pPr>
          <a:r>
            <a:rPr lang="pt-BR" sz="4000" b="1" dirty="0">
              <a:latin typeface="Segoe UI "/>
            </a:rPr>
            <a:t>Identificar</a:t>
          </a:r>
          <a:r>
            <a:rPr lang="pt-BR" sz="4000" dirty="0">
              <a:latin typeface="Segoe UI "/>
            </a:rPr>
            <a:t> possíveis </a:t>
          </a:r>
          <a:r>
            <a:rPr lang="pt-BR" sz="4000" b="1" dirty="0">
              <a:latin typeface="Segoe UI "/>
            </a:rPr>
            <a:t>eventos</a:t>
          </a:r>
          <a:r>
            <a:rPr lang="pt-BR" sz="4000" dirty="0">
              <a:latin typeface="Segoe UI "/>
            </a:rPr>
            <a:t> e oportunidades de melhorias nos Sistemas através de monitoramento ativo direcionando ações aos núcleos</a:t>
          </a:r>
          <a:r>
            <a:rPr lang="pt-BR" sz="4000" b="0" dirty="0">
              <a:latin typeface="Segoe UI"/>
              <a:cs typeface="Arial"/>
            </a:rPr>
            <a:t>.</a:t>
          </a:r>
        </a:p>
      </dgm:t>
    </dgm:pt>
    <dgm:pt modelId="{DF97DB6D-5055-43E5-9537-BD747E1EE97B}" type="parTrans" cxnId="{BD20353D-60C0-47AA-BFBE-3A85518DC739}">
      <dgm:prSet/>
      <dgm:spPr/>
      <dgm:t>
        <a:bodyPr/>
        <a:lstStyle/>
        <a:p>
          <a:endParaRPr lang="pt-BR"/>
        </a:p>
      </dgm:t>
    </dgm:pt>
    <dgm:pt modelId="{6E8A6666-9BF6-4D95-8FB6-C8D895508678}" type="sibTrans" cxnId="{BD20353D-60C0-47AA-BFBE-3A85518DC739}">
      <dgm:prSet/>
      <dgm:spPr/>
      <dgm:t>
        <a:bodyPr/>
        <a:lstStyle/>
        <a:p>
          <a:endParaRPr lang="pt-BR"/>
        </a:p>
      </dgm:t>
    </dgm:pt>
    <dgm:pt modelId="{C050FE59-0FBF-4B8B-BC08-AE652BBE791D}">
      <dgm:prSet phldrT="[Texto]" custT="1"/>
      <dgm:spPr/>
      <dgm:t>
        <a:bodyPr/>
        <a:lstStyle/>
        <a:p>
          <a:pPr algn="just">
            <a:buClr>
              <a:srgbClr val="91BF20"/>
            </a:buClr>
          </a:pPr>
          <a:r>
            <a:rPr lang="pt-BR" sz="4000" dirty="0">
              <a:latin typeface="Segoe UI "/>
            </a:rPr>
            <a:t>Desenvolver mecanismos de </a:t>
          </a:r>
          <a:r>
            <a:rPr lang="pt-BR" sz="4000" b="1" dirty="0">
              <a:latin typeface="Segoe UI "/>
            </a:rPr>
            <a:t>gerenciamento dos processos </a:t>
          </a:r>
          <a:r>
            <a:rPr lang="pt-BR" sz="4000" dirty="0">
              <a:latin typeface="Segoe UI "/>
            </a:rPr>
            <a:t>em tempo real que auxiliem a tomada de decisão pela alta gestão</a:t>
          </a:r>
          <a:r>
            <a:rPr lang="pt-BR" sz="4000" b="0" dirty="0">
              <a:latin typeface="Segoe UI"/>
              <a:cs typeface="Arial"/>
            </a:rPr>
            <a:t>.</a:t>
          </a:r>
        </a:p>
      </dgm:t>
    </dgm:pt>
    <dgm:pt modelId="{C9D38089-C8CB-4B00-8E7B-B9CFA091E3D0}" type="parTrans" cxnId="{164B608C-552F-4D09-BA19-D5C738AE1590}">
      <dgm:prSet/>
      <dgm:spPr/>
      <dgm:t>
        <a:bodyPr/>
        <a:lstStyle/>
        <a:p>
          <a:endParaRPr lang="pt-BR"/>
        </a:p>
      </dgm:t>
    </dgm:pt>
    <dgm:pt modelId="{3680E042-37F5-4B5A-A741-A0BBFF7FBE01}" type="sibTrans" cxnId="{164B608C-552F-4D09-BA19-D5C738AE1590}">
      <dgm:prSet/>
      <dgm:spPr/>
      <dgm:t>
        <a:bodyPr/>
        <a:lstStyle/>
        <a:p>
          <a:endParaRPr lang="pt-BR"/>
        </a:p>
      </dgm:t>
    </dgm:pt>
    <dgm:pt modelId="{EBCB2130-2472-4B44-954A-2B3069B38C13}">
      <dgm:prSet phldrT="[Texto]" custT="1"/>
      <dgm:spPr/>
      <dgm:t>
        <a:bodyPr/>
        <a:lstStyle/>
        <a:p>
          <a:pPr algn="just">
            <a:buClr>
              <a:srgbClr val="91BF20"/>
            </a:buClr>
          </a:pPr>
          <a:r>
            <a:rPr lang="pt-BR" sz="4000" b="0" dirty="0">
              <a:latin typeface="Segoe UI" panose="020B0502040204020203" pitchFamily="34" charset="0"/>
              <a:cs typeface="Segoe UI" panose="020B0502040204020203" pitchFamily="34" charset="0"/>
            </a:rPr>
            <a:t>Apoiar as </a:t>
          </a:r>
          <a:r>
            <a:rPr lang="pt-BR" sz="4000" b="1" dirty="0">
              <a:latin typeface="Segoe UI" panose="020B0502040204020203" pitchFamily="34" charset="0"/>
              <a:cs typeface="Segoe UI" panose="020B0502040204020203" pitchFamily="34" charset="0"/>
            </a:rPr>
            <a:t>tomadas de decisão </a:t>
          </a:r>
          <a:r>
            <a:rPr lang="pt-BR" sz="4000" dirty="0">
              <a:latin typeface="Segoe UI" panose="020B0502040204020203" pitchFamily="34" charset="0"/>
              <a:cs typeface="Segoe UI" panose="020B0502040204020203" pitchFamily="34" charset="0"/>
            </a:rPr>
            <a:t>entregando informações e respostas de forma </a:t>
          </a:r>
          <a:r>
            <a:rPr lang="pt-BR" sz="4000" b="1" dirty="0">
              <a:latin typeface="Segoe UI" panose="020B0502040204020203" pitchFamily="34" charset="0"/>
              <a:cs typeface="Segoe UI" panose="020B0502040204020203" pitchFamily="34" charset="0"/>
            </a:rPr>
            <a:t>ágil</a:t>
          </a:r>
          <a:r>
            <a:rPr lang="pt-BR" sz="4000" dirty="0">
              <a:latin typeface="Segoe UI" panose="020B0502040204020203" pitchFamily="34" charset="0"/>
              <a:cs typeface="Segoe UI" panose="020B0502040204020203" pitchFamily="34" charset="0"/>
            </a:rPr>
            <a:t>, </a:t>
          </a:r>
          <a:r>
            <a:rPr lang="pt-BR" sz="4000" b="1" dirty="0">
              <a:latin typeface="Segoe UI" panose="020B0502040204020203" pitchFamily="34" charset="0"/>
              <a:cs typeface="Segoe UI" panose="020B0502040204020203" pitchFamily="34" charset="0"/>
            </a:rPr>
            <a:t>eficiente</a:t>
          </a:r>
          <a:r>
            <a:rPr lang="pt-BR" sz="4000" dirty="0">
              <a:latin typeface="Segoe UI" panose="020B0502040204020203" pitchFamily="34" charset="0"/>
              <a:cs typeface="Segoe UI" panose="020B0502040204020203" pitchFamily="34" charset="0"/>
            </a:rPr>
            <a:t> e coordenada</a:t>
          </a:r>
          <a:r>
            <a:rPr lang="pt-BR" sz="4000" dirty="0">
              <a:latin typeface="Segoe UI"/>
              <a:cs typeface="Arial"/>
            </a:rPr>
            <a:t>.</a:t>
          </a:r>
          <a:endParaRPr lang="pt-BR" sz="4000" dirty="0"/>
        </a:p>
      </dgm:t>
    </dgm:pt>
    <dgm:pt modelId="{46387C6D-F182-4525-9B63-0967879C3FEE}" type="parTrans" cxnId="{72C68529-AAE2-4703-889D-1F98BCCA7CF4}">
      <dgm:prSet/>
      <dgm:spPr/>
      <dgm:t>
        <a:bodyPr/>
        <a:lstStyle/>
        <a:p>
          <a:endParaRPr lang="pt-BR"/>
        </a:p>
      </dgm:t>
    </dgm:pt>
    <dgm:pt modelId="{D3C0B91D-FE36-46FB-AD37-B0BF41A885A0}" type="sibTrans" cxnId="{72C68529-AAE2-4703-889D-1F98BCCA7CF4}">
      <dgm:prSet/>
      <dgm:spPr/>
      <dgm:t>
        <a:bodyPr/>
        <a:lstStyle/>
        <a:p>
          <a:endParaRPr lang="pt-BR"/>
        </a:p>
      </dgm:t>
    </dgm:pt>
    <dgm:pt modelId="{F127779C-9AF3-49A0-8670-D97B395238AD}">
      <dgm:prSet custT="1"/>
      <dgm:spPr/>
      <dgm:t>
        <a:bodyPr/>
        <a:lstStyle/>
        <a:p>
          <a:pPr algn="just">
            <a:buClr>
              <a:srgbClr val="91BF20"/>
            </a:buClr>
          </a:pPr>
          <a:r>
            <a:rPr lang="pt-BR" sz="4000" dirty="0">
              <a:latin typeface="Segoe UI "/>
            </a:rPr>
            <a:t>Manter os </a:t>
          </a:r>
          <a:r>
            <a:rPr lang="pt-BR" sz="4000" b="1" dirty="0">
              <a:latin typeface="Segoe UI "/>
            </a:rPr>
            <a:t>dados primários </a:t>
          </a:r>
          <a:r>
            <a:rPr lang="pt-BR" sz="4000" dirty="0">
              <a:latin typeface="Segoe UI "/>
            </a:rPr>
            <a:t>dos Sistemas implantados para avaliação e desenvolvimento de pesquisas e análises futuras</a:t>
          </a:r>
          <a:r>
            <a:rPr lang="pt-BR" sz="4000" dirty="0">
              <a:latin typeface="Segoe UI"/>
              <a:cs typeface="Arial"/>
            </a:rPr>
            <a:t>.</a:t>
          </a:r>
          <a:endParaRPr lang="pt-BR" sz="4000" dirty="0"/>
        </a:p>
      </dgm:t>
    </dgm:pt>
    <dgm:pt modelId="{80EED371-896D-44F9-BEED-A6CC1E49FCC2}" type="parTrans" cxnId="{F9E2D5A7-FD42-4743-B775-7E2264A3EEDC}">
      <dgm:prSet/>
      <dgm:spPr/>
      <dgm:t>
        <a:bodyPr/>
        <a:lstStyle/>
        <a:p>
          <a:endParaRPr lang="pt-BR"/>
        </a:p>
      </dgm:t>
    </dgm:pt>
    <dgm:pt modelId="{D4FDB2BF-D937-42A7-9142-D976709DD6C9}" type="sibTrans" cxnId="{F9E2D5A7-FD42-4743-B775-7E2264A3EEDC}">
      <dgm:prSet/>
      <dgm:spPr/>
      <dgm:t>
        <a:bodyPr/>
        <a:lstStyle/>
        <a:p>
          <a:endParaRPr lang="pt-BR"/>
        </a:p>
      </dgm:t>
    </dgm:pt>
    <dgm:pt modelId="{9A22ACD8-432D-432F-8540-2B379FBBD34A}">
      <dgm:prSet custT="1"/>
      <dgm:spPr/>
      <dgm:t>
        <a:bodyPr/>
        <a:lstStyle/>
        <a:p>
          <a:pPr algn="just"/>
          <a:r>
            <a:rPr lang="pt-BR" sz="4000" dirty="0">
              <a:latin typeface="Segoe UI "/>
            </a:rPr>
            <a:t>Fomentar o desenvolvimento de </a:t>
          </a:r>
          <a:r>
            <a:rPr lang="pt-BR" sz="4000" b="1" dirty="0">
              <a:latin typeface="Segoe UI "/>
            </a:rPr>
            <a:t>tecnologia nacional</a:t>
          </a:r>
          <a:r>
            <a:rPr lang="pt-BR" sz="4000" dirty="0">
              <a:latin typeface="Segoe UI "/>
            </a:rPr>
            <a:t> por meio de parcerias/apoio com universidades e centros tecnológicos</a:t>
          </a:r>
          <a:r>
            <a:rPr lang="pt-BR" sz="4000" dirty="0">
              <a:latin typeface="Segoe UI"/>
              <a:cs typeface="Arial"/>
            </a:rPr>
            <a:t>. </a:t>
          </a:r>
          <a:endParaRPr lang="pt-BR" sz="4000" dirty="0"/>
        </a:p>
      </dgm:t>
    </dgm:pt>
    <dgm:pt modelId="{C336874B-AC30-4292-B0B0-F9263A5F050A}" type="parTrans" cxnId="{1B448ED5-BC7F-4F19-B38B-5FA7016C704F}">
      <dgm:prSet/>
      <dgm:spPr/>
      <dgm:t>
        <a:bodyPr/>
        <a:lstStyle/>
        <a:p>
          <a:endParaRPr lang="pt-BR"/>
        </a:p>
      </dgm:t>
    </dgm:pt>
    <dgm:pt modelId="{35CF6C97-3E8A-4FDE-AC48-5FE8412D3C6F}" type="sibTrans" cxnId="{1B448ED5-BC7F-4F19-B38B-5FA7016C704F}">
      <dgm:prSet/>
      <dgm:spPr/>
      <dgm:t>
        <a:bodyPr/>
        <a:lstStyle/>
        <a:p>
          <a:endParaRPr lang="pt-BR"/>
        </a:p>
      </dgm:t>
    </dgm:pt>
    <dgm:pt modelId="{D61FC5EA-30FA-494C-82E7-41177C854960}">
      <dgm:prSet custT="1"/>
      <dgm:spPr/>
      <dgm:t>
        <a:bodyPr/>
        <a:lstStyle/>
        <a:p>
          <a:pPr algn="just">
            <a:buClr>
              <a:srgbClr val="91BF20"/>
            </a:buClr>
          </a:pPr>
          <a:r>
            <a:rPr lang="pt-BR" sz="4000" b="1" dirty="0">
              <a:latin typeface="Segoe UI "/>
            </a:rPr>
            <a:t>Criar condições </a:t>
          </a:r>
          <a:r>
            <a:rPr lang="pt-BR" sz="4000" dirty="0">
              <a:latin typeface="Segoe UI "/>
            </a:rPr>
            <a:t>para que as instalações e Sistemas integrados ao CIITIS, em uma situação de emergência, auxiliem nas ações do Plano de Emergência Local</a:t>
          </a:r>
          <a:endParaRPr lang="pt-BR" sz="4000" dirty="0">
            <a:latin typeface="Segoe UI "/>
            <a:cs typeface="Arial"/>
          </a:endParaRPr>
        </a:p>
      </dgm:t>
    </dgm:pt>
    <dgm:pt modelId="{DF5F2DFC-4F0F-4405-845A-F0B22C6E8FC1}" type="parTrans" cxnId="{9C125C3E-A341-4DFB-A61C-493F067EA0E7}">
      <dgm:prSet/>
      <dgm:spPr/>
      <dgm:t>
        <a:bodyPr/>
        <a:lstStyle/>
        <a:p>
          <a:endParaRPr lang="pt-BR"/>
        </a:p>
      </dgm:t>
    </dgm:pt>
    <dgm:pt modelId="{EAC39315-6665-4DD2-8BCD-8339A18BFED6}" type="sibTrans" cxnId="{9C125C3E-A341-4DFB-A61C-493F067EA0E7}">
      <dgm:prSet/>
      <dgm:spPr/>
      <dgm:t>
        <a:bodyPr/>
        <a:lstStyle/>
        <a:p>
          <a:endParaRPr lang="pt-BR"/>
        </a:p>
      </dgm:t>
    </dgm:pt>
    <dgm:pt modelId="{30D2FA57-6B1F-49A7-BB2F-3DD26CF2BA7E}">
      <dgm:prSet custT="1"/>
      <dgm:spPr/>
      <dgm:t>
        <a:bodyPr/>
        <a:lstStyle/>
        <a:p>
          <a:r>
            <a:rPr lang="pt-BR" sz="4000" dirty="0">
              <a:latin typeface="Segoe UI "/>
            </a:rPr>
            <a:t>Incentivar e contribuir para uma </a:t>
          </a:r>
          <a:r>
            <a:rPr lang="pt-BR" sz="4000" b="1" dirty="0">
              <a:latin typeface="Segoe UI "/>
            </a:rPr>
            <a:t>Infraestrutura Autossustentável</a:t>
          </a:r>
          <a:r>
            <a:rPr lang="pt-BR" sz="4000" dirty="0">
              <a:latin typeface="Segoe UI "/>
            </a:rPr>
            <a:t>, capaz de gerar 100% da energia consumida em seus processos, por fontes de energia limpa</a:t>
          </a:r>
        </a:p>
      </dgm:t>
    </dgm:pt>
    <dgm:pt modelId="{D552508C-DB72-47A9-A8E9-D2FD22B05D46}" type="parTrans" cxnId="{7F8DA796-7CF9-4AA6-9BE7-12301BE3B4E3}">
      <dgm:prSet/>
      <dgm:spPr/>
      <dgm:t>
        <a:bodyPr/>
        <a:lstStyle/>
        <a:p>
          <a:endParaRPr lang="pt-BR"/>
        </a:p>
      </dgm:t>
    </dgm:pt>
    <dgm:pt modelId="{620501C6-8671-4A56-BF3A-155CE706134B}" type="sibTrans" cxnId="{7F8DA796-7CF9-4AA6-9BE7-12301BE3B4E3}">
      <dgm:prSet/>
      <dgm:spPr/>
      <dgm:t>
        <a:bodyPr/>
        <a:lstStyle/>
        <a:p>
          <a:endParaRPr lang="pt-BR"/>
        </a:p>
      </dgm:t>
    </dgm:pt>
    <dgm:pt modelId="{7D3508A8-59C9-444A-A3D3-CA3E700C3C72}" type="pres">
      <dgm:prSet presAssocID="{E3A1E971-B0AB-42DF-B476-CB8D0F8CC581}" presName="Name0" presStyleCnt="0">
        <dgm:presLayoutVars>
          <dgm:chMax val="7"/>
          <dgm:chPref val="7"/>
          <dgm:dir/>
        </dgm:presLayoutVars>
      </dgm:prSet>
      <dgm:spPr/>
    </dgm:pt>
    <dgm:pt modelId="{2829C59A-0BCF-4407-9DDC-F6D262FB4621}" type="pres">
      <dgm:prSet presAssocID="{E3A1E971-B0AB-42DF-B476-CB8D0F8CC581}" presName="Name1" presStyleCnt="0"/>
      <dgm:spPr/>
    </dgm:pt>
    <dgm:pt modelId="{8B0FD8DC-7BE7-4E6C-AE27-44755FF433D0}" type="pres">
      <dgm:prSet presAssocID="{E3A1E971-B0AB-42DF-B476-CB8D0F8CC581}" presName="cycle" presStyleCnt="0"/>
      <dgm:spPr/>
    </dgm:pt>
    <dgm:pt modelId="{2D371E2F-51BE-43D7-8ADA-13AF244E3AB5}" type="pres">
      <dgm:prSet presAssocID="{E3A1E971-B0AB-42DF-B476-CB8D0F8CC581}" presName="srcNode" presStyleLbl="node1" presStyleIdx="0" presStyleCnt="7"/>
      <dgm:spPr/>
    </dgm:pt>
    <dgm:pt modelId="{F0638735-D9AB-47CF-B1E5-36A6B397B0AE}" type="pres">
      <dgm:prSet presAssocID="{E3A1E971-B0AB-42DF-B476-CB8D0F8CC581}" presName="conn" presStyleLbl="parChTrans1D2" presStyleIdx="0" presStyleCnt="1"/>
      <dgm:spPr/>
    </dgm:pt>
    <dgm:pt modelId="{0D63F1B4-9650-4C76-B67F-061434089D3A}" type="pres">
      <dgm:prSet presAssocID="{E3A1E971-B0AB-42DF-B476-CB8D0F8CC581}" presName="extraNode" presStyleLbl="node1" presStyleIdx="0" presStyleCnt="7"/>
      <dgm:spPr/>
    </dgm:pt>
    <dgm:pt modelId="{AE5DF1F8-24B6-4088-B502-43EECCC292B8}" type="pres">
      <dgm:prSet presAssocID="{E3A1E971-B0AB-42DF-B476-CB8D0F8CC581}" presName="dstNode" presStyleLbl="node1" presStyleIdx="0" presStyleCnt="7"/>
      <dgm:spPr/>
    </dgm:pt>
    <dgm:pt modelId="{2444A6C5-9B52-4786-B48D-70C4B968AA48}" type="pres">
      <dgm:prSet presAssocID="{BB7EC8B4-9A7E-4DE0-97FA-486F788BD0EC}" presName="text_1" presStyleLbl="node1" presStyleIdx="0" presStyleCnt="7" custScaleY="126849" custLinFactNeighborX="658" custLinFactNeighborY="-7447">
        <dgm:presLayoutVars>
          <dgm:bulletEnabled val="1"/>
        </dgm:presLayoutVars>
      </dgm:prSet>
      <dgm:spPr/>
    </dgm:pt>
    <dgm:pt modelId="{1A51A322-1977-4524-AAA2-7E24666E1882}" type="pres">
      <dgm:prSet presAssocID="{BB7EC8B4-9A7E-4DE0-97FA-486F788BD0EC}" presName="accent_1" presStyleCnt="0"/>
      <dgm:spPr/>
    </dgm:pt>
    <dgm:pt modelId="{762D2A4B-9AD6-44BB-AEC2-681DB4B3441B}" type="pres">
      <dgm:prSet presAssocID="{BB7EC8B4-9A7E-4DE0-97FA-486F788BD0EC}" presName="accentRepeatNode" presStyleLbl="solidFgAcc1" presStyleIdx="0" presStyleCnt="7"/>
      <dgm:spPr/>
    </dgm:pt>
    <dgm:pt modelId="{EE8336C9-37CC-4D43-877A-BEF1CCCAC176}" type="pres">
      <dgm:prSet presAssocID="{C050FE59-0FBF-4B8B-BC08-AE652BBE791D}" presName="text_2" presStyleLbl="node1" presStyleIdx="1" presStyleCnt="7" custScaleY="130463" custLinFactNeighborX="632" custLinFactNeighborY="-11124">
        <dgm:presLayoutVars>
          <dgm:bulletEnabled val="1"/>
        </dgm:presLayoutVars>
      </dgm:prSet>
      <dgm:spPr/>
    </dgm:pt>
    <dgm:pt modelId="{893EF154-C265-450E-9404-3FC8088DF709}" type="pres">
      <dgm:prSet presAssocID="{C050FE59-0FBF-4B8B-BC08-AE652BBE791D}" presName="accent_2" presStyleCnt="0"/>
      <dgm:spPr/>
    </dgm:pt>
    <dgm:pt modelId="{191E07D6-EFCD-491D-AAAE-E2C4EEA2128F}" type="pres">
      <dgm:prSet presAssocID="{C050FE59-0FBF-4B8B-BC08-AE652BBE791D}" presName="accentRepeatNode" presStyleLbl="solidFgAcc1" presStyleIdx="1" presStyleCnt="7"/>
      <dgm:spPr/>
    </dgm:pt>
    <dgm:pt modelId="{D7705D85-0BDE-4598-B82F-6DD34A1A874E}" type="pres">
      <dgm:prSet presAssocID="{EBCB2130-2472-4B44-954A-2B3069B38C13}" presName="text_3" presStyleLbl="node1" presStyleIdx="2" presStyleCnt="7" custScaleY="129798" custLinFactNeighborX="446" custLinFactNeighborY="-12086">
        <dgm:presLayoutVars>
          <dgm:bulletEnabled val="1"/>
        </dgm:presLayoutVars>
      </dgm:prSet>
      <dgm:spPr/>
    </dgm:pt>
    <dgm:pt modelId="{A0E67E5D-1645-4191-9A79-FFCB18055284}" type="pres">
      <dgm:prSet presAssocID="{EBCB2130-2472-4B44-954A-2B3069B38C13}" presName="accent_3" presStyleCnt="0"/>
      <dgm:spPr/>
    </dgm:pt>
    <dgm:pt modelId="{E4841B81-829C-43D4-8EFA-222A98864839}" type="pres">
      <dgm:prSet presAssocID="{EBCB2130-2472-4B44-954A-2B3069B38C13}" presName="accentRepeatNode" presStyleLbl="solidFgAcc1" presStyleIdx="2" presStyleCnt="7"/>
      <dgm:spPr/>
    </dgm:pt>
    <dgm:pt modelId="{E9B4272C-933E-46F0-8064-4225C4D17105}" type="pres">
      <dgm:prSet presAssocID="{F127779C-9AF3-49A0-8670-D97B395238AD}" presName="text_4" presStyleLbl="node1" presStyleIdx="3" presStyleCnt="7" custScaleY="143901" custLinFactNeighborX="391" custLinFactNeighborY="-9297">
        <dgm:presLayoutVars>
          <dgm:bulletEnabled val="1"/>
        </dgm:presLayoutVars>
      </dgm:prSet>
      <dgm:spPr/>
    </dgm:pt>
    <dgm:pt modelId="{C99DB194-88B4-43B5-9ECF-111A466C7049}" type="pres">
      <dgm:prSet presAssocID="{F127779C-9AF3-49A0-8670-D97B395238AD}" presName="accent_4" presStyleCnt="0"/>
      <dgm:spPr/>
    </dgm:pt>
    <dgm:pt modelId="{B41E8A05-7DEC-491D-8101-236FFF46D825}" type="pres">
      <dgm:prSet presAssocID="{F127779C-9AF3-49A0-8670-D97B395238AD}" presName="accentRepeatNode" presStyleLbl="solidFgAcc1" presStyleIdx="3" presStyleCnt="7"/>
      <dgm:spPr/>
    </dgm:pt>
    <dgm:pt modelId="{B84043BF-85F9-4AF5-B1C1-EAC8186C2CD4}" type="pres">
      <dgm:prSet presAssocID="{9A22ACD8-432D-432F-8540-2B379FBBD34A}" presName="text_5" presStyleLbl="node1" presStyleIdx="4" presStyleCnt="7" custScaleY="140860" custLinFactNeighborX="364" custLinFactNeighborY="-2514">
        <dgm:presLayoutVars>
          <dgm:bulletEnabled val="1"/>
        </dgm:presLayoutVars>
      </dgm:prSet>
      <dgm:spPr/>
    </dgm:pt>
    <dgm:pt modelId="{DCADE880-9879-448E-94FE-DC1DEE018A70}" type="pres">
      <dgm:prSet presAssocID="{9A22ACD8-432D-432F-8540-2B379FBBD34A}" presName="accent_5" presStyleCnt="0"/>
      <dgm:spPr/>
    </dgm:pt>
    <dgm:pt modelId="{609A4797-8E89-4DB4-91B5-8B80DF4477B8}" type="pres">
      <dgm:prSet presAssocID="{9A22ACD8-432D-432F-8540-2B379FBBD34A}" presName="accentRepeatNode" presStyleLbl="solidFgAcc1" presStyleIdx="4" presStyleCnt="7"/>
      <dgm:spPr/>
    </dgm:pt>
    <dgm:pt modelId="{952C45F0-5765-4E8E-8B44-8CC7675F8952}" type="pres">
      <dgm:prSet presAssocID="{30D2FA57-6B1F-49A7-BB2F-3DD26CF2BA7E}" presName="text_6" presStyleLbl="node1" presStyleIdx="5" presStyleCnt="7" custScaleY="171812" custLinFactNeighborX="153" custLinFactNeighborY="21594">
        <dgm:presLayoutVars>
          <dgm:bulletEnabled val="1"/>
        </dgm:presLayoutVars>
      </dgm:prSet>
      <dgm:spPr/>
    </dgm:pt>
    <dgm:pt modelId="{FFCCC4D0-BB12-402E-A260-C4BED970D584}" type="pres">
      <dgm:prSet presAssocID="{30D2FA57-6B1F-49A7-BB2F-3DD26CF2BA7E}" presName="accent_6" presStyleCnt="0"/>
      <dgm:spPr/>
    </dgm:pt>
    <dgm:pt modelId="{E6251499-EA31-4DE4-9A8C-EE27E8FE83E2}" type="pres">
      <dgm:prSet presAssocID="{30D2FA57-6B1F-49A7-BB2F-3DD26CF2BA7E}" presName="accentRepeatNode" presStyleLbl="solidFgAcc1" presStyleIdx="5" presStyleCnt="7"/>
      <dgm:spPr/>
    </dgm:pt>
    <dgm:pt modelId="{1F273D0B-E589-4AA4-995F-71752589886D}" type="pres">
      <dgm:prSet presAssocID="{D61FC5EA-30FA-494C-82E7-41177C854960}" presName="text_7" presStyleLbl="node1" presStyleIdx="6" presStyleCnt="7" custScaleY="108896" custLinFactNeighborX="6" custLinFactNeighborY="27979">
        <dgm:presLayoutVars>
          <dgm:bulletEnabled val="1"/>
        </dgm:presLayoutVars>
      </dgm:prSet>
      <dgm:spPr/>
    </dgm:pt>
    <dgm:pt modelId="{2EAA21DA-1AB7-4465-8A39-314A2BC1B816}" type="pres">
      <dgm:prSet presAssocID="{D61FC5EA-30FA-494C-82E7-41177C854960}" presName="accent_7" presStyleCnt="0"/>
      <dgm:spPr/>
    </dgm:pt>
    <dgm:pt modelId="{30A09DDD-1EBA-43E8-9A39-9183D1F7294A}" type="pres">
      <dgm:prSet presAssocID="{D61FC5EA-30FA-494C-82E7-41177C854960}" presName="accentRepeatNode" presStyleLbl="solidFgAcc1" presStyleIdx="6" presStyleCnt="7" custLinFactNeighborX="-9700" custLinFactNeighborY="16261"/>
      <dgm:spPr/>
    </dgm:pt>
  </dgm:ptLst>
  <dgm:cxnLst>
    <dgm:cxn modelId="{E4BEAF06-F8EC-4558-ACC9-68682B52054A}" type="presOf" srcId="{EBCB2130-2472-4B44-954A-2B3069B38C13}" destId="{D7705D85-0BDE-4598-B82F-6DD34A1A874E}" srcOrd="0" destOrd="0" presId="urn:microsoft.com/office/officeart/2008/layout/VerticalCurvedList"/>
    <dgm:cxn modelId="{796A9816-657C-4A64-9DB2-52ABEB3EFC51}" type="presOf" srcId="{C050FE59-0FBF-4B8B-BC08-AE652BBE791D}" destId="{EE8336C9-37CC-4D43-877A-BEF1CCCAC176}" srcOrd="0" destOrd="0" presId="urn:microsoft.com/office/officeart/2008/layout/VerticalCurvedList"/>
    <dgm:cxn modelId="{72C68529-AAE2-4703-889D-1F98BCCA7CF4}" srcId="{E3A1E971-B0AB-42DF-B476-CB8D0F8CC581}" destId="{EBCB2130-2472-4B44-954A-2B3069B38C13}" srcOrd="2" destOrd="0" parTransId="{46387C6D-F182-4525-9B63-0967879C3FEE}" sibTransId="{D3C0B91D-FE36-46FB-AD37-B0BF41A885A0}"/>
    <dgm:cxn modelId="{D3295B2D-BD6A-4EBE-9F69-F0C4E6BD86EE}" type="presOf" srcId="{30D2FA57-6B1F-49A7-BB2F-3DD26CF2BA7E}" destId="{952C45F0-5765-4E8E-8B44-8CC7675F8952}" srcOrd="0" destOrd="0" presId="urn:microsoft.com/office/officeart/2008/layout/VerticalCurvedList"/>
    <dgm:cxn modelId="{9EF26036-E35E-4C74-B9CA-BE0F309401FA}" type="presOf" srcId="{6E8A6666-9BF6-4D95-8FB6-C8D895508678}" destId="{F0638735-D9AB-47CF-B1E5-36A6B397B0AE}" srcOrd="0" destOrd="0" presId="urn:microsoft.com/office/officeart/2008/layout/VerticalCurvedList"/>
    <dgm:cxn modelId="{BD20353D-60C0-47AA-BFBE-3A85518DC739}" srcId="{E3A1E971-B0AB-42DF-B476-CB8D0F8CC581}" destId="{BB7EC8B4-9A7E-4DE0-97FA-486F788BD0EC}" srcOrd="0" destOrd="0" parTransId="{DF97DB6D-5055-43E5-9537-BD747E1EE97B}" sibTransId="{6E8A6666-9BF6-4D95-8FB6-C8D895508678}"/>
    <dgm:cxn modelId="{9C125C3E-A341-4DFB-A61C-493F067EA0E7}" srcId="{E3A1E971-B0AB-42DF-B476-CB8D0F8CC581}" destId="{D61FC5EA-30FA-494C-82E7-41177C854960}" srcOrd="6" destOrd="0" parTransId="{DF5F2DFC-4F0F-4405-845A-F0B22C6E8FC1}" sibTransId="{EAC39315-6665-4DD2-8BCD-8339A18BFED6}"/>
    <dgm:cxn modelId="{6BDCD748-A50E-423B-97AC-166757E4CB00}" type="presOf" srcId="{BB7EC8B4-9A7E-4DE0-97FA-486F788BD0EC}" destId="{2444A6C5-9B52-4786-B48D-70C4B968AA48}" srcOrd="0" destOrd="0" presId="urn:microsoft.com/office/officeart/2008/layout/VerticalCurvedList"/>
    <dgm:cxn modelId="{8B00485A-39EA-4967-9533-6BA8ED68FCEE}" type="presOf" srcId="{9A22ACD8-432D-432F-8540-2B379FBBD34A}" destId="{B84043BF-85F9-4AF5-B1C1-EAC8186C2CD4}" srcOrd="0" destOrd="0" presId="urn:microsoft.com/office/officeart/2008/layout/VerticalCurvedList"/>
    <dgm:cxn modelId="{85F28083-ADB8-4097-BC09-7509CD38E73D}" type="presOf" srcId="{F127779C-9AF3-49A0-8670-D97B395238AD}" destId="{E9B4272C-933E-46F0-8064-4225C4D17105}" srcOrd="0" destOrd="0" presId="urn:microsoft.com/office/officeart/2008/layout/VerticalCurvedList"/>
    <dgm:cxn modelId="{D729BA86-ED13-4B99-831F-C10A5F47E1DC}" type="presOf" srcId="{D61FC5EA-30FA-494C-82E7-41177C854960}" destId="{1F273D0B-E589-4AA4-995F-71752589886D}" srcOrd="0" destOrd="0" presId="urn:microsoft.com/office/officeart/2008/layout/VerticalCurvedList"/>
    <dgm:cxn modelId="{164B608C-552F-4D09-BA19-D5C738AE1590}" srcId="{E3A1E971-B0AB-42DF-B476-CB8D0F8CC581}" destId="{C050FE59-0FBF-4B8B-BC08-AE652BBE791D}" srcOrd="1" destOrd="0" parTransId="{C9D38089-C8CB-4B00-8E7B-B9CFA091E3D0}" sibTransId="{3680E042-37F5-4B5A-A741-A0BBFF7FBE01}"/>
    <dgm:cxn modelId="{59CDC98F-579C-42AC-B244-82F2334F841F}" type="presOf" srcId="{E3A1E971-B0AB-42DF-B476-CB8D0F8CC581}" destId="{7D3508A8-59C9-444A-A3D3-CA3E700C3C72}" srcOrd="0" destOrd="0" presId="urn:microsoft.com/office/officeart/2008/layout/VerticalCurvedList"/>
    <dgm:cxn modelId="{7F8DA796-7CF9-4AA6-9BE7-12301BE3B4E3}" srcId="{E3A1E971-B0AB-42DF-B476-CB8D0F8CC581}" destId="{30D2FA57-6B1F-49A7-BB2F-3DD26CF2BA7E}" srcOrd="5" destOrd="0" parTransId="{D552508C-DB72-47A9-A8E9-D2FD22B05D46}" sibTransId="{620501C6-8671-4A56-BF3A-155CE706134B}"/>
    <dgm:cxn modelId="{F9E2D5A7-FD42-4743-B775-7E2264A3EEDC}" srcId="{E3A1E971-B0AB-42DF-B476-CB8D0F8CC581}" destId="{F127779C-9AF3-49A0-8670-D97B395238AD}" srcOrd="3" destOrd="0" parTransId="{80EED371-896D-44F9-BEED-A6CC1E49FCC2}" sibTransId="{D4FDB2BF-D937-42A7-9142-D976709DD6C9}"/>
    <dgm:cxn modelId="{1B448ED5-BC7F-4F19-B38B-5FA7016C704F}" srcId="{E3A1E971-B0AB-42DF-B476-CB8D0F8CC581}" destId="{9A22ACD8-432D-432F-8540-2B379FBBD34A}" srcOrd="4" destOrd="0" parTransId="{C336874B-AC30-4292-B0B0-F9263A5F050A}" sibTransId="{35CF6C97-3E8A-4FDE-AC48-5FE8412D3C6F}"/>
    <dgm:cxn modelId="{A5D23A57-8A8C-458F-AF1B-DC265E7B7855}" type="presParOf" srcId="{7D3508A8-59C9-444A-A3D3-CA3E700C3C72}" destId="{2829C59A-0BCF-4407-9DDC-F6D262FB4621}" srcOrd="0" destOrd="0" presId="urn:microsoft.com/office/officeart/2008/layout/VerticalCurvedList"/>
    <dgm:cxn modelId="{76E1E03D-2B4B-43F8-AF10-F44F20C6D3E9}" type="presParOf" srcId="{2829C59A-0BCF-4407-9DDC-F6D262FB4621}" destId="{8B0FD8DC-7BE7-4E6C-AE27-44755FF433D0}" srcOrd="0" destOrd="0" presId="urn:microsoft.com/office/officeart/2008/layout/VerticalCurvedList"/>
    <dgm:cxn modelId="{22CD4364-5EE7-41A8-B959-E5F1FE846DCE}" type="presParOf" srcId="{8B0FD8DC-7BE7-4E6C-AE27-44755FF433D0}" destId="{2D371E2F-51BE-43D7-8ADA-13AF244E3AB5}" srcOrd="0" destOrd="0" presId="urn:microsoft.com/office/officeart/2008/layout/VerticalCurvedList"/>
    <dgm:cxn modelId="{DCDC79BD-2204-48AE-A3EC-6299CF10489C}" type="presParOf" srcId="{8B0FD8DC-7BE7-4E6C-AE27-44755FF433D0}" destId="{F0638735-D9AB-47CF-B1E5-36A6B397B0AE}" srcOrd="1" destOrd="0" presId="urn:microsoft.com/office/officeart/2008/layout/VerticalCurvedList"/>
    <dgm:cxn modelId="{5580D5D2-2C0C-400D-9ECB-F207577A5851}" type="presParOf" srcId="{8B0FD8DC-7BE7-4E6C-AE27-44755FF433D0}" destId="{0D63F1B4-9650-4C76-B67F-061434089D3A}" srcOrd="2" destOrd="0" presId="urn:microsoft.com/office/officeart/2008/layout/VerticalCurvedList"/>
    <dgm:cxn modelId="{2D37F945-4CA6-4936-BF35-E451D7115EE4}" type="presParOf" srcId="{8B0FD8DC-7BE7-4E6C-AE27-44755FF433D0}" destId="{AE5DF1F8-24B6-4088-B502-43EECCC292B8}" srcOrd="3" destOrd="0" presId="urn:microsoft.com/office/officeart/2008/layout/VerticalCurvedList"/>
    <dgm:cxn modelId="{D87D46DC-2684-4AE6-A56D-AF1862A9FACF}" type="presParOf" srcId="{2829C59A-0BCF-4407-9DDC-F6D262FB4621}" destId="{2444A6C5-9B52-4786-B48D-70C4B968AA48}" srcOrd="1" destOrd="0" presId="urn:microsoft.com/office/officeart/2008/layout/VerticalCurvedList"/>
    <dgm:cxn modelId="{F2194537-B08B-46A6-89B3-23511218C052}" type="presParOf" srcId="{2829C59A-0BCF-4407-9DDC-F6D262FB4621}" destId="{1A51A322-1977-4524-AAA2-7E24666E1882}" srcOrd="2" destOrd="0" presId="urn:microsoft.com/office/officeart/2008/layout/VerticalCurvedList"/>
    <dgm:cxn modelId="{B12B3A1B-998D-48A9-8313-A9284AD9462C}" type="presParOf" srcId="{1A51A322-1977-4524-AAA2-7E24666E1882}" destId="{762D2A4B-9AD6-44BB-AEC2-681DB4B3441B}" srcOrd="0" destOrd="0" presId="urn:microsoft.com/office/officeart/2008/layout/VerticalCurvedList"/>
    <dgm:cxn modelId="{D854EE86-E1AA-41A5-9FE0-758FCDD345C6}" type="presParOf" srcId="{2829C59A-0BCF-4407-9DDC-F6D262FB4621}" destId="{EE8336C9-37CC-4D43-877A-BEF1CCCAC176}" srcOrd="3" destOrd="0" presId="urn:microsoft.com/office/officeart/2008/layout/VerticalCurvedList"/>
    <dgm:cxn modelId="{BDE65647-02D4-4757-936C-7BBD40022A62}" type="presParOf" srcId="{2829C59A-0BCF-4407-9DDC-F6D262FB4621}" destId="{893EF154-C265-450E-9404-3FC8088DF709}" srcOrd="4" destOrd="0" presId="urn:microsoft.com/office/officeart/2008/layout/VerticalCurvedList"/>
    <dgm:cxn modelId="{AB6E2290-5946-43C2-A8DD-BE82DED29499}" type="presParOf" srcId="{893EF154-C265-450E-9404-3FC8088DF709}" destId="{191E07D6-EFCD-491D-AAAE-E2C4EEA2128F}" srcOrd="0" destOrd="0" presId="urn:microsoft.com/office/officeart/2008/layout/VerticalCurvedList"/>
    <dgm:cxn modelId="{8D91F29D-76D0-4D87-AFC7-CF94F0B790CD}" type="presParOf" srcId="{2829C59A-0BCF-4407-9DDC-F6D262FB4621}" destId="{D7705D85-0BDE-4598-B82F-6DD34A1A874E}" srcOrd="5" destOrd="0" presId="urn:microsoft.com/office/officeart/2008/layout/VerticalCurvedList"/>
    <dgm:cxn modelId="{57923928-1AC0-4692-A534-DDD6ACAD3607}" type="presParOf" srcId="{2829C59A-0BCF-4407-9DDC-F6D262FB4621}" destId="{A0E67E5D-1645-4191-9A79-FFCB18055284}" srcOrd="6" destOrd="0" presId="urn:microsoft.com/office/officeart/2008/layout/VerticalCurvedList"/>
    <dgm:cxn modelId="{9468AEC2-01C5-4FBC-898E-A8300262AC66}" type="presParOf" srcId="{A0E67E5D-1645-4191-9A79-FFCB18055284}" destId="{E4841B81-829C-43D4-8EFA-222A98864839}" srcOrd="0" destOrd="0" presId="urn:microsoft.com/office/officeart/2008/layout/VerticalCurvedList"/>
    <dgm:cxn modelId="{54310898-BC83-43BA-B19F-39FFA3D5D4DE}" type="presParOf" srcId="{2829C59A-0BCF-4407-9DDC-F6D262FB4621}" destId="{E9B4272C-933E-46F0-8064-4225C4D17105}" srcOrd="7" destOrd="0" presId="urn:microsoft.com/office/officeart/2008/layout/VerticalCurvedList"/>
    <dgm:cxn modelId="{F740A1B0-4E9B-440A-991E-E29C05E411C7}" type="presParOf" srcId="{2829C59A-0BCF-4407-9DDC-F6D262FB4621}" destId="{C99DB194-88B4-43B5-9ECF-111A466C7049}" srcOrd="8" destOrd="0" presId="urn:microsoft.com/office/officeart/2008/layout/VerticalCurvedList"/>
    <dgm:cxn modelId="{1424187F-7B51-4FEC-A325-98094A9AE50A}" type="presParOf" srcId="{C99DB194-88B4-43B5-9ECF-111A466C7049}" destId="{B41E8A05-7DEC-491D-8101-236FFF46D825}" srcOrd="0" destOrd="0" presId="urn:microsoft.com/office/officeart/2008/layout/VerticalCurvedList"/>
    <dgm:cxn modelId="{575D70B3-D072-43BB-B2A8-6F77957D8C74}" type="presParOf" srcId="{2829C59A-0BCF-4407-9DDC-F6D262FB4621}" destId="{B84043BF-85F9-4AF5-B1C1-EAC8186C2CD4}" srcOrd="9" destOrd="0" presId="urn:microsoft.com/office/officeart/2008/layout/VerticalCurvedList"/>
    <dgm:cxn modelId="{071C4192-C9BE-40A5-9705-1989F9CD0C6B}" type="presParOf" srcId="{2829C59A-0BCF-4407-9DDC-F6D262FB4621}" destId="{DCADE880-9879-448E-94FE-DC1DEE018A70}" srcOrd="10" destOrd="0" presId="urn:microsoft.com/office/officeart/2008/layout/VerticalCurvedList"/>
    <dgm:cxn modelId="{EBC4446E-A5C4-419E-BA50-CB548771BD25}" type="presParOf" srcId="{DCADE880-9879-448E-94FE-DC1DEE018A70}" destId="{609A4797-8E89-4DB4-91B5-8B80DF4477B8}" srcOrd="0" destOrd="0" presId="urn:microsoft.com/office/officeart/2008/layout/VerticalCurvedList"/>
    <dgm:cxn modelId="{8D683F30-34E4-406D-B8F4-91E6E749E0F3}" type="presParOf" srcId="{2829C59A-0BCF-4407-9DDC-F6D262FB4621}" destId="{952C45F0-5765-4E8E-8B44-8CC7675F8952}" srcOrd="11" destOrd="0" presId="urn:microsoft.com/office/officeart/2008/layout/VerticalCurvedList"/>
    <dgm:cxn modelId="{C752A4F2-9502-4EC5-8978-7E2BE24CC4EB}" type="presParOf" srcId="{2829C59A-0BCF-4407-9DDC-F6D262FB4621}" destId="{FFCCC4D0-BB12-402E-A260-C4BED970D584}" srcOrd="12" destOrd="0" presId="urn:microsoft.com/office/officeart/2008/layout/VerticalCurvedList"/>
    <dgm:cxn modelId="{DDE74DFC-5FD7-46A7-812D-066F721FFFA4}" type="presParOf" srcId="{FFCCC4D0-BB12-402E-A260-C4BED970D584}" destId="{E6251499-EA31-4DE4-9A8C-EE27E8FE83E2}" srcOrd="0" destOrd="0" presId="urn:microsoft.com/office/officeart/2008/layout/VerticalCurvedList"/>
    <dgm:cxn modelId="{E3A5E892-FCB6-472E-A196-DE06A18BE064}" type="presParOf" srcId="{2829C59A-0BCF-4407-9DDC-F6D262FB4621}" destId="{1F273D0B-E589-4AA4-995F-71752589886D}" srcOrd="13" destOrd="0" presId="urn:microsoft.com/office/officeart/2008/layout/VerticalCurvedList"/>
    <dgm:cxn modelId="{D137223D-2D19-4BB6-A0B3-6DB6F59AF56E}" type="presParOf" srcId="{2829C59A-0BCF-4407-9DDC-F6D262FB4621}" destId="{2EAA21DA-1AB7-4465-8A39-314A2BC1B816}" srcOrd="14" destOrd="0" presId="urn:microsoft.com/office/officeart/2008/layout/VerticalCurvedList"/>
    <dgm:cxn modelId="{2BE87CC3-B84D-4DEF-A2BA-8D2824CD0DE0}" type="presParOf" srcId="{2EAA21DA-1AB7-4465-8A39-314A2BC1B816}" destId="{30A09DDD-1EBA-43E8-9A39-9183D1F7294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638735-D9AB-47CF-B1E5-36A6B397B0AE}">
      <dsp:nvSpPr>
        <dsp:cNvPr id="0" name=""/>
        <dsp:cNvSpPr/>
      </dsp:nvSpPr>
      <dsp:spPr>
        <a:xfrm>
          <a:off x="-13050751" y="-1992932"/>
          <a:ext cx="15541284" cy="15541284"/>
        </a:xfrm>
        <a:prstGeom prst="blockArc">
          <a:avLst>
            <a:gd name="adj1" fmla="val 18900000"/>
            <a:gd name="adj2" fmla="val 2700000"/>
            <a:gd name="adj3" fmla="val 139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44A6C5-9B52-4786-B48D-70C4B968AA48}">
      <dsp:nvSpPr>
        <dsp:cNvPr id="0" name=""/>
        <dsp:cNvSpPr/>
      </dsp:nvSpPr>
      <dsp:spPr>
        <a:xfrm>
          <a:off x="942491" y="306125"/>
          <a:ext cx="20042356" cy="133211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3562" tIns="101600" rIns="101600" bIns="101600" numCol="1" spcCol="1270" anchor="ctr" anchorCtr="0">
          <a:noAutofit/>
        </a:bodyPr>
        <a:lstStyle/>
        <a:p>
          <a:pPr marL="0" lvl="0" indent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91BF20"/>
            </a:buClr>
            <a:buNone/>
          </a:pPr>
          <a:r>
            <a:rPr lang="pt-BR" sz="4000" b="1" kern="1200" dirty="0">
              <a:latin typeface="Segoe UI "/>
            </a:rPr>
            <a:t>Identificar</a:t>
          </a:r>
          <a:r>
            <a:rPr lang="pt-BR" sz="4000" kern="1200" dirty="0">
              <a:latin typeface="Segoe UI "/>
            </a:rPr>
            <a:t> possíveis </a:t>
          </a:r>
          <a:r>
            <a:rPr lang="pt-BR" sz="4000" b="1" kern="1200" dirty="0">
              <a:latin typeface="Segoe UI "/>
            </a:rPr>
            <a:t>eventos</a:t>
          </a:r>
          <a:r>
            <a:rPr lang="pt-BR" sz="4000" kern="1200" dirty="0">
              <a:latin typeface="Segoe UI "/>
            </a:rPr>
            <a:t> e oportunidades de melhorias nos Sistemas através de monitoramento ativo direcionando ações aos núcleos</a:t>
          </a:r>
          <a:r>
            <a:rPr lang="pt-BR" sz="4000" b="0" kern="1200" dirty="0">
              <a:latin typeface="Segoe UI"/>
              <a:cs typeface="Arial"/>
            </a:rPr>
            <a:t>.</a:t>
          </a:r>
        </a:p>
      </dsp:txBody>
      <dsp:txXfrm>
        <a:off x="942491" y="306125"/>
        <a:ext cx="20042356" cy="1332113"/>
      </dsp:txXfrm>
    </dsp:sp>
    <dsp:sp modelId="{762D2A4B-9AD6-44BB-AEC2-681DB4B3441B}">
      <dsp:nvSpPr>
        <dsp:cNvPr id="0" name=""/>
        <dsp:cNvSpPr/>
      </dsp:nvSpPr>
      <dsp:spPr>
        <a:xfrm>
          <a:off x="154264" y="394039"/>
          <a:ext cx="1312695" cy="13126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8336C9-37CC-4D43-877A-BEF1CCCAC176}">
      <dsp:nvSpPr>
        <dsp:cNvPr id="0" name=""/>
        <dsp:cNvSpPr/>
      </dsp:nvSpPr>
      <dsp:spPr>
        <a:xfrm>
          <a:off x="1882281" y="1824694"/>
          <a:ext cx="19091345" cy="13700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3562" tIns="101600" rIns="101600" bIns="101600" numCol="1" spcCol="1270" anchor="ctr" anchorCtr="0">
          <a:noAutofit/>
        </a:bodyPr>
        <a:lstStyle/>
        <a:p>
          <a:pPr marL="0" lvl="0" indent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91BF20"/>
            </a:buClr>
            <a:buNone/>
          </a:pPr>
          <a:r>
            <a:rPr lang="pt-BR" sz="4000" kern="1200" dirty="0">
              <a:latin typeface="Segoe UI "/>
            </a:rPr>
            <a:t>Desenvolver mecanismos de </a:t>
          </a:r>
          <a:r>
            <a:rPr lang="pt-BR" sz="4000" b="1" kern="1200" dirty="0">
              <a:latin typeface="Segoe UI "/>
            </a:rPr>
            <a:t>gerenciamento dos processos </a:t>
          </a:r>
          <a:r>
            <a:rPr lang="pt-BR" sz="4000" kern="1200" dirty="0">
              <a:latin typeface="Segoe UI "/>
            </a:rPr>
            <a:t>em tempo real que auxiliem a tomada de decisão pela alta gestão</a:t>
          </a:r>
          <a:r>
            <a:rPr lang="pt-BR" sz="4000" b="0" kern="1200" dirty="0">
              <a:latin typeface="Segoe UI"/>
              <a:cs typeface="Arial"/>
            </a:rPr>
            <a:t>.</a:t>
          </a:r>
        </a:p>
      </dsp:txBody>
      <dsp:txXfrm>
        <a:off x="1882281" y="1824694"/>
        <a:ext cx="19091345" cy="1370065"/>
      </dsp:txXfrm>
    </dsp:sp>
    <dsp:sp modelId="{191E07D6-EFCD-491D-AAAE-E2C4EEA2128F}">
      <dsp:nvSpPr>
        <dsp:cNvPr id="0" name=""/>
        <dsp:cNvSpPr/>
      </dsp:nvSpPr>
      <dsp:spPr>
        <a:xfrm>
          <a:off x="1105275" y="1970199"/>
          <a:ext cx="1312695" cy="13126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705D85-0BDE-4598-B82F-6DD34A1A874E}">
      <dsp:nvSpPr>
        <dsp:cNvPr id="0" name=""/>
        <dsp:cNvSpPr/>
      </dsp:nvSpPr>
      <dsp:spPr>
        <a:xfrm>
          <a:off x="2365596" y="3393087"/>
          <a:ext cx="18570195" cy="13630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3562" tIns="101600" rIns="101600" bIns="101600" numCol="1" spcCol="1270" anchor="ctr" anchorCtr="0">
          <a:noAutofit/>
        </a:bodyPr>
        <a:lstStyle/>
        <a:p>
          <a:pPr marL="0" lvl="0" indent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91BF20"/>
            </a:buClr>
            <a:buNone/>
          </a:pPr>
          <a:r>
            <a:rPr lang="pt-BR" sz="4000" b="0" kern="1200" dirty="0">
              <a:latin typeface="Segoe UI" panose="020B0502040204020203" pitchFamily="34" charset="0"/>
              <a:cs typeface="Segoe UI" panose="020B0502040204020203" pitchFamily="34" charset="0"/>
            </a:rPr>
            <a:t>Apoiar as </a:t>
          </a:r>
          <a:r>
            <a:rPr lang="pt-BR" sz="4000" b="1" kern="1200" dirty="0">
              <a:latin typeface="Segoe UI" panose="020B0502040204020203" pitchFamily="34" charset="0"/>
              <a:cs typeface="Segoe UI" panose="020B0502040204020203" pitchFamily="34" charset="0"/>
            </a:rPr>
            <a:t>tomadas de decisão </a:t>
          </a:r>
          <a:r>
            <a:rPr lang="pt-BR" sz="4000" kern="1200" dirty="0">
              <a:latin typeface="Segoe UI" panose="020B0502040204020203" pitchFamily="34" charset="0"/>
              <a:cs typeface="Segoe UI" panose="020B0502040204020203" pitchFamily="34" charset="0"/>
            </a:rPr>
            <a:t>entregando informações e respostas de forma </a:t>
          </a:r>
          <a:r>
            <a:rPr lang="pt-BR" sz="4000" b="1" kern="1200" dirty="0">
              <a:latin typeface="Segoe UI" panose="020B0502040204020203" pitchFamily="34" charset="0"/>
              <a:cs typeface="Segoe UI" panose="020B0502040204020203" pitchFamily="34" charset="0"/>
            </a:rPr>
            <a:t>ágil</a:t>
          </a:r>
          <a:r>
            <a:rPr lang="pt-BR" sz="4000" kern="1200" dirty="0">
              <a:latin typeface="Segoe UI" panose="020B0502040204020203" pitchFamily="34" charset="0"/>
              <a:cs typeface="Segoe UI" panose="020B0502040204020203" pitchFamily="34" charset="0"/>
            </a:rPr>
            <a:t>, </a:t>
          </a:r>
          <a:r>
            <a:rPr lang="pt-BR" sz="4000" b="1" kern="1200" dirty="0">
              <a:latin typeface="Segoe UI" panose="020B0502040204020203" pitchFamily="34" charset="0"/>
              <a:cs typeface="Segoe UI" panose="020B0502040204020203" pitchFamily="34" charset="0"/>
            </a:rPr>
            <a:t>eficiente</a:t>
          </a:r>
          <a:r>
            <a:rPr lang="pt-BR" sz="4000" kern="1200" dirty="0">
              <a:latin typeface="Segoe UI" panose="020B0502040204020203" pitchFamily="34" charset="0"/>
              <a:cs typeface="Segoe UI" panose="020B0502040204020203" pitchFamily="34" charset="0"/>
            </a:rPr>
            <a:t> e coordenada</a:t>
          </a:r>
          <a:r>
            <a:rPr lang="pt-BR" sz="4000" kern="1200" dirty="0">
              <a:latin typeface="Segoe UI"/>
              <a:cs typeface="Arial"/>
            </a:rPr>
            <a:t>.</a:t>
          </a:r>
          <a:endParaRPr lang="pt-BR" sz="4000" kern="1200" dirty="0"/>
        </a:p>
      </dsp:txBody>
      <dsp:txXfrm>
        <a:off x="2365596" y="3393087"/>
        <a:ext cx="18570195" cy="1363082"/>
      </dsp:txXfrm>
    </dsp:sp>
    <dsp:sp modelId="{E4841B81-829C-43D4-8EFA-222A98864839}">
      <dsp:nvSpPr>
        <dsp:cNvPr id="0" name=""/>
        <dsp:cNvSpPr/>
      </dsp:nvSpPr>
      <dsp:spPr>
        <a:xfrm>
          <a:off x="1626425" y="3545202"/>
          <a:ext cx="1312695" cy="13126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B4272C-933E-46F0-8064-4225C4D17105}">
      <dsp:nvSpPr>
        <dsp:cNvPr id="0" name=""/>
        <dsp:cNvSpPr/>
      </dsp:nvSpPr>
      <dsp:spPr>
        <a:xfrm>
          <a:off x="2521130" y="4924484"/>
          <a:ext cx="18403797" cy="151118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3562" tIns="101600" rIns="101600" bIns="101600" numCol="1" spcCol="1270" anchor="ctr" anchorCtr="0">
          <a:noAutofit/>
        </a:bodyPr>
        <a:lstStyle/>
        <a:p>
          <a:pPr marL="0" lvl="0" indent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91BF20"/>
            </a:buClr>
            <a:buNone/>
          </a:pPr>
          <a:r>
            <a:rPr lang="pt-BR" sz="4000" kern="1200" dirty="0">
              <a:latin typeface="Segoe UI "/>
            </a:rPr>
            <a:t>Manter os </a:t>
          </a:r>
          <a:r>
            <a:rPr lang="pt-BR" sz="4000" b="1" kern="1200" dirty="0">
              <a:latin typeface="Segoe UI "/>
            </a:rPr>
            <a:t>dados primários </a:t>
          </a:r>
          <a:r>
            <a:rPr lang="pt-BR" sz="4000" kern="1200" dirty="0">
              <a:latin typeface="Segoe UI "/>
            </a:rPr>
            <a:t>dos Sistemas implantados para avaliação e desenvolvimento de pesquisas e análises futuras</a:t>
          </a:r>
          <a:r>
            <a:rPr lang="pt-BR" sz="4000" kern="1200" dirty="0">
              <a:latin typeface="Segoe UI"/>
              <a:cs typeface="Arial"/>
            </a:rPr>
            <a:t>.</a:t>
          </a:r>
          <a:endParaRPr lang="pt-BR" sz="4000" kern="1200" dirty="0"/>
        </a:p>
      </dsp:txBody>
      <dsp:txXfrm>
        <a:off x="2521130" y="4924484"/>
        <a:ext cx="18403797" cy="1511185"/>
      </dsp:txXfrm>
    </dsp:sp>
    <dsp:sp modelId="{B41E8A05-7DEC-491D-8101-236FFF46D825}">
      <dsp:nvSpPr>
        <dsp:cNvPr id="0" name=""/>
        <dsp:cNvSpPr/>
      </dsp:nvSpPr>
      <dsp:spPr>
        <a:xfrm>
          <a:off x="1792823" y="5121362"/>
          <a:ext cx="1312695" cy="13126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4043BF-85F9-4AF5-B1C1-EAC8186C2CD4}">
      <dsp:nvSpPr>
        <dsp:cNvPr id="0" name=""/>
        <dsp:cNvSpPr/>
      </dsp:nvSpPr>
      <dsp:spPr>
        <a:xfrm>
          <a:off x="2350368" y="6587843"/>
          <a:ext cx="18570195" cy="147925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3562" tIns="101600" rIns="101600" bIns="101600" numCol="1" spcCol="1270" anchor="ctr" anchorCtr="0">
          <a:noAutofit/>
        </a:bodyPr>
        <a:lstStyle/>
        <a:p>
          <a:pPr marL="0" lvl="0" indent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000" kern="1200" dirty="0">
              <a:latin typeface="Segoe UI "/>
            </a:rPr>
            <a:t>Fomentar o desenvolvimento de </a:t>
          </a:r>
          <a:r>
            <a:rPr lang="pt-BR" sz="4000" b="1" kern="1200" dirty="0">
              <a:latin typeface="Segoe UI "/>
            </a:rPr>
            <a:t>tecnologia nacional</a:t>
          </a:r>
          <a:r>
            <a:rPr lang="pt-BR" sz="4000" kern="1200" dirty="0">
              <a:latin typeface="Segoe UI "/>
            </a:rPr>
            <a:t> por meio de parcerias/apoio com universidades e centros tecnológicos</a:t>
          </a:r>
          <a:r>
            <a:rPr lang="pt-BR" sz="4000" kern="1200" dirty="0">
              <a:latin typeface="Segoe UI"/>
              <a:cs typeface="Arial"/>
            </a:rPr>
            <a:t>. </a:t>
          </a:r>
          <a:endParaRPr lang="pt-BR" sz="4000" kern="1200" dirty="0"/>
        </a:p>
      </dsp:txBody>
      <dsp:txXfrm>
        <a:off x="2350368" y="6587843"/>
        <a:ext cx="18570195" cy="1479250"/>
      </dsp:txXfrm>
    </dsp:sp>
    <dsp:sp modelId="{609A4797-8E89-4DB4-91B5-8B80DF4477B8}">
      <dsp:nvSpPr>
        <dsp:cNvPr id="0" name=""/>
        <dsp:cNvSpPr/>
      </dsp:nvSpPr>
      <dsp:spPr>
        <a:xfrm>
          <a:off x="1626425" y="6697521"/>
          <a:ext cx="1312695" cy="13126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2C45F0-5765-4E8E-8B44-8CC7675F8952}">
      <dsp:nvSpPr>
        <dsp:cNvPr id="0" name=""/>
        <dsp:cNvSpPr/>
      </dsp:nvSpPr>
      <dsp:spPr>
        <a:xfrm>
          <a:off x="1790833" y="8253496"/>
          <a:ext cx="19091345" cy="180429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3562" tIns="101600" rIns="101600" bIns="1016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000" kern="1200" dirty="0">
              <a:latin typeface="Segoe UI "/>
            </a:rPr>
            <a:t>Incentivar e contribuir para uma </a:t>
          </a:r>
          <a:r>
            <a:rPr lang="pt-BR" sz="4000" b="1" kern="1200" dirty="0">
              <a:latin typeface="Segoe UI "/>
            </a:rPr>
            <a:t>Infraestrutura Autossustentável</a:t>
          </a:r>
          <a:r>
            <a:rPr lang="pt-BR" sz="4000" kern="1200" dirty="0">
              <a:latin typeface="Segoe UI "/>
            </a:rPr>
            <a:t>, capaz de gerar 100% da energia consumida em seus processos, por fontes de energia limpa</a:t>
          </a:r>
        </a:p>
      </dsp:txBody>
      <dsp:txXfrm>
        <a:off x="1790833" y="8253496"/>
        <a:ext cx="19091345" cy="1804295"/>
      </dsp:txXfrm>
    </dsp:sp>
    <dsp:sp modelId="{E6251499-EA31-4DE4-9A8C-EE27E8FE83E2}">
      <dsp:nvSpPr>
        <dsp:cNvPr id="0" name=""/>
        <dsp:cNvSpPr/>
      </dsp:nvSpPr>
      <dsp:spPr>
        <a:xfrm>
          <a:off x="1105275" y="8272525"/>
          <a:ext cx="1312695" cy="13126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273D0B-E589-4AA4-995F-71752589886D}">
      <dsp:nvSpPr>
        <dsp:cNvPr id="0" name=""/>
        <dsp:cNvSpPr/>
      </dsp:nvSpPr>
      <dsp:spPr>
        <a:xfrm>
          <a:off x="811815" y="10227066"/>
          <a:ext cx="20042356" cy="114357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3562" tIns="101600" rIns="101600" bIns="101600" numCol="1" spcCol="1270" anchor="ctr" anchorCtr="0">
          <a:noAutofit/>
        </a:bodyPr>
        <a:lstStyle/>
        <a:p>
          <a:pPr marL="0" lvl="0" indent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91BF20"/>
            </a:buClr>
            <a:buNone/>
          </a:pPr>
          <a:r>
            <a:rPr lang="pt-BR" sz="4000" b="1" kern="1200" dirty="0">
              <a:latin typeface="Segoe UI "/>
            </a:rPr>
            <a:t>Criar condições </a:t>
          </a:r>
          <a:r>
            <a:rPr lang="pt-BR" sz="4000" kern="1200" dirty="0">
              <a:latin typeface="Segoe UI "/>
            </a:rPr>
            <a:t>para que as instalações e Sistemas integrados ao CIITIS, em uma situação de emergência, auxiliem nas ações do Plano de Emergência Local</a:t>
          </a:r>
          <a:endParaRPr lang="pt-BR" sz="4000" kern="1200" dirty="0">
            <a:latin typeface="Segoe UI "/>
            <a:cs typeface="Arial"/>
          </a:endParaRPr>
        </a:p>
      </dsp:txBody>
      <dsp:txXfrm>
        <a:off x="811815" y="10227066"/>
        <a:ext cx="20042356" cy="1143578"/>
      </dsp:txXfrm>
    </dsp:sp>
    <dsp:sp modelId="{30A09DDD-1EBA-43E8-9A39-9183D1F7294A}">
      <dsp:nvSpPr>
        <dsp:cNvPr id="0" name=""/>
        <dsp:cNvSpPr/>
      </dsp:nvSpPr>
      <dsp:spPr>
        <a:xfrm>
          <a:off x="26933" y="10062141"/>
          <a:ext cx="1312695" cy="13126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14778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117" y="4710407"/>
            <a:ext cx="4987842" cy="44646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88717" tIns="44359" rIns="88717" bIns="4435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315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9538" y="750888"/>
            <a:ext cx="6580187" cy="37084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9351796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1826952" rtl="0" eaLnBrk="0" fontAlgn="base" hangingPunct="0">
      <a:spcBef>
        <a:spcPct val="30000"/>
      </a:spcBef>
      <a:spcAft>
        <a:spcPct val="0"/>
      </a:spcAft>
      <a:defRPr sz="238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910327" algn="l" defTabSz="1826952" rtl="0" eaLnBrk="0" fontAlgn="base" hangingPunct="0">
      <a:spcBef>
        <a:spcPct val="30000"/>
      </a:spcBef>
      <a:spcAft>
        <a:spcPct val="0"/>
      </a:spcAft>
      <a:defRPr sz="238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820652" algn="l" defTabSz="1826952" rtl="0" eaLnBrk="0" fontAlgn="base" hangingPunct="0">
      <a:spcBef>
        <a:spcPct val="30000"/>
      </a:spcBef>
      <a:spcAft>
        <a:spcPct val="0"/>
      </a:spcAft>
      <a:defRPr sz="238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2730979" algn="l" defTabSz="1826952" rtl="0" eaLnBrk="0" fontAlgn="base" hangingPunct="0">
      <a:spcBef>
        <a:spcPct val="30000"/>
      </a:spcBef>
      <a:spcAft>
        <a:spcPct val="0"/>
      </a:spcAft>
      <a:defRPr sz="238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3641305" algn="l" defTabSz="1826952" rtl="0" eaLnBrk="0" fontAlgn="base" hangingPunct="0">
      <a:spcBef>
        <a:spcPct val="30000"/>
      </a:spcBef>
      <a:spcAft>
        <a:spcPct val="0"/>
      </a:spcAft>
      <a:defRPr sz="238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4535881" algn="l" defTabSz="1814352" rtl="0" eaLnBrk="1" latinLnBrk="0" hangingPunct="1">
      <a:defRPr sz="2381" kern="1200">
        <a:solidFill>
          <a:schemeClr val="tx1"/>
        </a:solidFill>
        <a:latin typeface="+mn-lt"/>
        <a:ea typeface="+mn-ea"/>
        <a:cs typeface="+mn-cs"/>
      </a:defRPr>
    </a:lvl6pPr>
    <a:lvl7pPr marL="5443057" algn="l" defTabSz="1814352" rtl="0" eaLnBrk="1" latinLnBrk="0" hangingPunct="1">
      <a:defRPr sz="2381" kern="1200">
        <a:solidFill>
          <a:schemeClr val="tx1"/>
        </a:solidFill>
        <a:latin typeface="+mn-lt"/>
        <a:ea typeface="+mn-ea"/>
        <a:cs typeface="+mn-cs"/>
      </a:defRPr>
    </a:lvl7pPr>
    <a:lvl8pPr marL="6350234" algn="l" defTabSz="1814352" rtl="0" eaLnBrk="1" latinLnBrk="0" hangingPunct="1">
      <a:defRPr sz="2381" kern="1200">
        <a:solidFill>
          <a:schemeClr val="tx1"/>
        </a:solidFill>
        <a:latin typeface="+mn-lt"/>
        <a:ea typeface="+mn-ea"/>
        <a:cs typeface="+mn-cs"/>
      </a:defRPr>
    </a:lvl8pPr>
    <a:lvl9pPr marL="7257410" algn="l" defTabSz="1814352" rtl="0" eaLnBrk="1" latinLnBrk="0" hangingPunct="1">
      <a:defRPr sz="238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690563" y="1143000"/>
            <a:ext cx="5476875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79542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30333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20170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65379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681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75408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41381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17520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690563" y="1143000"/>
            <a:ext cx="5476875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3910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90797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749396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029949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367265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432465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82294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56194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8853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BF71DF-0ADE-16B4-0B3E-46A02ABB09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95638" y="2357438"/>
            <a:ext cx="19169062" cy="5013325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67F2462-8D85-D9C2-C512-DF47ED8926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95638" y="7562850"/>
            <a:ext cx="19169062" cy="34766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E86052F-8BBD-B728-F4C8-E440A36797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57363" y="13346113"/>
            <a:ext cx="5751512" cy="766762"/>
          </a:xfrm>
          <a:prstGeom prst="rect">
            <a:avLst/>
          </a:prstGeom>
        </p:spPr>
        <p:txBody>
          <a:bodyPr/>
          <a:lstStyle/>
          <a:p>
            <a:fld id="{036DF6C8-A9FE-4DB4-8A26-D89A6B3D5E24}" type="datetimeFigureOut">
              <a:rPr lang="pt-BR" smtClean="0"/>
              <a:t>08/04/2024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6569F94-65DF-34B5-8C2D-8EC031062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66138" y="13346113"/>
            <a:ext cx="8628062" cy="766762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E69B429-58E8-BF1E-C346-7D0680377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051463" y="13346113"/>
            <a:ext cx="5751512" cy="766762"/>
          </a:xfrm>
          <a:prstGeom prst="rect">
            <a:avLst/>
          </a:prstGeom>
        </p:spPr>
        <p:txBody>
          <a:bodyPr/>
          <a:lstStyle/>
          <a:p>
            <a:fld id="{C0F404EE-74D3-405E-BFC0-31EB8C1F5C0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1651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3FCDB6-E02D-048B-843A-FA3A5563C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7363" y="766763"/>
            <a:ext cx="22045612" cy="2782887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1460B50-88AB-1CBE-260E-1C9FCCFAB4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757363" y="3833813"/>
            <a:ext cx="22045612" cy="913606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E84C235-B332-CAAC-5A19-AF3E93A190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57363" y="13346113"/>
            <a:ext cx="5751512" cy="766762"/>
          </a:xfrm>
          <a:prstGeom prst="rect">
            <a:avLst/>
          </a:prstGeom>
        </p:spPr>
        <p:txBody>
          <a:bodyPr/>
          <a:lstStyle/>
          <a:p>
            <a:fld id="{036DF6C8-A9FE-4DB4-8A26-D89A6B3D5E24}" type="datetimeFigureOut">
              <a:rPr lang="pt-BR" smtClean="0"/>
              <a:t>08/04/2024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DFC0C0C-1F85-3A1C-1609-E316C6AC0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66138" y="13346113"/>
            <a:ext cx="8628062" cy="766762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67003B5-EBE2-E1F2-ED19-F29505ED4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051463" y="13346113"/>
            <a:ext cx="5751512" cy="766762"/>
          </a:xfrm>
          <a:prstGeom prst="rect">
            <a:avLst/>
          </a:prstGeom>
        </p:spPr>
        <p:txBody>
          <a:bodyPr/>
          <a:lstStyle/>
          <a:p>
            <a:fld id="{C0F404EE-74D3-405E-BFC0-31EB8C1F5C0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2714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D5AE6CA-BD34-49F4-E865-D5776E4677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8292763" y="766763"/>
            <a:ext cx="5510212" cy="12203112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D66EC72-3515-55A6-29DB-3B45607363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757363" y="766763"/>
            <a:ext cx="16383000" cy="122031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768ACCB-DC73-81DC-E650-2E9C26B10D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57363" y="13346113"/>
            <a:ext cx="5751512" cy="766762"/>
          </a:xfrm>
          <a:prstGeom prst="rect">
            <a:avLst/>
          </a:prstGeom>
        </p:spPr>
        <p:txBody>
          <a:bodyPr/>
          <a:lstStyle/>
          <a:p>
            <a:fld id="{036DF6C8-A9FE-4DB4-8A26-D89A6B3D5E24}" type="datetimeFigureOut">
              <a:rPr lang="pt-BR" smtClean="0"/>
              <a:t>08/04/2024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E62279F-9FE1-BA05-79CB-E2D2A79A0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66138" y="13346113"/>
            <a:ext cx="8628062" cy="766762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1366E13-C65C-3A65-298B-8BFDF6D05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051463" y="13346113"/>
            <a:ext cx="5751512" cy="766762"/>
          </a:xfrm>
          <a:prstGeom prst="rect">
            <a:avLst/>
          </a:prstGeom>
        </p:spPr>
        <p:txBody>
          <a:bodyPr/>
          <a:lstStyle/>
          <a:p>
            <a:fld id="{C0F404EE-74D3-405E-BFC0-31EB8C1F5C0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7719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212B375D-70A7-923D-A809-590ED0C26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9383" y="182521"/>
            <a:ext cx="12382555" cy="1142874"/>
          </a:xfrm>
        </p:spPr>
        <p:txBody>
          <a:bodyPr>
            <a:normAutofit/>
          </a:bodyPr>
          <a:lstStyle/>
          <a:p>
            <a:endParaRPr lang="pt-BR" sz="6000" b="1">
              <a:solidFill>
                <a:srgbClr val="1F4E7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2546F94D-20D9-1852-A7B8-18877AA0D9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18205872" y="6958416"/>
            <a:ext cx="14275960" cy="35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2119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e Título 0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8716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CDB03D-E87F-BDD3-FB7A-F4957228C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7363" y="766763"/>
            <a:ext cx="22045612" cy="2782887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0B2EDED-739F-3D82-C53D-F069CDCE6C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7363" y="3833813"/>
            <a:ext cx="22045612" cy="91360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D48A6A2-AF7D-975A-E338-753153ECD5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57363" y="13346113"/>
            <a:ext cx="5751512" cy="766762"/>
          </a:xfrm>
          <a:prstGeom prst="rect">
            <a:avLst/>
          </a:prstGeom>
        </p:spPr>
        <p:txBody>
          <a:bodyPr/>
          <a:lstStyle/>
          <a:p>
            <a:fld id="{036DF6C8-A9FE-4DB4-8A26-D89A6B3D5E24}" type="datetimeFigureOut">
              <a:rPr lang="pt-BR" smtClean="0"/>
              <a:t>08/04/2024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E5D6F23-A571-1B7D-7AE1-83BD25C66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66138" y="13346113"/>
            <a:ext cx="8628062" cy="766762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3C72533-941A-E920-3612-81C0F90FF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051463" y="13346113"/>
            <a:ext cx="5751512" cy="766762"/>
          </a:xfrm>
          <a:prstGeom prst="rect">
            <a:avLst/>
          </a:prstGeom>
        </p:spPr>
        <p:txBody>
          <a:bodyPr/>
          <a:lstStyle/>
          <a:p>
            <a:fld id="{C0F404EE-74D3-405E-BFC0-31EB8C1F5C0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85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A0E6E8-BA81-F910-9B78-DF5E14D87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4663" y="3589338"/>
            <a:ext cx="22045612" cy="5991225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B9C98C7-586C-2A6D-8C54-B8ED36F8CD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44663" y="9636125"/>
            <a:ext cx="22045612" cy="3151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129DA7F-CD58-65F5-ECA2-50E4A86542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57363" y="13346113"/>
            <a:ext cx="5751512" cy="766762"/>
          </a:xfrm>
          <a:prstGeom prst="rect">
            <a:avLst/>
          </a:prstGeom>
        </p:spPr>
        <p:txBody>
          <a:bodyPr/>
          <a:lstStyle/>
          <a:p>
            <a:fld id="{036DF6C8-A9FE-4DB4-8A26-D89A6B3D5E24}" type="datetimeFigureOut">
              <a:rPr lang="pt-BR" smtClean="0"/>
              <a:t>08/04/2024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34667F1-1849-8320-DA9A-B6F5FD627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66138" y="13346113"/>
            <a:ext cx="8628062" cy="766762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9030932-AE8C-A7D7-DB68-A3000536B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051463" y="13346113"/>
            <a:ext cx="5751512" cy="766762"/>
          </a:xfrm>
          <a:prstGeom prst="rect">
            <a:avLst/>
          </a:prstGeom>
        </p:spPr>
        <p:txBody>
          <a:bodyPr/>
          <a:lstStyle/>
          <a:p>
            <a:fld id="{C0F404EE-74D3-405E-BFC0-31EB8C1F5C0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911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E03823-1752-8520-EC7B-A062B4279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7363" y="766763"/>
            <a:ext cx="22045612" cy="2782887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9F05C23-CE55-45DB-4FE3-2C4DB2C7B5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57363" y="3833813"/>
            <a:ext cx="10945812" cy="91360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D64FB61-9C05-E127-8A82-4914E39FD5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855575" y="3833813"/>
            <a:ext cx="10947400" cy="91360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0CD82D2-DFFB-5125-3D6C-B93CA90D97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57363" y="13346113"/>
            <a:ext cx="5751512" cy="766762"/>
          </a:xfrm>
          <a:prstGeom prst="rect">
            <a:avLst/>
          </a:prstGeom>
        </p:spPr>
        <p:txBody>
          <a:bodyPr/>
          <a:lstStyle/>
          <a:p>
            <a:fld id="{036DF6C8-A9FE-4DB4-8A26-D89A6B3D5E24}" type="datetimeFigureOut">
              <a:rPr lang="pt-BR" smtClean="0"/>
              <a:t>08/04/2024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FF7D1C3-4B71-CEBB-9763-D43D6743D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66138" y="13346113"/>
            <a:ext cx="8628062" cy="766762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8FBBDD0-F5DB-1C91-D3D5-D5148E8D2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051463" y="13346113"/>
            <a:ext cx="5751512" cy="766762"/>
          </a:xfrm>
          <a:prstGeom prst="rect">
            <a:avLst/>
          </a:prstGeom>
        </p:spPr>
        <p:txBody>
          <a:bodyPr/>
          <a:lstStyle/>
          <a:p>
            <a:fld id="{C0F404EE-74D3-405E-BFC0-31EB8C1F5C0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6816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0C6C10-7CF2-2815-284A-D7410C3E4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538" y="766763"/>
            <a:ext cx="22045612" cy="2782887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8CC572C-5A55-556B-0429-CA71674898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60538" y="3530600"/>
            <a:ext cx="10814050" cy="172878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8E3637A-D5F5-57B1-68CB-0918891630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60538" y="5259388"/>
            <a:ext cx="10814050" cy="77374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C71A790-052F-2E75-3636-1D2FB73932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939713" y="3530600"/>
            <a:ext cx="10866437" cy="172878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54D58C0-EB6D-2721-7368-D5FBE382DE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939713" y="5259388"/>
            <a:ext cx="10866437" cy="77374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912B085-9FDF-3912-83C3-DDF1311ED2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57363" y="13346113"/>
            <a:ext cx="5751512" cy="766762"/>
          </a:xfrm>
          <a:prstGeom prst="rect">
            <a:avLst/>
          </a:prstGeom>
        </p:spPr>
        <p:txBody>
          <a:bodyPr/>
          <a:lstStyle/>
          <a:p>
            <a:fld id="{036DF6C8-A9FE-4DB4-8A26-D89A6B3D5E24}" type="datetimeFigureOut">
              <a:rPr lang="pt-BR" smtClean="0"/>
              <a:t>08/04/2024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261E7B7-69C0-0486-8363-3322D519B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66138" y="13346113"/>
            <a:ext cx="8628062" cy="766762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3D3B6A5-D234-C908-DFB9-D96748E6B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051463" y="13346113"/>
            <a:ext cx="5751512" cy="766762"/>
          </a:xfrm>
          <a:prstGeom prst="rect">
            <a:avLst/>
          </a:prstGeom>
        </p:spPr>
        <p:txBody>
          <a:bodyPr/>
          <a:lstStyle/>
          <a:p>
            <a:fld id="{C0F404EE-74D3-405E-BFC0-31EB8C1F5C0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7089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11004B-36AD-2088-161D-B281F96E8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7363" y="766763"/>
            <a:ext cx="22045612" cy="2782887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6A485D3-07B0-268A-669E-1917A732BD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57363" y="13346113"/>
            <a:ext cx="5751512" cy="766762"/>
          </a:xfrm>
          <a:prstGeom prst="rect">
            <a:avLst/>
          </a:prstGeom>
        </p:spPr>
        <p:txBody>
          <a:bodyPr/>
          <a:lstStyle/>
          <a:p>
            <a:fld id="{036DF6C8-A9FE-4DB4-8A26-D89A6B3D5E24}" type="datetimeFigureOut">
              <a:rPr lang="pt-BR" smtClean="0"/>
              <a:t>08/04/2024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632FAA9-A3FD-F21E-2AF9-0C3E8CAE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66138" y="13346113"/>
            <a:ext cx="8628062" cy="766762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2E318F3-C957-A58D-CA4A-97A447E55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051463" y="13346113"/>
            <a:ext cx="5751512" cy="766762"/>
          </a:xfrm>
          <a:prstGeom prst="rect">
            <a:avLst/>
          </a:prstGeom>
        </p:spPr>
        <p:txBody>
          <a:bodyPr/>
          <a:lstStyle/>
          <a:p>
            <a:fld id="{C0F404EE-74D3-405E-BFC0-31EB8C1F5C0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3723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D85577D-5C11-D9F2-72E4-58E384445F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57363" y="13346113"/>
            <a:ext cx="5751512" cy="766762"/>
          </a:xfrm>
          <a:prstGeom prst="rect">
            <a:avLst/>
          </a:prstGeom>
        </p:spPr>
        <p:txBody>
          <a:bodyPr/>
          <a:lstStyle/>
          <a:p>
            <a:fld id="{036DF6C8-A9FE-4DB4-8A26-D89A6B3D5E24}" type="datetimeFigureOut">
              <a:rPr lang="pt-BR" smtClean="0"/>
              <a:t>08/04/2024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A3637EA8-0628-2D5A-CA28-1F8D2AD9A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66138" y="13346113"/>
            <a:ext cx="8628062" cy="766762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BA323F7-F559-AD61-FF06-1F1226E15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051463" y="13346113"/>
            <a:ext cx="5751512" cy="766762"/>
          </a:xfrm>
          <a:prstGeom prst="rect">
            <a:avLst/>
          </a:prstGeom>
        </p:spPr>
        <p:txBody>
          <a:bodyPr/>
          <a:lstStyle/>
          <a:p>
            <a:fld id="{C0F404EE-74D3-405E-BFC0-31EB8C1F5C0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9079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702FEB-4ADE-CEE0-8684-C96D86E93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538" y="960438"/>
            <a:ext cx="8243887" cy="3359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D831586-9612-938D-A15E-EF9FB95032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66438" y="2073275"/>
            <a:ext cx="12939712" cy="102330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D2A6B84-7AC8-931D-C8FC-C89F57E60F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60538" y="4319588"/>
            <a:ext cx="8243887" cy="8004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AB4D177-9517-9570-0AF4-875B502230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57363" y="13346113"/>
            <a:ext cx="5751512" cy="766762"/>
          </a:xfrm>
          <a:prstGeom prst="rect">
            <a:avLst/>
          </a:prstGeom>
        </p:spPr>
        <p:txBody>
          <a:bodyPr/>
          <a:lstStyle/>
          <a:p>
            <a:fld id="{036DF6C8-A9FE-4DB4-8A26-D89A6B3D5E24}" type="datetimeFigureOut">
              <a:rPr lang="pt-BR" smtClean="0"/>
              <a:t>08/04/2024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C8AA82B-282C-0D34-9E81-4B0630657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66138" y="13346113"/>
            <a:ext cx="8628062" cy="766762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FDF38D0-4C4F-01B8-58D8-631CE41DF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051463" y="13346113"/>
            <a:ext cx="5751512" cy="766762"/>
          </a:xfrm>
          <a:prstGeom prst="rect">
            <a:avLst/>
          </a:prstGeom>
        </p:spPr>
        <p:txBody>
          <a:bodyPr/>
          <a:lstStyle/>
          <a:p>
            <a:fld id="{C0F404EE-74D3-405E-BFC0-31EB8C1F5C0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1857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A1FED8-79C3-4B06-BE44-7DA5B41FD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538" y="960438"/>
            <a:ext cx="8243887" cy="3359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A3AB1ED-EFDD-B6B0-E713-C077420C9B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866438" y="2073275"/>
            <a:ext cx="12939712" cy="10233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B8939ED-B72B-E681-9FA6-E9F94AB45A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60538" y="4319588"/>
            <a:ext cx="8243887" cy="8004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3071BD4-F06C-49E9-2547-E7DD582F0B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57363" y="13346113"/>
            <a:ext cx="5751512" cy="766762"/>
          </a:xfrm>
          <a:prstGeom prst="rect">
            <a:avLst/>
          </a:prstGeom>
        </p:spPr>
        <p:txBody>
          <a:bodyPr/>
          <a:lstStyle/>
          <a:p>
            <a:fld id="{036DF6C8-A9FE-4DB4-8A26-D89A6B3D5E24}" type="datetimeFigureOut">
              <a:rPr lang="pt-BR" smtClean="0"/>
              <a:t>08/04/2024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FDBC7AC-01A9-A6A4-BCFA-F63CF673A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66138" y="13346113"/>
            <a:ext cx="8628062" cy="766762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FEA766E-C9A0-0495-3986-6039859FB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051463" y="13346113"/>
            <a:ext cx="5751512" cy="766762"/>
          </a:xfrm>
          <a:prstGeom prst="rect">
            <a:avLst/>
          </a:prstGeom>
        </p:spPr>
        <p:txBody>
          <a:bodyPr/>
          <a:lstStyle/>
          <a:p>
            <a:fld id="{C0F404EE-74D3-405E-BFC0-31EB8C1F5C0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3259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30D718B4-472F-A9BB-AE18-6D99C7D41E2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 rot="5400000">
            <a:off x="18205872" y="6958416"/>
            <a:ext cx="14275960" cy="359129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39776793-577A-B699-617D-91C73425D6EA}"/>
              </a:ext>
            </a:extLst>
          </p:cNvPr>
          <p:cNvSpPr txBox="1">
            <a:spLocks/>
          </p:cNvSpPr>
          <p:nvPr userDrawn="1"/>
        </p:nvSpPr>
        <p:spPr>
          <a:xfrm>
            <a:off x="2592662" y="53348"/>
            <a:ext cx="12382555" cy="11428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30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pt-BR" sz="6000" b="1">
              <a:solidFill>
                <a:srgbClr val="1F4E7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BD7A667E-0420-B565-324D-526620069839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 r="314" b="314"/>
          <a:stretch>
            <a:fillRect/>
          </a:stretch>
        </p:blipFill>
        <p:spPr>
          <a:xfrm>
            <a:off x="196970" y="35060"/>
            <a:ext cx="2250968" cy="1134863"/>
          </a:xfrm>
          <a:prstGeom prst="rect">
            <a:avLst/>
          </a:prstGeom>
        </p:spPr>
      </p:pic>
      <p:sp>
        <p:nvSpPr>
          <p:cNvPr id="2" name="Espaço Reservado para Data 3">
            <a:extLst>
              <a:ext uri="{FF2B5EF4-FFF2-40B4-BE49-F238E27FC236}">
                <a16:creationId xmlns:a16="http://schemas.microsoft.com/office/drawing/2014/main" id="{88417A6E-AEB4-0BB9-86DF-B1E6EA1A34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6841" y="13502316"/>
            <a:ext cx="5751076" cy="766678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lvl1pPr algn="l">
              <a:defRPr sz="2000" b="1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pt-BR"/>
              <a:t>CLASSIFICAÇÃO: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E113C02-DEAD-153F-37A7-EFCC9EC913C0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11485563" y="14184313"/>
            <a:ext cx="2617787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pt-BR" sz="1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  ) Público ( X ) Interno (  ) Setorial (  ) Confidencial</a:t>
            </a:r>
          </a:p>
        </p:txBody>
      </p:sp>
    </p:spTree>
    <p:extLst>
      <p:ext uri="{BB962C8B-B14F-4D97-AF65-F5344CB8AC3E}">
        <p14:creationId xmlns:p14="http://schemas.microsoft.com/office/powerpoint/2010/main" val="1059877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AC6BB42A-5273-01E6-F774-0DECD8584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7273" y="766679"/>
            <a:ext cx="22045792" cy="2783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8D3619F-EA9E-452A-B72D-62B8E15E8E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57273" y="3833390"/>
            <a:ext cx="22045792" cy="91368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7A1544E-AC4A-FEF1-95C2-2DCC940883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57273" y="13346865"/>
            <a:ext cx="5751076" cy="766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51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7A2C8EA-F3DF-BD42-7F6B-F615FD8616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466862" y="13346865"/>
            <a:ext cx="8626614" cy="766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51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D5CF9A2-E247-A64F-F73F-D72077D498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051989" y="13346865"/>
            <a:ext cx="5751076" cy="766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51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EC3B01-3316-4402-AAE9-C99892A8EAB2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2747A81-4FAB-E4E7-1B1C-E67AA7F330E3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11485563" y="14184313"/>
            <a:ext cx="2617787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pt-BR" sz="1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  ) Público ( X ) Interno (  ) Setorial (  ) Confidencial</a:t>
            </a:r>
          </a:p>
        </p:txBody>
      </p:sp>
    </p:spTree>
    <p:extLst>
      <p:ext uri="{BB962C8B-B14F-4D97-AF65-F5344CB8AC3E}">
        <p14:creationId xmlns:p14="http://schemas.microsoft.com/office/powerpoint/2010/main" val="3715426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s://pim.way2.com.br/GraficosHtml5" TargetMode="External"/><Relationship Id="rId7" Type="http://schemas.openxmlformats.org/officeDocument/2006/relationships/slide" Target="slide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11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hyperlink" Target="https://www.solarweb.com/Analysis/ComponentSimulation?pvSystemId=78b6df90-aab8-4a16-a1a6-fb9ebf333d12#/ohmpilot-simulation" TargetMode="External"/><Relationship Id="rId4" Type="http://schemas.openxmlformats.org/officeDocument/2006/relationships/image" Target="../media/image30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16.png"/><Relationship Id="rId2" Type="http://schemas.openxmlformats.org/officeDocument/2006/relationships/hyperlink" Target="https://www.autovisionweb.ddns.com.br/v3/principal.php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image" Target="../media/image4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openxmlformats.org/officeDocument/2006/relationships/slide" Target="slide2.xml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4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image" Target="../media/image43.png"/><Relationship Id="rId5" Type="http://schemas.openxmlformats.org/officeDocument/2006/relationships/image" Target="../media/image5.png"/><Relationship Id="rId10" Type="http://schemas.openxmlformats.org/officeDocument/2006/relationships/image" Target="../media/image42.png"/><Relationship Id="rId4" Type="http://schemas.openxmlformats.org/officeDocument/2006/relationships/slide" Target="slide2.xml"/><Relationship Id="rId9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slide" Target="slide2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5" Type="http://schemas.openxmlformats.org/officeDocument/2006/relationships/image" Target="../media/image5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4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4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diagramData" Target="../diagrams/data1.xml"/><Relationship Id="rId5" Type="http://schemas.openxmlformats.org/officeDocument/2006/relationships/image" Target="../media/image5.png"/><Relationship Id="rId10" Type="http://schemas.microsoft.com/office/2007/relationships/diagramDrawing" Target="../diagrams/drawing1.xml"/><Relationship Id="rId4" Type="http://schemas.openxmlformats.org/officeDocument/2006/relationships/slide" Target="slide2.xml"/><Relationship Id="rId9" Type="http://schemas.openxmlformats.org/officeDocument/2006/relationships/diagramColors" Target="../diagrams/colors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slide" Target="slide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2.xml"/><Relationship Id="rId5" Type="http://schemas.openxmlformats.org/officeDocument/2006/relationships/image" Target="../media/image5.png"/><Relationship Id="rId4" Type="http://schemas.openxmlformats.org/officeDocument/2006/relationships/slide" Target="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18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18.png"/><Relationship Id="rId12" Type="http://schemas.microsoft.com/office/2007/relationships/hdphoto" Target="../media/hdphoto2.wdp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4.gif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11" Type="http://schemas.openxmlformats.org/officeDocument/2006/relationships/image" Target="../media/image21.png"/><Relationship Id="rId5" Type="http://schemas.openxmlformats.org/officeDocument/2006/relationships/slide" Target="slide2.xml"/><Relationship Id="rId15" Type="http://schemas.openxmlformats.org/officeDocument/2006/relationships/image" Target="../media/image23.gif"/><Relationship Id="rId10" Type="http://schemas.microsoft.com/office/2007/relationships/hdphoto" Target="../media/hdphoto1.wdp"/><Relationship Id="rId19" Type="http://schemas.openxmlformats.org/officeDocument/2006/relationships/image" Target="../media/image27.png"/><Relationship Id="rId4" Type="http://schemas.openxmlformats.org/officeDocument/2006/relationships/image" Target="../media/image4.png"/><Relationship Id="rId9" Type="http://schemas.openxmlformats.org/officeDocument/2006/relationships/image" Target="../media/image20.png"/><Relationship Id="rId1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gif"/><Relationship Id="rId5" Type="http://schemas.openxmlformats.org/officeDocument/2006/relationships/image" Target="../media/image5.png"/><Relationship Id="rId4" Type="http://schemas.openxmlformats.org/officeDocument/2006/relationships/slide" Target="slide2.xml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633B009A-6439-259C-B811-9DAAC65B5A8C}"/>
              </a:ext>
            </a:extLst>
          </p:cNvPr>
          <p:cNvGrpSpPr/>
          <p:nvPr/>
        </p:nvGrpSpPr>
        <p:grpSpPr>
          <a:xfrm>
            <a:off x="3669039" y="6600808"/>
            <a:ext cx="20552562" cy="111497"/>
            <a:chOff x="-11245" y="3806042"/>
            <a:chExt cx="6107245" cy="114866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E73E6980-E93C-29C3-B143-A38302D5AC54}"/>
                </a:ext>
              </a:extLst>
            </p:cNvPr>
            <p:cNvSpPr/>
            <p:nvPr/>
          </p:nvSpPr>
          <p:spPr>
            <a:xfrm>
              <a:off x="1218683" y="3806042"/>
              <a:ext cx="1187532" cy="114866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1918045" rtl="0" eaLnBrk="1" latinLnBrk="0" hangingPunct="1">
                <a:defRPr sz="37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59023" algn="l" defTabSz="1918045" rtl="0" eaLnBrk="1" latinLnBrk="0" hangingPunct="1">
                <a:defRPr sz="37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918045" algn="l" defTabSz="1918045" rtl="0" eaLnBrk="1" latinLnBrk="0" hangingPunct="1">
                <a:defRPr sz="37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877068" algn="l" defTabSz="1918045" rtl="0" eaLnBrk="1" latinLnBrk="0" hangingPunct="1">
                <a:defRPr sz="37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836091" algn="l" defTabSz="1918045" rtl="0" eaLnBrk="1" latinLnBrk="0" hangingPunct="1">
                <a:defRPr sz="37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795114" algn="l" defTabSz="1918045" rtl="0" eaLnBrk="1" latinLnBrk="0" hangingPunct="1">
                <a:defRPr sz="37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754136" algn="l" defTabSz="1918045" rtl="0" eaLnBrk="1" latinLnBrk="0" hangingPunct="1">
                <a:defRPr sz="37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713159" algn="l" defTabSz="1918045" rtl="0" eaLnBrk="1" latinLnBrk="0" hangingPunct="1">
                <a:defRPr sz="37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672182" algn="l" defTabSz="1918045" rtl="0" eaLnBrk="1" latinLnBrk="0" hangingPunct="1">
                <a:defRPr sz="37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 sz="9967"/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18E9D05D-574B-95F9-44D0-2809E8206977}"/>
                </a:ext>
              </a:extLst>
            </p:cNvPr>
            <p:cNvSpPr/>
            <p:nvPr/>
          </p:nvSpPr>
          <p:spPr>
            <a:xfrm>
              <a:off x="2448611" y="3806042"/>
              <a:ext cx="1187532" cy="114866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1918045" rtl="0" eaLnBrk="1" latinLnBrk="0" hangingPunct="1">
                <a:defRPr sz="37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59023" algn="l" defTabSz="1918045" rtl="0" eaLnBrk="1" latinLnBrk="0" hangingPunct="1">
                <a:defRPr sz="37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918045" algn="l" defTabSz="1918045" rtl="0" eaLnBrk="1" latinLnBrk="0" hangingPunct="1">
                <a:defRPr sz="37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877068" algn="l" defTabSz="1918045" rtl="0" eaLnBrk="1" latinLnBrk="0" hangingPunct="1">
                <a:defRPr sz="37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836091" algn="l" defTabSz="1918045" rtl="0" eaLnBrk="1" latinLnBrk="0" hangingPunct="1">
                <a:defRPr sz="37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795114" algn="l" defTabSz="1918045" rtl="0" eaLnBrk="1" latinLnBrk="0" hangingPunct="1">
                <a:defRPr sz="37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754136" algn="l" defTabSz="1918045" rtl="0" eaLnBrk="1" latinLnBrk="0" hangingPunct="1">
                <a:defRPr sz="37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713159" algn="l" defTabSz="1918045" rtl="0" eaLnBrk="1" latinLnBrk="0" hangingPunct="1">
                <a:defRPr sz="37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672182" algn="l" defTabSz="1918045" rtl="0" eaLnBrk="1" latinLnBrk="0" hangingPunct="1">
                <a:defRPr sz="37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 sz="9967"/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940A0B1B-47F8-1B02-6AF6-BD8D7752FCD2}"/>
                </a:ext>
              </a:extLst>
            </p:cNvPr>
            <p:cNvSpPr/>
            <p:nvPr/>
          </p:nvSpPr>
          <p:spPr>
            <a:xfrm>
              <a:off x="3678539" y="3806042"/>
              <a:ext cx="1187532" cy="114866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1918045" rtl="0" eaLnBrk="1" latinLnBrk="0" hangingPunct="1">
                <a:defRPr sz="37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59023" algn="l" defTabSz="1918045" rtl="0" eaLnBrk="1" latinLnBrk="0" hangingPunct="1">
                <a:defRPr sz="37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918045" algn="l" defTabSz="1918045" rtl="0" eaLnBrk="1" latinLnBrk="0" hangingPunct="1">
                <a:defRPr sz="37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877068" algn="l" defTabSz="1918045" rtl="0" eaLnBrk="1" latinLnBrk="0" hangingPunct="1">
                <a:defRPr sz="37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836091" algn="l" defTabSz="1918045" rtl="0" eaLnBrk="1" latinLnBrk="0" hangingPunct="1">
                <a:defRPr sz="37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795114" algn="l" defTabSz="1918045" rtl="0" eaLnBrk="1" latinLnBrk="0" hangingPunct="1">
                <a:defRPr sz="37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754136" algn="l" defTabSz="1918045" rtl="0" eaLnBrk="1" latinLnBrk="0" hangingPunct="1">
                <a:defRPr sz="37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713159" algn="l" defTabSz="1918045" rtl="0" eaLnBrk="1" latinLnBrk="0" hangingPunct="1">
                <a:defRPr sz="37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672182" algn="l" defTabSz="1918045" rtl="0" eaLnBrk="1" latinLnBrk="0" hangingPunct="1">
                <a:defRPr sz="37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 sz="9967"/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3049E21D-1BB1-B3AA-1B8C-07FE6D66F108}"/>
                </a:ext>
              </a:extLst>
            </p:cNvPr>
            <p:cNvSpPr/>
            <p:nvPr/>
          </p:nvSpPr>
          <p:spPr>
            <a:xfrm>
              <a:off x="4908468" y="3806042"/>
              <a:ext cx="1187532" cy="1148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1918045" rtl="0" eaLnBrk="1" latinLnBrk="0" hangingPunct="1">
                <a:defRPr sz="37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59023" algn="l" defTabSz="1918045" rtl="0" eaLnBrk="1" latinLnBrk="0" hangingPunct="1">
                <a:defRPr sz="37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918045" algn="l" defTabSz="1918045" rtl="0" eaLnBrk="1" latinLnBrk="0" hangingPunct="1">
                <a:defRPr sz="37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877068" algn="l" defTabSz="1918045" rtl="0" eaLnBrk="1" latinLnBrk="0" hangingPunct="1">
                <a:defRPr sz="37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836091" algn="l" defTabSz="1918045" rtl="0" eaLnBrk="1" latinLnBrk="0" hangingPunct="1">
                <a:defRPr sz="37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795114" algn="l" defTabSz="1918045" rtl="0" eaLnBrk="1" latinLnBrk="0" hangingPunct="1">
                <a:defRPr sz="37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754136" algn="l" defTabSz="1918045" rtl="0" eaLnBrk="1" latinLnBrk="0" hangingPunct="1">
                <a:defRPr sz="37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713159" algn="l" defTabSz="1918045" rtl="0" eaLnBrk="1" latinLnBrk="0" hangingPunct="1">
                <a:defRPr sz="37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672182" algn="l" defTabSz="1918045" rtl="0" eaLnBrk="1" latinLnBrk="0" hangingPunct="1">
                <a:defRPr sz="37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 sz="9967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1929C7DD-0D21-C492-ED3C-F896CCA464B3}"/>
                </a:ext>
              </a:extLst>
            </p:cNvPr>
            <p:cNvSpPr/>
            <p:nvPr/>
          </p:nvSpPr>
          <p:spPr>
            <a:xfrm>
              <a:off x="-11245" y="3806042"/>
              <a:ext cx="1187532" cy="11486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1918045" rtl="0" eaLnBrk="1" latinLnBrk="0" hangingPunct="1">
                <a:defRPr sz="37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59023" algn="l" defTabSz="1918045" rtl="0" eaLnBrk="1" latinLnBrk="0" hangingPunct="1">
                <a:defRPr sz="37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918045" algn="l" defTabSz="1918045" rtl="0" eaLnBrk="1" latinLnBrk="0" hangingPunct="1">
                <a:defRPr sz="37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877068" algn="l" defTabSz="1918045" rtl="0" eaLnBrk="1" latinLnBrk="0" hangingPunct="1">
                <a:defRPr sz="37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836091" algn="l" defTabSz="1918045" rtl="0" eaLnBrk="1" latinLnBrk="0" hangingPunct="1">
                <a:defRPr sz="37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795114" algn="l" defTabSz="1918045" rtl="0" eaLnBrk="1" latinLnBrk="0" hangingPunct="1">
                <a:defRPr sz="37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754136" algn="l" defTabSz="1918045" rtl="0" eaLnBrk="1" latinLnBrk="0" hangingPunct="1">
                <a:defRPr sz="37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713159" algn="l" defTabSz="1918045" rtl="0" eaLnBrk="1" latinLnBrk="0" hangingPunct="1">
                <a:defRPr sz="37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672182" algn="l" defTabSz="1918045" rtl="0" eaLnBrk="1" latinLnBrk="0" hangingPunct="1">
                <a:defRPr sz="37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 sz="9967"/>
            </a:p>
          </p:txBody>
        </p:sp>
      </p:grpSp>
      <p:sp>
        <p:nvSpPr>
          <p:cNvPr id="4" name="Retângulo 3"/>
          <p:cNvSpPr/>
          <p:nvPr/>
        </p:nvSpPr>
        <p:spPr>
          <a:xfrm>
            <a:off x="17997680" y="13690754"/>
            <a:ext cx="7273375" cy="479338"/>
          </a:xfrm>
          <a:prstGeom prst="rect">
            <a:avLst/>
          </a:prstGeom>
        </p:spPr>
        <p:txBody>
          <a:bodyPr vert="horz" lIns="91298" tIns="45649" rIns="91298" bIns="45649" rtlCol="0" anchor="ctr">
            <a:noAutofit/>
          </a:bodyPr>
          <a:lstStyle>
            <a:defPPr>
              <a:defRPr lang="pt-BR"/>
            </a:defPPr>
            <a:lvl1pPr marL="0" algn="l" defTabSz="1918045" rtl="0" eaLnBrk="1" latinLnBrk="0" hangingPunct="1">
              <a:defRPr sz="37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59023" algn="l" defTabSz="1918045" rtl="0" eaLnBrk="1" latinLnBrk="0" hangingPunct="1">
              <a:defRPr sz="37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18045" algn="l" defTabSz="1918045" rtl="0" eaLnBrk="1" latinLnBrk="0" hangingPunct="1">
              <a:defRPr sz="37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77068" algn="l" defTabSz="1918045" rtl="0" eaLnBrk="1" latinLnBrk="0" hangingPunct="1">
              <a:defRPr sz="37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36091" algn="l" defTabSz="1918045" rtl="0" eaLnBrk="1" latinLnBrk="0" hangingPunct="1">
              <a:defRPr sz="37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95114" algn="l" defTabSz="1918045" rtl="0" eaLnBrk="1" latinLnBrk="0" hangingPunct="1">
              <a:defRPr sz="37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754136" algn="l" defTabSz="1918045" rtl="0" eaLnBrk="1" latinLnBrk="0" hangingPunct="1">
              <a:defRPr sz="37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713159" algn="l" defTabSz="1918045" rtl="0" eaLnBrk="1" latinLnBrk="0" hangingPunct="1">
              <a:defRPr sz="37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672182" algn="l" defTabSz="1918045" rtl="0" eaLnBrk="1" latinLnBrk="0" hangingPunct="1">
              <a:defRPr sz="37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916949">
              <a:spcBef>
                <a:spcPct val="0"/>
              </a:spcBef>
            </a:pPr>
            <a:r>
              <a:rPr lang="pt-BR" sz="2097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DIRETORIA DE GESTÃO ADMINISTRATIVA - DA</a:t>
            </a:r>
          </a:p>
        </p:txBody>
      </p:sp>
      <p:sp>
        <p:nvSpPr>
          <p:cNvPr id="7" name="AutoShape 2" descr="https://brc-powerpoint.officeapps.live.com/pods/GetClipboardImage.ashx?Id=32ce289f-dd7e-46e0-8df4-218e761d5b66&amp;DC=GBR1&amp;pkey=8bc272d3-ef27-4722-afc2-e0f22332f445&amp;wdwaccluster=GBR1"/>
          <p:cNvSpPr>
            <a:spLocks noChangeAspect="1" noChangeArrowheads="1"/>
          </p:cNvSpPr>
          <p:nvPr/>
        </p:nvSpPr>
        <p:spPr bwMode="auto">
          <a:xfrm>
            <a:off x="465268" y="-279884"/>
            <a:ext cx="638008" cy="638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91403" tIns="95700" rIns="191403" bIns="9570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L="0" algn="l" defTabSz="1918045" rtl="0" eaLnBrk="1" latinLnBrk="0" hangingPunct="1">
              <a:defRPr sz="37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59023" algn="l" defTabSz="1918045" rtl="0" eaLnBrk="1" latinLnBrk="0" hangingPunct="1">
              <a:defRPr sz="37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18045" algn="l" defTabSz="1918045" rtl="0" eaLnBrk="1" latinLnBrk="0" hangingPunct="1">
              <a:defRPr sz="37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77068" algn="l" defTabSz="1918045" rtl="0" eaLnBrk="1" latinLnBrk="0" hangingPunct="1">
              <a:defRPr sz="37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36091" algn="l" defTabSz="1918045" rtl="0" eaLnBrk="1" latinLnBrk="0" hangingPunct="1">
              <a:defRPr sz="37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95114" algn="l" defTabSz="1918045" rtl="0" eaLnBrk="1" latinLnBrk="0" hangingPunct="1">
              <a:defRPr sz="37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754136" algn="l" defTabSz="1918045" rtl="0" eaLnBrk="1" latinLnBrk="0" hangingPunct="1">
              <a:defRPr sz="37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713159" algn="l" defTabSz="1918045" rtl="0" eaLnBrk="1" latinLnBrk="0" hangingPunct="1">
              <a:defRPr sz="37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672182" algn="l" defTabSz="1918045" rtl="0" eaLnBrk="1" latinLnBrk="0" hangingPunct="1">
              <a:defRPr sz="37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9967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71F395A8-2D14-E8AD-99D5-0685C3EA2E03}"/>
              </a:ext>
            </a:extLst>
          </p:cNvPr>
          <p:cNvSpPr txBox="1">
            <a:spLocks/>
          </p:cNvSpPr>
          <p:nvPr/>
        </p:nvSpPr>
        <p:spPr>
          <a:xfrm>
            <a:off x="465268" y="4041058"/>
            <a:ext cx="23756334" cy="2559750"/>
          </a:xfrm>
          <a:prstGeom prst="rect">
            <a:avLst/>
          </a:prstGeom>
        </p:spPr>
        <p:txBody>
          <a:bodyPr vert="horz" lIns="91298" tIns="45649" rIns="91298" bIns="45649" rtlCol="0" anchor="ctr">
            <a:noAutofit/>
          </a:bodyPr>
          <a:lstStyle>
            <a:defPPr>
              <a:defRPr lang="pt-BR"/>
            </a:defPPr>
            <a:lvl1pPr marL="0" algn="l" defTabSz="1918045" rtl="0" eaLnBrk="1" latinLnBrk="0" hangingPunct="1">
              <a:defRPr sz="37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59023" algn="l" defTabSz="1918045" rtl="0" eaLnBrk="1" latinLnBrk="0" hangingPunct="1">
              <a:defRPr sz="37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18045" algn="l" defTabSz="1918045" rtl="0" eaLnBrk="1" latinLnBrk="0" hangingPunct="1">
              <a:defRPr sz="37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77068" algn="l" defTabSz="1918045" rtl="0" eaLnBrk="1" latinLnBrk="0" hangingPunct="1">
              <a:defRPr sz="37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36091" algn="l" defTabSz="1918045" rtl="0" eaLnBrk="1" latinLnBrk="0" hangingPunct="1">
              <a:defRPr sz="37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95114" algn="l" defTabSz="1918045" rtl="0" eaLnBrk="1" latinLnBrk="0" hangingPunct="1">
              <a:defRPr sz="37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754136" algn="l" defTabSz="1918045" rtl="0" eaLnBrk="1" latinLnBrk="0" hangingPunct="1">
              <a:defRPr sz="37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713159" algn="l" defTabSz="1918045" rtl="0" eaLnBrk="1" latinLnBrk="0" hangingPunct="1">
              <a:defRPr sz="37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672182" algn="l" defTabSz="1918045" rtl="0" eaLnBrk="1" latinLnBrk="0" hangingPunct="1">
              <a:defRPr sz="37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pt-BR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Abastecimento das cidades do futuro</a:t>
            </a:r>
            <a:br>
              <a:rPr lang="pt-BR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pt-PT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5284886" y="6963421"/>
            <a:ext cx="18920388" cy="995537"/>
          </a:xfrm>
          <a:prstGeom prst="rect">
            <a:avLst/>
          </a:prstGeom>
        </p:spPr>
        <p:txBody>
          <a:bodyPr vert="horz" lIns="91298" tIns="45649" rIns="91298" bIns="45649" rtlCol="0" anchor="ctr">
            <a:normAutofit/>
          </a:bodyPr>
          <a:lstStyle>
            <a:defPPr>
              <a:defRPr lang="pt-BR"/>
            </a:defPPr>
            <a:lvl1pPr marL="0" algn="l" defTabSz="1918045" rtl="0" eaLnBrk="1" latinLnBrk="0" hangingPunct="1">
              <a:defRPr sz="37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59023" algn="l" defTabSz="1918045" rtl="0" eaLnBrk="1" latinLnBrk="0" hangingPunct="1">
              <a:defRPr sz="37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18045" algn="l" defTabSz="1918045" rtl="0" eaLnBrk="1" latinLnBrk="0" hangingPunct="1">
              <a:defRPr sz="37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77068" algn="l" defTabSz="1918045" rtl="0" eaLnBrk="1" latinLnBrk="0" hangingPunct="1">
              <a:defRPr sz="37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36091" algn="l" defTabSz="1918045" rtl="0" eaLnBrk="1" latinLnBrk="0" hangingPunct="1">
              <a:defRPr sz="37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95114" algn="l" defTabSz="1918045" rtl="0" eaLnBrk="1" latinLnBrk="0" hangingPunct="1">
              <a:defRPr sz="37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754136" algn="l" defTabSz="1918045" rtl="0" eaLnBrk="1" latinLnBrk="0" hangingPunct="1">
              <a:defRPr sz="37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713159" algn="l" defTabSz="1918045" rtl="0" eaLnBrk="1" latinLnBrk="0" hangingPunct="1">
              <a:defRPr sz="37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672182" algn="l" defTabSz="1918045" rtl="0" eaLnBrk="1" latinLnBrk="0" hangingPunct="1">
              <a:defRPr sz="37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916949">
              <a:spcBef>
                <a:spcPct val="0"/>
              </a:spcBef>
            </a:pPr>
            <a:r>
              <a:rPr lang="pt-B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Criação do CIITIS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11947132" y="13755185"/>
            <a:ext cx="2527557" cy="414907"/>
          </a:xfrm>
          <a:prstGeom prst="rect">
            <a:avLst/>
          </a:prstGeom>
        </p:spPr>
        <p:txBody>
          <a:bodyPr wrap="square" lIns="91298" tIns="45649" rIns="91298" bIns="45649" anchor="t">
            <a:spAutoFit/>
          </a:bodyPr>
          <a:lstStyle>
            <a:defPPr>
              <a:defRPr lang="pt-BR"/>
            </a:defPPr>
            <a:lvl1pPr marL="0" algn="l" defTabSz="1918045" rtl="0" eaLnBrk="1" latinLnBrk="0" hangingPunct="1">
              <a:defRPr sz="37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59023" algn="l" defTabSz="1918045" rtl="0" eaLnBrk="1" latinLnBrk="0" hangingPunct="1">
              <a:defRPr sz="37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18045" algn="l" defTabSz="1918045" rtl="0" eaLnBrk="1" latinLnBrk="0" hangingPunct="1">
              <a:defRPr sz="37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77068" algn="l" defTabSz="1918045" rtl="0" eaLnBrk="1" latinLnBrk="0" hangingPunct="1">
              <a:defRPr sz="37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36091" algn="l" defTabSz="1918045" rtl="0" eaLnBrk="1" latinLnBrk="0" hangingPunct="1">
              <a:defRPr sz="37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95114" algn="l" defTabSz="1918045" rtl="0" eaLnBrk="1" latinLnBrk="0" hangingPunct="1">
              <a:defRPr sz="37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754136" algn="l" defTabSz="1918045" rtl="0" eaLnBrk="1" latinLnBrk="0" hangingPunct="1">
              <a:defRPr sz="37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713159" algn="l" defTabSz="1918045" rtl="0" eaLnBrk="1" latinLnBrk="0" hangingPunct="1">
              <a:defRPr sz="37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672182" algn="l" defTabSz="1918045" rtl="0" eaLnBrk="1" latinLnBrk="0" hangingPunct="1">
              <a:defRPr sz="37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9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Verdana"/>
                <a:cs typeface="Segoe UI" panose="020B0502040204020203" pitchFamily="34" charset="0"/>
              </a:rPr>
              <a:t>ABRIL/2024</a:t>
            </a:r>
            <a:endParaRPr lang="pt-BR" sz="2097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+mj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32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data:image/jpg;base64,%20/9j/4AAQSkZJRgABAQEAYABgAAD/2wBDAAUDBAQEAwUEBAQFBQUGBwwIBwcHBw8LCwkMEQ8SEhEPERETFhwXExQaFRERGCEYGh0dHx8fExciJCIeJBweHx7/2wBDAQUFBQcGBw4ICA4eFBEUHh4eHh4eHh4eHh4eHh4eHh4eHh4eHh4eHh4eHh4eHh4eHh4eHh4eHh4eHh4eHh4eHh7/wAARCABjAI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HdXMGIyqvgYJGRSxq4jUSFWfHzELgE05PuD6UtACY+n5UY+n5UtFACY+n5UY+n5UtFACY+n5UY+n5UtFACY+n5UY+n5UtFACY+n5UY+n5UtFACY+n5UY+n5UtFACY+n5VFeD/RZOnT0qaorz/j1k+lAGPRRRQBtHf5P7sqH2/KWGRn3oi8zy18xkL4+YqMAn2pUYYC5GcdKdQAnPqPyo59R+VLRQAnPqPyo59R+VLRQAnPqPyo59R+VLUVxIyKFjwZHO1c/z/CgGxJZ1RigDO+M7UQn/AOsKI5tz+WytGx5UMOo9sGnwxrEm0Ekk5Zj1J9aSePzY9udrA5VvQ9jT0FqP59R+VHPqPyplvJ5iHI2up2uvoakpDE59R+VHPqPypaKAE59R+VRXmfssn0qaorz/AI9ZPpQBj0UUUAWh/wAh1vLVPMNmMMST/FwPpWjH5nlr5mzfj5tvTPtVKPd/bn3fkNoPmx33dKv0AJz7Uc+1LRQAnPtRz7UtFACc+1QjLXzZ/gjGPxJz/wCgip6r2QLebcMADK2Vx/dHA/x/GmhPdE/PtRz7UtFIZWkcQ30YLAecpXHqw6foTVjn2rN1mF5rqxWOQxuJGKsPULnH44xWhDIJIlkHG4Zx6VTWiZEXq0O59qOfaloqSxOfaorzP2WT6VNUV5/x6yfSgDHooooAuLu/tt9iqWFoME+u48Gr0XmeWvmBN+Pm2njPtSoq4DbRnAGcc06gBOfQfnRz6D86WigBOfQfnRz6D86WigCG8Zltn28MRtGD3PH9akVdqhVUAAYAqKchrqGLIJGZCPYcD9SKnp9BLcTn0H50c+g/OlopDGPGHkR2HKElefUYqO1ypliwPkc457Hn+v6VPULfJeI3aRdp+o5H6ZpoT7kvPoPzo59B+dLRSGJz6D86ivM/ZZPpU1RXn/HrJ9KAMeiiigDb+byvlALbeAemaIzIY18xVD4+YA5ANKn3B9KWgBOfajn2paKAE59qOfalpk0nlxNIew6etAEdvlpZpeMFti/Qf/XzU3PtTLZPLgSM9Qoz9akpsS2E59qOfalopDE59qiu1ZoCygbk+dfqOamooQMajbkDLjBGRS8+1Q237t3t/wCFMFPZT2/DBqemxJic+1RXmfssn0qaorz/AI9ZPpSGY9FFFAG4n3B9KrQX0Mk32cticZDJg4BHXnGKV5/Lnt7fbITMDhgBtXAzyfX2+vpVjB/vH9KABm2qWbgAZNQ2t3DdbvIbdtxn5SOvTqKjv7prVUIgnm3H/lmoOPrWe+vFYVkOl6nktjb5IyOvP6UAa11OlvCZZCAoIHfv9BUNv/pUazNNvQnIRRheD7jJpulX39oQvIILm32sBiZNpPAP9auYP94/pTuK1yC7vILUjz325BI+Un+QqcHiobefzpJ4wJF8l9hJAw3AOQfxqbB/vH9KQyF7uFbhbdmxIeAMH+eMVPzSYP8AeP6UYP8AeP6UAQ293BPI0cT7mX7w2kY/MVJLIsUbSPwqjJPWnYP94/pVTVbwafai4aC7uBvC7LePe3PfHpQA5JFuttxavkqSpyCAR3HIqS4uI7dQ0zbQc9AT/IVX/tD/AEKK5+y3v70A+WYsOnsw7U+S72Wwn8m6YH+BY8t37fhRcCzG4kjWROVYZB9qpyXlvPHNFE+51U5G0jocdxUhuv8ARvP8m5I/ubBu79vwpj3HnQTL5c8ZVf8AlomAfpQBn0UUUAWhcTY/1n6Cl+0z/wDPT9BRRQAfaZ/+en6Cj7TP/wA9P0FFFAB9pn/56foKPtM//PT9BRRQAfaZ/wDnp+go+0z/APPT9BRRQAfaZ/8Anp+go+0z/wDPT9BRRQAfaZ/+en6CuU8ez3TSWey+vYPlfP2e5khz067CM/jRRQBb8DXFyuly7ru6mPnH5p52lYcDu5Jx7V0H2mf/AJ6foKKKAD7TP/z0/QU2WeZoyrPkHrxRRQBWooooA//Z"/>
          <p:cNvSpPr>
            <a:spLocks noChangeAspect="1" noChangeArrowheads="1"/>
          </p:cNvSpPr>
          <p:nvPr/>
        </p:nvSpPr>
        <p:spPr bwMode="auto">
          <a:xfrm>
            <a:off x="517526" y="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CEF30DBB-356C-7B6A-B1B7-90E5BDF256A1}"/>
              </a:ext>
            </a:extLst>
          </p:cNvPr>
          <p:cNvGrpSpPr/>
          <p:nvPr/>
        </p:nvGrpSpPr>
        <p:grpSpPr>
          <a:xfrm>
            <a:off x="10458663" y="5251993"/>
            <a:ext cx="12968265" cy="7873456"/>
            <a:chOff x="679841" y="2926461"/>
            <a:chExt cx="10997245" cy="9904678"/>
          </a:xfrm>
        </p:grpSpPr>
        <p:pic>
          <p:nvPicPr>
            <p:cNvPr id="3" name="Imagem 2">
              <a:hlinkClick r:id="rId3"/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9841" y="2926461"/>
              <a:ext cx="10997245" cy="9904678"/>
            </a:xfrm>
            <a:prstGeom prst="rect">
              <a:avLst/>
            </a:prstGeom>
          </p:spPr>
        </p:pic>
        <p:pic>
          <p:nvPicPr>
            <p:cNvPr id="7" name="Imagem 6">
              <a:hlinkClick r:id="rId3"/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94878" y="7260482"/>
              <a:ext cx="5125069" cy="3601799"/>
            </a:xfrm>
            <a:prstGeom prst="rect">
              <a:avLst/>
            </a:prstGeom>
          </p:spPr>
        </p:pic>
      </p:grpSp>
      <p:pic>
        <p:nvPicPr>
          <p:cNvPr id="15" name="Imagem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05D805-9B82-85EC-D005-627F4730A8F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V="1">
            <a:off x="24367755" y="312901"/>
            <a:ext cx="577824" cy="577824"/>
          </a:xfrm>
          <a:prstGeom prst="rect">
            <a:avLst/>
          </a:prstGeom>
        </p:spPr>
      </p:pic>
      <p:pic>
        <p:nvPicPr>
          <p:cNvPr id="16" name="Imagem 1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2125F67-F572-013F-9662-F114CBB44AB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 flipV="1">
            <a:off x="22780646" y="312902"/>
            <a:ext cx="577824" cy="577824"/>
          </a:xfrm>
          <a:prstGeom prst="rect">
            <a:avLst/>
          </a:prstGeom>
        </p:spPr>
      </p:pic>
      <p:pic>
        <p:nvPicPr>
          <p:cNvPr id="17" name="Imagem 16">
            <a:hlinkClick r:id="rId7" action="ppaction://hlinksldjump"/>
            <a:extLst>
              <a:ext uri="{FF2B5EF4-FFF2-40B4-BE49-F238E27FC236}">
                <a16:creationId xmlns:a16="http://schemas.microsoft.com/office/drawing/2014/main" id="{4BA1AE4F-03B9-CFE1-6E36-B2E9F21DC3C0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V="1">
            <a:off x="23426928" y="191381"/>
            <a:ext cx="852042" cy="852042"/>
          </a:xfrm>
          <a:prstGeom prst="rect">
            <a:avLst/>
          </a:prstGeom>
        </p:spPr>
      </p:pic>
      <p:pic>
        <p:nvPicPr>
          <p:cNvPr id="18" name="Imagem 1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922359" y="284793"/>
            <a:ext cx="634039" cy="634039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CA60ECA6-623C-E800-4E09-526068FEF5CD}"/>
              </a:ext>
            </a:extLst>
          </p:cNvPr>
          <p:cNvSpPr txBox="1"/>
          <p:nvPr/>
        </p:nvSpPr>
        <p:spPr>
          <a:xfrm>
            <a:off x="669925" y="2428975"/>
            <a:ext cx="23566108" cy="2482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36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SMF monitora os Alimentadores da Subestação de 138kV analisando os perfil de consumo e parâmetros de rede.</a:t>
            </a:r>
          </a:p>
          <a:p>
            <a:pPr algn="just">
              <a:lnSpc>
                <a:spcPct val="150000"/>
              </a:lnSpc>
            </a:pPr>
            <a:r>
              <a:rPr lang="pt-BR" sz="36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SMFV realiza a monitoração da Estação Fotovoltaica de Mambucaba identificando possíveis eventos no funcionamento da Estação, gerando ações de manutenção e limpeza.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6CFD6869-53B4-6767-A347-FB22724AF6CE}"/>
              </a:ext>
            </a:extLst>
          </p:cNvPr>
          <p:cNvSpPr txBox="1">
            <a:spLocks/>
          </p:cNvSpPr>
          <p:nvPr/>
        </p:nvSpPr>
        <p:spPr>
          <a:xfrm>
            <a:off x="2557595" y="302259"/>
            <a:ext cx="17382323" cy="1081913"/>
          </a:xfrm>
          <a:prstGeom prst="rect">
            <a:avLst/>
          </a:prstGeom>
        </p:spPr>
        <p:txBody>
          <a:bodyPr lIns="91440" tIns="45720" rIns="91440" bIns="45720" anchor="t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6000" b="1" dirty="0">
                <a:solidFill>
                  <a:srgbClr val="1F4E79"/>
                </a:solidFill>
                <a:latin typeface="Segoe UI"/>
                <a:cs typeface="Segoe UI"/>
              </a:rPr>
              <a:t>NÚCLEO INTEGRADO DE EFICIÊNCIA ENERGÉTICA</a:t>
            </a:r>
          </a:p>
        </p:txBody>
      </p:sp>
      <p:pic>
        <p:nvPicPr>
          <p:cNvPr id="11" name="Imagem 10">
            <a:hlinkClick r:id="rId10"/>
            <a:extLst>
              <a:ext uri="{FF2B5EF4-FFF2-40B4-BE49-F238E27FC236}">
                <a16:creationId xmlns:a16="http://schemas.microsoft.com/office/drawing/2014/main" id="{9ED5941E-E709-E468-4B0D-6E713D42A99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5991" y="5134696"/>
            <a:ext cx="8745507" cy="8108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Elipse 7">
            <a:hlinkClick r:id="" action="ppaction://noaction"/>
            <a:extLst>
              <a:ext uri="{FF2B5EF4-FFF2-40B4-BE49-F238E27FC236}">
                <a16:creationId xmlns:a16="http://schemas.microsoft.com/office/drawing/2014/main" id="{8F20F4C3-B6E6-DC17-B828-EFC171A3D817}"/>
              </a:ext>
            </a:extLst>
          </p:cNvPr>
          <p:cNvSpPr/>
          <p:nvPr/>
        </p:nvSpPr>
        <p:spPr>
          <a:xfrm>
            <a:off x="19758507" y="52155"/>
            <a:ext cx="1802433" cy="1332017"/>
          </a:xfrm>
          <a:prstGeom prst="ellipse">
            <a:avLst/>
          </a:prstGeom>
          <a:solidFill>
            <a:srgbClr val="93C01E"/>
          </a:solidFill>
          <a:ln>
            <a:solidFill>
              <a:srgbClr val="93C0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800" b="1">
                <a:latin typeface="Segoe UI" panose="020B0502040204020203" pitchFamily="34" charset="0"/>
                <a:cs typeface="Segoe UI" panose="020B0502040204020203" pitchFamily="34" charset="0"/>
              </a:rPr>
              <a:t>NIEE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D29C4340-6309-0858-D075-9191475D3257}"/>
              </a:ext>
            </a:extLst>
          </p:cNvPr>
          <p:cNvSpPr txBox="1">
            <a:spLocks/>
          </p:cNvSpPr>
          <p:nvPr/>
        </p:nvSpPr>
        <p:spPr>
          <a:xfrm>
            <a:off x="665991" y="1743747"/>
            <a:ext cx="21573387" cy="713334"/>
          </a:xfr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3600" b="1">
                <a:solidFill>
                  <a:srgbClr val="1F4E79"/>
                </a:solidFill>
                <a:latin typeface="Segoe UI"/>
                <a:cs typeface="Segoe UI"/>
              </a:rPr>
              <a:t>SISTEMA INTEGRADO: MEDIÇÃO DE FATURAMENTO (SMF) E MONITORAÇÃO FOTOVOLTAICA (SMFV)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F4F1F8D-794E-1256-835C-931CD5F98158}"/>
              </a:ext>
            </a:extLst>
          </p:cNvPr>
          <p:cNvSpPr txBox="1"/>
          <p:nvPr/>
        </p:nvSpPr>
        <p:spPr>
          <a:xfrm>
            <a:off x="731852" y="10960705"/>
            <a:ext cx="8745507" cy="2771193"/>
          </a:xfrm>
          <a:prstGeom prst="rect">
            <a:avLst/>
          </a:prstGeom>
          <a:solidFill>
            <a:srgbClr val="20A8C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37160" tIns="137160" rIns="137160" bIns="137160" numCol="1" spcCol="1270" anchor="ctr" anchorCtr="0">
            <a:noAutofit/>
          </a:bodyPr>
          <a:lstStyle/>
          <a:p>
            <a:pPr lvl="0" algn="ctr" defTabSz="1600200">
              <a:spcBef>
                <a:spcPct val="0"/>
              </a:spcBef>
              <a:spcAft>
                <a:spcPct val="35000"/>
              </a:spcAft>
            </a:pPr>
            <a:r>
              <a:rPr lang="pt-BR" sz="3600" b="1" kern="1200" dirty="0">
                <a:latin typeface="Segoe UI" panose="020B0502040204020203" pitchFamily="34" charset="0"/>
                <a:cs typeface="Segoe UI" panose="020B0502040204020203" pitchFamily="34" charset="0"/>
              </a:rPr>
              <a:t>A geração de energia da Estação Fotovoltaica de Mambucaba é abatida na tarifa de energia da Administração da Vila </a:t>
            </a:r>
            <a:r>
              <a:rPr lang="pt-BR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e guarita </a:t>
            </a:r>
            <a:r>
              <a:rPr lang="pt-BR" sz="3600" b="1" kern="1200" dirty="0">
                <a:latin typeface="Segoe UI" panose="020B0502040204020203" pitchFamily="34" charset="0"/>
                <a:cs typeface="Segoe UI" panose="020B0502040204020203" pitchFamily="34" charset="0"/>
              </a:rPr>
              <a:t>de MBC.</a:t>
            </a:r>
            <a:r>
              <a:rPr lang="pt-BR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3600" b="1" kern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291798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data:image/jpg;base64,%20/9j/4AAQSkZJRgABAQEAYABgAAD/2wBDAAUDBAQEAwUEBAQFBQUGBwwIBwcHBw8LCwkMEQ8SEhEPERETFhwXExQaFRERGCEYGh0dHx8fExciJCIeJBweHx7/2wBDAQUFBQcGBw4ICA4eFBEUHh4eHh4eHh4eHh4eHh4eHh4eHh4eHh4eHh4eHh4eHh4eHh4eHh4eHh4eHh4eHh4eHh7/wAARCAGaA6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b9l+68v4C+FlMEp/0eXptx/r5PU16WL0Z/495v8Ax3/Gvnvwc91b/smeHNR0/Xr3TbvTopLyBLWZY5NReOSZls8nqJDgYAJOOAa0vgZ408U/EPxhPrfiix1PwZLYW/2aHw9NIyx36vuY3OyRVYlMBcgEUEw+FHzx8Rf+Rt8U3mPkTWbosSudp85sVx0dz5zI0cm98kle4OcEg9v6VqfEjULmTx14os2LhBrt0OOjDznxn8+vaueZYzbiaNX8zIZ8Z+THHBHc47+1KMbHnTfvM1LFftWoBJ7ZJhyJHI5H1Ixnn1zVrxGtoLOBH3RTo/7oR52kd+OhOOKztJ1AWgkXymm3NgydOnABq5KouEiu/Oc3D8dAAqZ5Az9f0qZX5rkczvuUWdHuUb/To0UYYCUqHxjsMY79Kdf6at46q8bu/OJfLYOv90gjlgOM5ycZ6VraZaLb3Jup7qOUlR5YC/cHT8a047po0EsmzYB98D5yfpUuo1saR0OV0nw5NbRTTXEjF1T7kK7ix9i2B/PpW/b3trbKAtuXaIqVaRgdrEYycAZ45rUDRbSqtvY5LA+orGNvL5nlSCNcHKAHAxngc1HO57kSqW2NG41CSZVV1gI6ng+nPU++Kt32k+CrLTkvrrfFbTRH5fOIO/qMc8nqMVzbb4YfKdsLkbAAfmXOP0P9KvWcA1bTf7OnhjnMeXi528EcjI59/wAKXK+5dKpumifSLDQbjTrW4h02KVSSPncu6nqRz1Fc34hsZLdYYzEUCSzrEAeME5/l0rsdEs4NNtJI8RIqnORwOAOa53xTeteyTWwZvJEimF1X5lYYwyj3rSnKXNoOo1Zdx3iLxfqN5b26w2aOkTMZFa4ldo84DIoLbFT5eF28DgGsB7vSVlL2ul6ikwUOsbSZQHd90DHSiG3vmufKtysztnayPt3e5Hr+lac+m3VjCLnUBMRuKoFUkFsdv9nj866JyV9SOfQbJrur3p3WFnFpSqNn7mMNJzjjH1FTabqniCKaa2/tRhPIMqlzGNrc4OCvIP8AjTtMvbiEqksSx9Qy+vIAJ/HFJYWt7faoVtI45NqHzJD82wk5yT2Ht3rN2W6KhKTkd34eu4r/AEqK9WFU+0LulVueR8pz69KS8t9rPeWsSu+3ysyMdoXrx69RzUthYQafp1vbxyExxxgA56+pP1p90bllba8anIKkc5HGf61w31OxRZzGnM9vqK3N5dLJcXTBxGIiNq4bj8wPwqDw5N5Who97I0ZtyVIUcOBgg++aseIradtYspFm3RSy+WV2YIwuRg9+TUehGO40i3Ei7gybHVhzlen9K6N43MKvY18RSrHOqsoYB8E9O9S5QttY/wAuKjXGNq4OOCKaiNGQo3SMvUngc96xMipqFnDcBmktYJQjAZmTIxnPB/KuN17wjLAgudM2vEHJaINgKD7n+dejlFeJSCXbt6VUlnjiiMT8/Lj8DWkKrjsOx5nfWMMVrbyOju7gidV+6jfX1/wqLYkaCRGWOF/4njzuPoDnrXot5Da3CgT2sciN95AuRJ/dJrlfE8UM14LaK2+zrCgYlQWC+6gcD/69dVOtzE1IWV0YjqDKdqnbjoF3H8D/AEpHtVh/hKYwdvQn8enbpVmxgjilEpeYBTuQ8D8DUV/IskhjaRpW3FRu6g8kA+vWt03cxRA0YaYbPLYEfd5DH6UhjWAlY1demOvC/h15zUcrbocNvicjLbRk+xB9KmkE0aotxMIGYCRCCCDxg1QxCV++hYRjqvvj/Gp7yZJraAshaRG+YHCnHfrVdG2uVy77uQzjBJHPGOlWILV541kOBESOTkkE9h3zWUmkWMEsZdotjNk45HzY7ZHSo7gN5TgYAYnLBeCw7H8u1auo2c9jst/Myu3ccofmyOu7v0x2qlKtyytui/c5GScYUY5qYyT2EQorxpHumfB7k8EHHXNIRCkrRzIoVwec/LnP60DbFcbdpVOcoRkdOasWUSzu0cSxnAIwRhgp7Af56VTdgCyX7POfkSSNwQ4cdQR69M+lOuUeOaOJlEEbr5ihsjbx0OfrXYeHraK0a23TOscbMhDoCGbHX8M/jVL4mRHUdRaeNy4VF8ty2M8cjH1BrnjV5p8tjT2Voc1znL6zXasgkYNsXOF6+hqaCaG8QKAPNUHO5xg/T3qPSHk8yKC4VpERhkM2eD3+lXtV0mwWczabOsQBJMZPIYeh7jpVykk+VkJXVyGzUXNw/wBqeYCFGLhMYIXn8D2qvNcy3l3EpcwpkiKGLAVCce3P1PNXNSuGs0EKQOyKMTtGMF5Pf1UZH5Zo0i404x+SGuDcOu0SFehJ4wPSiTUVexdlsOl0thGRIfLIGCHXdkkE4I6j8aqC1/d/NHNsD4LK/U+/t/Kut1nTra2j+1xyKpMaCZx2Yjkn1Nc3ayXUD+XPIk0bH7w43qe/selEZ8yuZyi4uwajYhbMSRblKrklWIPHoBUWnXVvejCwqCy5+Y5yf1rSi2KNo8wr2BOf89qq3OnK+Whj8pSSwkQ9DRzLqSPENuC5XlmHzLnhvfjvVe2ePcwRsNjLNjn8PWmwiZsKd7kcAtwQ3pmo5VdbklUViflOTg5HamhWJZEk81pYpgM4yjjK5HYD146+9WYJPNgkjkDsvcE/yPrVVJIWHkyrl0wcgngGlZfnUqkm8Nxh8rj1Gce1AyBGnW98uSGc+WdwY/Mrge3b61oRK0ce+VAGJ+Rc8r7+9WY4rhYPOi+7k7pcA4Pp/kVUnhnlid1m3SElgckAc9DSvcC9Fqtw0JhnkkmgP8Jbn6g9abmyLbYFlIfja5HU+nrmsO8unt0WFYxkAht3UH2I/rWaNSmW6O6dc8fIV+Xn0PUUezHY3JnhSfbJ5g6qAe5HTpUMl3HGiySL8ynbuGQy59qzPtc5kXzRjePuZIDn1FRme6SSMo6uzOUI3fdPocirUAsX5biSJGkEbhNoI3dGGfQ84ppvHwpaRSz8AHk5HOKgAuCImusbQxUDYdy89KIhbln+6zKmRJ0OPQfnVRih2LX2mVh5ix7hjDgYyvX25qq1805MamONgOVycjH/ANft71JIUVh5Xz44yV27cjOe+etMuIf38jZWTuxXrkd+OtCQIZYtI7yLIys2T8ueSB3+tFzBNDIrQsqrkNECct05BP4cU+3ikaIyfaWEzZZSy7u/qOh7fjUyW8slo6tsjG4HdGCShz6++e1A7mbLdNFGs4LNFkYYt0b/ABqWS/ElsWijJOBw64xnvnP6fStA6E0ryeWrb2RjslAKsSOMehyKxZrW8hlxcaesJY/eGcZHPBHeqsNWLEOqeZtEo2sf42wM/lx26VehmaRyglRN2MnqP/rVgJCzQsoYtIpBKNxgnrilRpVu3RtxkXvuwx9fahoGr7G5cvcJ80zICDtcE5OD6d+1StJcFAI1BAGDF/hxXPXWpzLKVILDYFYNVvTGvrhA9tCEReNxY5PtSSE421GXrZVZIWdGzkgjA49fSren6lHd27Wl07o2MhlAx7VLlI4mW4BnKj1468hvWlW1sHJdQYx/sdSPfPpR1C6sZ89rIpSSKbz4h94gfMpz3q7bW8dyZF2bWUHPlk5I6g//AFqtNp0cIaWKRGG3cylue+CPrUMSRBfMExXBxhFwOec4qhOTY2BFW3dBbhMnh+pPcZPSo7l7mNEkEsbrg7lzxjj2q0WLKVVSyvgktnr7Glt5FVEUQOwx/EuOaCbkcFyXjVl8sup4XH+fwNJcrJGxmXzSp+ZF2gnOeec4P0omZmQskHz+wCgcZH14qW2kZlaGSVGPG1F5IOOvPrQBSeazuHjknRmLn5vLAGOOmMUgt7QFksoW3bd3zOOfUEH+fFaLRw4dPsokwC+5ZNv6Dn602C1hnlKQwSxnAOWyF9hnP160XC5UaNSqDY0b42lQcjI69O3FRQzrDMI3XA4I56+taV/GtmEXMgO09Tn9azJoPOAGVbA+Vscgk9DQmWjTefcNu4PjBGO1LG24FepxyO/Pb8RWNaXSoyxupVkwp+bpz/jWkxjbDbVVWwOB1x70mhWDUoHighuo2JjBKsPY1Hbhy5V8CPHysGzg0+ScCA53PjkDPNMtyhi8xVOHYke34UdBo29OkaDG9xF8vDPxuGastq6o7CJ1yozkDGc981z+oSMbkBpXkAHzE8Y7Y+lAOI1xtJC4ILVl7NPcrma2NmfUJpICBk4J3Ackj0qm0nmAxkY5zjHoBkfzqFZDiPy2Yc5xu9cVFdSGOZmZc7QMjPXP9f8AGkookc/MhKlBgE/MOwpFt2khcCTBGcg+3/1qarIrhkDYJ5GeP89aldna3AjYFnJBPQ5pvQRRJk80QTEquPMVxyuR/XrVWDLxFSc7eGBGCOen61ozjZblnQESZUccVTmhmjTzrdH2sf3gB6DH/wBariUmAbcoG07h1BJOcdfxxVjT2fy1yAu3BGDyOOn51VgYS+WxKqxUnOOp561ZiDLG7rkPwRyeD3pjaNOAjyzvYt2Cheo/+tV2GCS4cLbjcScKFHfHP+fas23uECkbdzYAxnHPet3RLqO2vI2IKKh4wOc+lRN2QRtfUdJo+oWsX2i7dLaPsZSMtz6Vt6ddyWnhi/1i42Lc6hcLZwlR/wAsoyJZP/HjEv51d1gxzadPNM63MgiLoZFPyDsvH1NY/jqGSzfTdKQYj06zWOVQf+Wsg3y/jubb/wABrjcnUaizqcFSTkmZevf2bdXySWto9lCIx5oVtxYnqTnjrkcdsVVSLT5oEitvtEdyDnMhBB6DHGMDJJz6GmxXD7wv+sHTn0x/jROwDKwwrgjB9PwrqXY5PU7+x8D2djYrqF5e/wBoIsQkUQA7Q4OCpJ6445/nXf8AxCtNLn8O+G9V1QWoIe3jvxJGpTapAOQeCB0IPHavMPCGvTLLLFfF2R1CwxxRblVx22jHUA9eBgcV3tzqUeteELywht2xpUqzhiwYsj8Nn8WB/OuOo5qabZ6OHnDlaS3R5Yi+GNWWyVohBdtcQ20sryRWQkTbK7ymKPKKTiOPOcZ5OCeNG28N+DZNfhsW1e3+yCRml/0+FXRWW0z8+cHYZJuC38B64IPG6yETUJ0XkbznjpzWbJjHQV6ypt7M8t4uK3gdf4MstA+yahdalJayuiXsO+e6RRAv2V/JkWM8ys0hIGOhUetQ6zo3h6LXdLs4L+K2tJ7iRLmU3yTgWyONk+5fus6bzs65A4GQK5IncenT26UqozNhVyT2AqvZu97kvER5UuU9CuLTwjqdxcz2T6esd88M9vZwsLZkkSG5DQDfzGjOkZJPGHHPSl1Lwn4Ss717W7u2sVUx/aZG1GN3tHbyD5QTGZAQ8h3jgY/2TniLG2v1uY5rXz4Z1O6OWNijKfUMORXQReG1eS1ub29F1LdsXk2tvlHruyc5PqfWs2uXaRusQp/Y1OlXTPCrWRhcaRYvHpEkcqfbbe4eKXzLtlbe33mOIRkHPzKMdCOb1GDRvDusaTqWkuJvKu3+UXiz/aLdQmyc4/1Zfc42Hpt+ua1/p+jNMI7GSYR9Q8iAbvwBOKn03S7VJQqQNI7HALHAyf1ohJQfNcivP2sXTcN9D6Zl+KHhuLSZdZsbDUIrWXTGtY7aKZfJZmH3tgH388V8f68s8mr3c9zEYZZZmdkI5Uk5xXp8ccenQPH9o81IwJI4NpGJW4J9+B0+vrXBeMpnvtaubraQHcZOOuABn9M10rEwqSSgv+HPOoYOeGvKrK7b00toc0w5rb+H3/I86L/1+J/OsorWx4BH/Fc6N/1+J/OtY7nUnc94+Hvxg+H9h8KNE8LeNvCupamNGuPPheKNHjEquzpIMupDDzCK66T9ov4V3XiGDxR/wiWvTa3b2r28Fy0MPmLETkpnzcAE+1fLUct7Ht3FHAYlY+CDjPJBqHzyzbk2xsSQflxkentXk2O1V5pWNLxBqEera7qmsCHyJNQvprp42bPlF5GbbnuOcVStpIziRyqyDBchORnvj3FR3DFgPmKF+T0O4+v0/wAKjIdAzOcMON4PUd8/pTMdy5/pIuTaxtGsTsSuOAR15HTNWbaO4882s7iaMcrIr42n1B7+mKo2+ZZQjZZCQMN0+men41clAhmeQ7ntlwV+b5UcE/d9unNKRL2OgeGH5ma3iVokAMhbkH0P6Va2QMqyKyMM8HOe3HSqcFzHqdm0MZVW28HAOT/ePr0/SqWnOlnp0tzcZkKKdqgcZ7AjrXM4lJc+hpJcW9ncy3FxM8UTdMncOB2Hv6DismbUmuLlcoqogOxep57nn6e1ZSTTTSBppN5b5kBGQwP8qTPyqJInAA2gYxg/z7fStY07BpsjYiumuhLJcSCKOJgUl2bxjOCBj+vHNNtzfWV3BcWksybXyhZdxKnHUAetL4d0ua6IunmSC3D7X7mQ/wAQwOPr+Fdxtt7GAeXsjiQdvT1NZymouyNIRtsZEFgzXTx204kjkDSE43YHQjr2OR+BrG8W6abWO21CSaSOU/I6t0x2IxxkHHrWvqF9cJbmKxxDAoEiSx8blbOcn6/zqOymXUraOxvsSTZMkBY/mMe3pRHmVpCm1c5nSPtsd4Z7O6VYxGd7Lgso7jrz06d6jvdWvbpsSXb/AGZARGmzBGD39zWhqMNnY3ckkEYcr8pTJyzjrgdMD6dazmV5SyzFHudzSLHnmVc5OPf2roum7mafQveF9In13VovtKP5ES7mIBCn8e5PFdjJd2Ph69mSW4trSxaNY40Tl2kycn8jjpXHN4pvI9ETT9L0+Sx+XajTSZ7nJHcn/GseNoYyJrgu824eZcTZ3YbuB2GazlCU3d7G/PGEdDu7fxRpt1qsFrE8iGJtkf2jK+YoHXnqfrWpcytcWUpnme2UDDygjI5HTjpj0rzm5Ed1DFbeZGWnmjETE/cO7JbP516TpTyTRSQXduqSeZgDdu+XsT7+vvWNSCSNaFVy1MLWruH+0rJv3sbW4mkVXXAIVeD69qx/DGpwW4jg3SSlgu0AnAYnlf5flWn4hdf+Eku4JRG7QWTrGoHQsp5Pr/8AWrO8H21pcXAZl3XEIJUKDsQYwCf9rtzWqsoGdZ3kddAjTMbjzA6kbQg4X/69WIov4m54yOeKhH+i26KFO3GVYA4H1FN8zf3Jxz1xXM9WJJIsSbY4lXdubPGO59qpyQNKTIMkMBjPHSkXdKPlwxToBxz9ant5CAF3fLn8BQkxMYiDIEmAoHO0Vj+LIFe2mZWlEiIRlCASpHI/L9a6WK3M8w2xM6/eJA44qtLo180u6WLO9sueuPwq4ySd7g07HkP2KeKWSKORpEyCJGHJB6YGfpV7w/ZXGoXf9mybBJg7ZBk9uMnv/SuqufD1xei7dG2NBcBWg25JGeCP7vFdJL4fjOmwy2dsm6Ig/uxgnHP510yxNkYqLZ5Vd6bPHJJaszpJE5UpjgEcEbjVmPSnt4PIn0+V9gzg9ceoI75xxXpV/oGlXxa5uI7iCVuS8Mm3B7kjpWRN4duPOT/ibGdNjKxdcHaf09aFiUxOLMLRNIvNUidLTZGiAjfI3zB/QD8hmmave3enXlvDc26eYEL4HzA9h0qXWb9NPU6dY3UjRAEys2Ml/YgdKyI5mmjZrmZ5GGCjHlj+fUc0KLm7vY1l7PkSS1DV76W6ZJnaR0C7duc7R1x+feqltJuBH2hmQn+I4Jye3/16mhuPImyuQ2CGByP503dtuB8mS5BV2HBHoR271qlZaIzGtCN7BFMhC9c4Of6j3qK3ZJJAVUo4YKyL169Dz0qZkj83zlyhH3hjI+tMeNZHcqpRvuhiQCDmiw0dXFrDSabHCUBEUhd8Jgk92z+Jqr4l1DTmgSPTba4QuQ0rSNkkjOMDt/8AXqpcQwInk3EqNdQ4DwK2FTnO3345+prNNysbPAN7hZOnbbnv71hCC5tDWUppF+ztdsJuXzKVGQvUEeuPX27USzLZ/wCkzWpe6lOYoGUfIP77AcfQVa06OVLea5it/Mg6RsfuuxHQk8YHU/l3p2lwSSXxnvpoXkkYHaCW3k9OQMYB7A1W3vMFHRWMiC5uFupLjzN7y5Bcp19fb2osEvoVF7axxsFzhGIPGeoH6V1es2D747gxvHGuEZYTjOffrjtVC+1URJHHJp1sCnCk5Zgue5GOKj2jlsg9ny6sztP8R3Dx/YryZHzJ1IwR6fWreoNJdWZ8iZftAwI+Mge2O1Y9xdWrtJM1pEJWJ2lf4vz459akt76FASsZKjBAXGRW3JazSMW3cjzqlqzSXjnGR93kAe5/xq5a6wskflSMFHQE1Gmr2shMTFVQjG2QDA+tNWwjVS9oiXC8ny3boP8AZP8ASnZMCxueGR9hKPgHeF3K59/wz9KiuZDNiRlKhT+83A457gDrUFmLn76wPEI/lVt/LL6EdM471MWnzulU4DHy3K4J74JHX3pCsRPLviHls0qLggtz+tOgmmdQU3q4HzDGCp6A5/CmSRybN1qiFdpIUAggn+HHpUH2i6YRrIr20pO1kGTuI6cD2p2KNO3kmZkjuNy4ySVGR6e3NRaxqbR/utOQ5wfnbk5x2z+NIky/ZgPMVpAeTtztFRy26NE5lYMzDjsp/wCBVKirkuRkqzGfNw4DtwVHOD65oms5JAsitC+xjjLfMq9efpT4Y7e4mZTGkXHzCNiwP4Hv71K4W3uADLKqt1LLnaSPTvWtx8w23iEkZVpE3jOD2IPrxxU/+pibf+9ifhggA2+h45/Gn20e+MEpB5xwpIXhvw6VauIreO5LLK0DrwVibIPTOM1L3C5mCK6LyoYJYImbfzKfmPuTSPanKqs6tCylWLrjp0wewx3q5cPcLFH9lYSQleVyBuI56d+Kjk+aJmEKPsYPtAJ56HimgVyGCRlWOOZWjcPhGOTnB6+hp0oaKQPukV/4sELuHqMcYORxTWuI5It26RIXdgRu6HHXB7cVKw8uNjdsktsQQArcYPv25xVAN09ZIUDb2Q+ZjCsCuCMkEY/Wrj3SRszx+WZcfMUByB1OOPaqERgK/ubqJEY/MrLlse57n3rRjHnxJGjDPBUDg8cZzUtCa1GyXSzFFmfeing5O4fjU0guBK37+JomGHEnHH8uagmXywRNG0YAILnDA+//AOukhdfJ2tF5wGRlxwff3oJIGtEaIRzrFFubAeMnJ9s/0pLm0MUqzWyBkUnJD5z69e9W9ySxls59QB6f1pUmbzWAh2902qME9/607sabKAhsZZDut/8ASMjcypu/T/8AXVjf5aGOS3KKSQpCdGHpVomzvBs8gRylcFozgqareVrFurHd5sY4LLnP5ev50XuA0zLIreWXZhkEMOVP9c+1Z+EMxeFhh8bsA/5B5HatOFYZLxVuYzFeLypPB6dQD1qC9t3h8xXiSRduQUON+M/r7CmtBp9COyuP3gWZgo+6f8PY1HKBb3Tx+aGQx8O4JG3t/hUjw+dAJbebZIoysQbgYx0J6/jUd0EeTzmWUFEJIPTt1x1FBSFs7q48oNMu6MgMCRuKnHXHfmrxmRw37xXjbBAL8L9PSsNJBDefu90ofldnJz71pCOSaL5ocISQvmEKVPX1/lQkTJFmJreRiIWQheDu6A9s+vpUHkvDMNyqoBwdpwxGOCOamVJQpMUaB8YIU8Mfc/nUYeZuHtwiE44H6H1FMQxEkdzJHLJbqThnAI3c9qgumuDJHLDJII1JDEMCCBzwK1Le4VHMMpA5yEJbnPfmnPHHODDsEYKEEAY59eOOlFxpmTcXisgXeX29nGGH5cVELja2w+o6cUk+nyWzMpJyByuQQw7ECqM6PJlX2A527iec9apRTKVi1c7ZCZY8l+5AzkdwaRZGUbTgjccY7elVBJNHcxKzMjbh07nP9a0JMMcSDnjrxQAROWyrYD/lxSxy7UAVSGBJB5ANNicwnqWA6ZByf84okO2H5CrBfmBxSYFmctviZlfHQgN2NJKsilWO0ggnIGD7e1Vrm6RYyuN7DG3A5z3qss922VcKAFyAy9elFgNC4ZlkYh0X5QFI6YPt+NVvtTSIWbggheGx0NAVmiaTaqZbdnPIBPTn8KqkI0UhJG7B3fiamyAuRSLIQvmFiwyMdx7+9aKK0m1GjYED7xOBnPP44rDWJWMcayqoOdpY44x2rTjW5gdVaQ8kBQx6+9TJA0Xbt5N5AdCEwcHHJ7cUli7NM6/IRhuF78cYz9KrD/lpjaybegOc8nOO1SaeI8hcMzcfdOMAj0qegrkUVssU0qSRn5Pm+XkN1x0/z0q1E6eVtWEBxGPx/PvV2ygVAFlP7pCeXHzdeB7/AFpb/wAtpIyqqoIHG7JX1pc1yblMPDJHuV0HTIP3ie5z+FPgv9rBtwypPXoR/kU1o4hNv5DnOeBmrHkeZwFUq3J46CqLOm8A6h9rnEN4pezsy19cE4wYYhvK/wDAmCr/AMCrmbzVbi+vpby8ZneeV5H4zksdxrovB2mNc2viHSrSbF7qOm4tUU8u6SRyMi+5RGwO5GK5k2jRv5c27dwcAd/eueHL7SRtN3pxFhnLHKrwc7Rjp64rRstNury5ijEW0TH5XcfLgck/lVC2jM0iqiuQSAFxnnNa0pumsY7axWXz5WMT7cltq4GB6Dk5rZtdCIxT3Gx3BgvoZNJWYSQrhnC/efkZwM8EY4r1L4W6hbm4/snVoZYpJ4XiuicYZWHBJPYZyB61zfg7QZYS/nIyTbNzNgHaO2fQ966C68KxPZS6o2oxtOqbfL+0YyMdGAPPXj9a5ajjJcrOqlCcXzHm/wARvDd34d8Q3FrNNHcR7sxzRMCrqeQeOnWuTYN6GvS7qbw7deHjHM/l3SsYTEhJZ2ByGGexxXHxQW5uAttbsx4+8e/rjoetd9Gs+XXoediKHv3jsyrpGmXFxJHNFxGPvM3Y9x7/AP166mx0+C306K4sreDbKWAkuWy+3HBC+5/Gtmz0WIaFPLcXMdnMsY8vfGQAxB+XPAUn+tY9/wD6NHDHPKBcLFsEqnMhX0A6D/eP4Z61MqrmbQpKC1RVl1K5b/R9sUUgOzKqA2c+op9jD9knS4mk8hmTY0YYoWB9Tg7T1680adGVUNbolugzly2ZMfXt+GKrayyLwkjlWOVUnjpjJ96RHNZlO/WKG92wPkf7JJCk/wAIJ69q2NClgtY2vJpR58Y+VMA5P9K55JAv3Mhj13DpjvSxtu+63zHoD/jVuLaHd3ub0OqOutJf7h5sLpJFvGUZgwIDD0rY8YXXhrxRqCXen201jdvzdRpH+6J/vLz7VxkbM0g3MMYGSf4ex/nVqyuDEAsShhnaCw+YenNQ463RXPeLi1cm8T+G7e1tre6s/tLxSxnc0g+UsGx8pAGRWV4IhMfjvRlxx9sT+de42mn2Ws/C5NEWWAXkRd7IPlGL94ue5yWHrk46V5X4U0q4j8caSzW8itHdoZBtPyEHnNbYSvzaSM8RQlTmmtmc9dhOGQkHG1lI5HH6VXO8N0WTI4VgfWrxguJvu7/MzwSDye/I6VTvYZI52SVU3hcrjuP85rlvdjBZmWPYBuAG5kwCv1FEayb8xptH8QHp9P8APSmxNuOdzKBkYTkYJ7Zq9a2xfzCJHK7MjD85x3qgIJoVAVofMBVfnAbjHtTorVHgEk07AgEIQMsTj3/nTlXau5mJDY5Knp/Wo15Q7lKcgHaeNp9M0MSCF2VF+y3EgkwwadmBb3AHft+dWIb554VtQv7w4VsYLeuD9Dmq01uyTo4dmBTcMLy6+69e1IjLCTLbNtnOCflJwpOQKlxHccZbzT8wFJDklQWTO7r0A+prX0HSbvUpTqF5GTCX+czZBc+mOMirGk6lLPquHEKSoo8l8Z+Y9yP6ZruEO+APMwVSvLYxg1jVqtaWN6UIyWpiW0UdqqwQR744/kAVAPqQBV1NPaITRzAypMpxAwIyT3J7DrxUszeRbeZa7BJIPlcnJHQ4Hv05/KnRSxvMUuImk27gvzZPbGP0rnbsr2LnJUldmVLa391Cpmdjb7fKESjAQcAcdcAgVRt4YWjEzhS9uwkGODkjnH8q2dQmayZbuXUGhTHI3bcdecewxzWRDdM0NzLBbwxSpMVlnnGfkI+8o9yMY9T6VvBuSOepJVfhK+qWqskstqYT8xYovVcjr7Zx+NZdvaw4a6uERwo/dCNcFT3571TvdQtWnMravc7pDu3YwM+pA6Din6fpUGrawkN9NIWnti8HlybFaRevI4HrW6XKtzLluQ6nbpasoQb3kXPm+Xklie2O+KWWGWOCeVoJnLHag6jGRyc1evPDWsaTcsmn7r2FQrIZF459x7+tZ+o3c9uWh1OwubKQgEHYQDzzjHBpp3Q+SS2NbwnZQajr2L9GX7NHujAOFJGCc/TI/lXcWt4rRG/Oy3jLH74AJx2P0Oa47wJcSD7ZdSSJFbhsJmMFy2AO/sP1rb8YaXqU2mm5s44x5TnMMfLMep2449655q87M66TtDYzXa2n8QPqk8z3kUVuXlaNAsYBBCoAOWJ54zW74Yt1tNLRmABmAYRgALGMcACuVvbUrbRaXaC6kaDE1wkabAZWAzuY9NobGPr613NhHHLbwtHHkBQAACOAMfWlVdopA/elohsgxGzLjA6qeenaqkEc7yFjG20YxlSD9TUOs69DY3v9n26q11vAkPUxDjoPXNdbpmgu2kXjG9N3POrLHMZGAXK8DGeOe9ZS91K5cafO2l0OYW1+zLJ+78lIxnaBzjrx69ak0i70+5u/skOJJV5Yl/lU+nuaisvAd4160evXTWxkYxQEPv8AMYAnj0GB7VyfiGz1XwrrMiRFGnixnZkeYh6EE9+P0rWChN8qepElKGrjoes2dzGpMLIqSgH92ACSPX261MY0kZtwfAHJPevKPDXiyOWN/tk/kT7gI3cBm4OeD2NenabqsOoQoEDIduckcZ/z2rlrUJQeo41Iy0MnVbO3s521SMBXKGIruOGHYkdyPWsCPWNQslIhJjhbJZQ+Qfeuy8RWnn6XNHZhTLwwJznHfGOhxXn+ry/ZAGa3lup8DfCFJ289eOOta0ve3CdJ09TN1nxJqFnM9xtWQS4yhB+b0Bqjd+MJr21dIXMEsuUaMcYHrnqTxVy+ms5JobeW1fzEXfudQSp2525Hp/SuUvIlmuN8cKWrDGFDnc4zgH69K9CnTi90YTlruaIl8wgtktj5jjdkdSB7cVLewSrDEzIcOvDAdsYz6nkU/wAOwW73UStNLwckA5OByR+OP1rS1wQzot4FMEjEK8ZyQRjHHoeOfrUSqcsuUi5zCSGO2Y7Q5UgEnqPcCppMSR+YrRtxyq4ww75zUjqkhbajEn5TtGMen4VBC7RqYriMFgeF6BvxrboMttpcv2NJoHSTcwVU37Sxxk4Ht/Ks+5WSa3dzzhi2A3XPHT1rqPDz6bNZtDfzBREVCuoDSDOBlR36849KyDY3EM/lzs1vIDgEsG3K3Rge+SazjPdMvkaSkasmjzavp1hfWKIbo2+yRiSMgcZP5frTZNGtbGJ5LvF5eoOIo+UU4z83qfb863fJXSNJXT7Vz5gG+VgBwc/d/l+Q96bGSynepBHzZP49K5HXaejKlOz0OYS4kubmKW8WFthVNshACZGePTnNaN95sbMyXltBti3bmOfoFP51BZQ/6RdSSZZfNAkDLuznJB2/59a19RXSXt5l/tNIDsbETRn74xkf59audTVBFPe5m22sXVyRAYm8tMec20EY9c1h6jextM0YUSRy5zkDnHYfnWqt9FHYC1g2syjczhAudw6H+9WLdxt9p8wzA4c8lMHkf4VrCKvciUr9RItMhuFIjd14BZGG4n/CpJPDDRt5ltd5YDI3cfN9B1qGzudqhVLLg4+ZsZ9QDRJ4geE7YYzweUbJ3evPpW1pdCLsa+h3kEwumhE2G6BeWBzzirenXV2JEhMEcAX5VcfKMfSqn/CQzldoYHn5F29Px7VTvb6a4Mdw0i+cD80ZbIYD6U7S6jSbOwjmtxAXWbfLn5Aoxu7EH1rP1O0muLcGGSVFUiQKnIz3yKwLe5maXyxLFuOWw5O0DHrWja38caKs0iKQ20sT146j19KjksK1iQSTwRbp2QjnLRnGD646H8KZP5wypdCrAfOcAge/p7VM62058xcyEggEsflH0pIIBau07KGVeQjnLMRQBHPmMlyxjyOcDJYf1p0BzFujVpXcFGXHyrVYPJJKZZnRgSdoYnAq5YGOJ2kiw/HzZ6j1zmglkUkKOAzTOz4zhFVV56D3qRLzbGLaWHPln5S/3vqP0pLxLqd/NjQLu5UduOoz6VUlndB/pNuzJwCFbIU54YUxLUtTm1AeHdHskwYiWYEE9Qce+cCodOkm27JyUMbcNKM9DyB7Gi0WGS32hZAxy8MiKQwI7YotHuHuXVZlMhXfhjt3DPPHrSHYtX8dxKu6HYiZDq6plRx39c1nrbXCO5AkVlJywTKEevH1rRimjYslxiRxhlctkAe+KHn81nkjmKvxvQnIHbIH41SEpMzopx5cyqN5VjkMgBYZ9D2qUCJowJIEZBwVDZ79OOR61YlVnCzQTxOdu2QSYDHtx2qI6eIwyp5YLY+7nkg/pTKvcpvb+VOWht4wisOQD909qnBSaJjD5odPmIDEHjsfWlnedtqq6MqqVaM8OvPGc89+tV45VmuY1Dq2/PyoDjcBzx2PehD3NCwuXmhHzuQx9f09qr3MNzbus8cjTQcby5xjjpWaQbO8EjrmJsk4bCuOa2LOdWQNtV19ByePahiaKcdwqXrwhF2t8yqoGfzHQf41aMqht0iso/izkggHrTr4QttkjiZGBO4IQN2Rg/0NRq1pKwjlj2Pk4ZeDQBYkkjMYaHAUjooqq8s0fzhpBGHJ4fAB9s/j0p8NvJtMeFkjz8rb8H/CpYbLbKZHZxngqTjH/wBendITsQ3GyaEThlV42HJPUeg/MGleS7mRUlEuzcMMvODjr9O1TtEkbDbZIScjHUY9SOnT2q3DeWr8uEHJD4Pyn1z60rhcyo7WC3cs0GXKlgkkuF4645zWvpWi+INWiM+jaHd3ViXK+csZKBv7ue59q0fDGk6ZqGtSNM0a6ZawtcX77QUjiHt3ZjhV9SRR4g1671RmnuraXTtOjXyrK3j+5bRA/KFX6Dk9STk5rGVWTlywNoxio80znpoNQ029mtby0kgYL+8hnTY6nPcdQP8ACq0t1bugVtjRE9j93Pbjpxmuxsb7TvFFvF4X1eZ1vYEH9nX1xwUbtGzH/lk3Tn7pwema5ifT49P1SayupWtbuN2SWCWAKA3dT6+2KqnNtuMtxSppLmjsU7axYwx3cbSIi5OJmDLge3Y1rLbW9zCJgjHoQQNvuP1qpbSC0uWaT92GXho2+U/UHvipDc2qzMFaGMlhg/3v6VozJjbmG6iibOLiJDwrjLgegPXuarE3kWx2uJbVI2GAynlT0rUjmB3FWEm7sGxj3pUuopEMcwjbkZBYcn3H+elK4Iy7nbjlwxz87bcEjrk46VVvoQVP7lhgja4HJyeorcjW2xhreJgPu5AH14pDJaqjqYxkjgckD8M1XNYLnK3MZkZcZ3r1ycHIqRNxRF3bjgAZOP0rXk03TWmd/JMb9doJx+VMksV4eNtjAZG9c9qalcszWjlIZFUKNnAI6+1NNuvCyzMOc7c4GfSkvbxvMDbjndng4IPemWrXuZG8tTzhlkG7HpwetUBJG9v9o2rJtUAE44qa4jjjKAuzRuoweuD7HvUY8+RllaDYvQjAJLAdcdjT3uJI5eWieN8kN6ZHII/pQBPJbR/YXO5iyH5yT2HHSkiisXIbDybxghjnGef502NSsguLXEgbO9cFQcdSAPanwW0KXIeNnht5U37hxsx1HPWkBQkmgVhJDEURDkZ5H0qW6uWkdZDGxCbudp2gnmrMTRrKfL2ukzk4ByCf/r/TvRp8NrBJ5kon/eDAXJXaR2NAXH6dbyXjkQK2X54HX3/xrc0/RZYWbzXikZfuoG2nOOAM8Ywf1rIvLwWYSTyZUjIZQwk3A9eOeR/nFaGm6pMphZUkcTZ27jkHjkd8f56VnJCd2jom0i7u7VTFKnC7vlTlfw/OqV/osdpCouJUdywHz8FenSuj0rVIbKzSO4Z45UJbyzlAy9hnGTjrzVXVNUivLuSKWSLZICvc4bjGeMZ965U3cmSStqcyloinyzJGzE5x6YPY12fgGHR5ILmOWGOa4AI3N2U8YFcdezW8kzxQl497cIFDZHrk1NpVxLp8xaG8KzSKV4xkDtxWk488SoT5WmW7qzvrjXmjsFWGS3fcJIZCvlBehz/CQa3b3Ury5vTb+INK0HU7gQ+a13JHJHLIo7s0TKGb3IJPvWh4VcxzPe6bamT7ShSfzSD8h+8evLUeLLc3XiP+07W18q3e1aKNcY3ELxjPqT+FctRqUkmtjupRajdPcq3Nlp2k3Ky33hGXTblV3+Wbme3cjOCVWZCD098U2F/C94hiiur7S2L5ke5hMkYJ7NNF0zjumDitrxHrF9qI11rHSYoItTkuZIIFRHe3kmuImeRmkZ/maKMqdnAJ4GOam1G+0a6vLQweHLqNIZELzGC2V9qNOUBXeQ20SRj+HO042/LilCO6kdDh5EHiR/ENvp0M2m/ZpLC5ZYI5tPZZVdy3yrlcksTwO/bFYt1qwsfDCiOQLLK2HVj+8TOd2V6it7TNXsLTxdNrlrp89tC09vIi28EDyxmN4WkGxn2L5uyQZDEjd7msjUrnS73TY9PudOnsn2hlK20TLbuI5QxDqd7+a7xlsj5dvfAqlGNtWTOm3qmcle6Xf6cB/amj6jablMyfaLSSMbRjLfMB8o3D6ZFaugabDDPHfaj5UEYA2Q7xknA+8ew9q6bxH4pFp4kmn1LQ400u+ujew20SrK07M8R84u7sp+SJlIUgAnGKNF8TaDeo8+qR2+lTpbl555bW3JvlBu9sKr9JIOVG7MYGMAGt78y0ehzqhTUtdzmfFviKd76W2tLtlRB+8Q4ILDpxjtWPYWGpX11a7LC9ma/lSO3fY2JXcsFw3fOx+f8AYPpW7e65o2pXejNBoEk8dlcpcy2j20cYit1WHNqpUkyLmORtz/3+Ry1acnjayi8SWWvRvfX0mn6S1raNI8dmftLSSfvisZYJtilYAgE59BVLRWSE4RlK7kcYmpLGm0kLnBTLjj3GfaqVxMGcsJoyzdPm5z1/rXqdp4k8JWcFzqS2kUEaXwnGivFBJJcu93BPuDZLALGJI1yNpUDJBJFYsPibwbY6Nd6bHpV/dMdKNkjyWMK+bIUn2u2JMoVkljbOW+50BANUnboQ6EV9o2fhL8MbHxFoB1zU7mGOLOC9w0ixQr23MowST6nPI4rlvjB4Kl8D+Iobbb+7vP3mzzQ+3uGVh2IOR3rrfg1471TRvD83ht2tn0+6fzALiAOpYZO07v8AdJH0Na3xc8P6p4w02y8Wa7qNtYXA+WCGVfLCQgDYdo6seuOwx716M6lNUVtrou99P6+4+fw1Ou8bJXlpq7/DZ3tbX0/G54Q1xiNHDK6vwPmIKnvVu0ZmjX5yCRgZHf3qHWrX7G+0SQ3iYODGSMEn0P41SSZHnby0MartVQ7cjjnNcso6HsppnUx6lrE0nnNdzMqlcF5SORwPx966XwnqX/E7sI1UtNLcL508jlnbP8Iz2964CK8kmUKzOFB5Ungn1re8DvnxZpa/NxcLjnnHvUQh7yG5yK0ErW8wiYMqyfOSIywBHv8AzqHWLmCRY44zG+TweDx6Va1NdkUpyMbfQ4I/lXPhJDKVI3buQe30JHTpXHBa3ESgrxhXHIxuHI/zzVqC3jfKghAuN3UY7j8fpUEUO7eY43UDndgnAHc5+vetBbK4NsFmjaIuy7VY8HJ6gds1o5JEkBtpHiTdsUDlQmAM9+R0NQEeVKdygjGA4+b863r/AE67jSH/AEaRomX5sEZB7+/XpWS1pIr7CsQXkAsfz49aSncQac0jXUTSxGSJAMgrnI9CT75/I1NrLWMqR+RZkTzc71UgBcH5D/PNV2lmW6UBXjiXplz8vTP1P6c1Xith5MgTYpQAyBmyV9x+lNLW5SlZWI7aWaIqY2cMjB1JOBkds9OhNdjoMV7qeksj3DPC2Bt8zJJHXn3rkikipslMrkEMgJABHc+/atbQrrUC8KpALe2Vi0jkbQeM8Dv9BzU1I3RpB6m/LLa2NvunhdFTpGoOWY9APqapma+nZbh7aaKQOd0ZkUFs9M85C5/lVfWb6aRYrrypABKFZHG4hAeenfj9KpC4uWvWuLiPBIYxgZ2ouB1BrJQ0JqVFLRmhqr3jJFJd7II48APIFZTn+EHrjjP4VDZzQ3tndWkSfv57ferr/HtOeP8APanwaijvJasY3j91+Z27LtPTjjNV7xrfS7u2vdo2CT9wQflJHVcfhVxWljGNlJWM7UoRaWNrH5MYleIGdWX5sdenc+1U0BtkVT5yx7jJBLjIjOP1HqPStXxmWnhfUI7gMHcKo2/NETj5c59jg1jWRO6PT7qc3EbljHISVKsOCp9+emelbxd1qa8rR22i+IbddGlsdUka0ZMKjKfvJx909yTnPfmt2HXNDvpBawX9u87A7UJ6/TNeXF5Y4hHvVstwjIQh4GcA1LJcn7P5dyfNSVf3Sxplg3OMDGR2rCVBPUr2tmdzqn2a31aGzMBEbZMxUYJGN3ykfxE49zWtoljGl3G2pWixu6Z8uAnaqhcAM3fjoc84rI0e0u5BbT6tbXJmSBFljYfePK7/AHXB5roNP1L7ZcyWqx7HZ1gMQwFWQk5GfpgADvWb7I6qdrow01hIdXupJ2S3sGeRNxJMm/cf0wtbumi61yS3lsmlttLVFMk23lyD93PXHGCfeuC8deZaapJJHayvYxuzMEbgOSSd3r1Fc+PH2uxRrBHebY0ACpjgD0+laOjKS90zdSSk1LY674laJb6Xqsc9iZmgnXILHd8w+9z1Pb862tB8VT6PpiQTX8bNOF2NKCdg9WHcYx+dedWfj7UgpS9EFyTKHUyoG2/Qdqz9X1eW+uWubtt5kIJA4AOOD7cdhVewcoqMiFUcZOUD1K++JMV1ZiO4wZ9jIwXIAPTIPauX1PU5tUeOSaJ2t4F+VCeW5yST9ea421LSKsmNqZ6+ox/jWhHIpVSrEYIP3s8Dg5HftVRoQh8JFSpOfxO5O7Wr3cyhXgUgEDGAMdf5V0un+ILHSdLSSFSt4p2MsrfLIf7w+gxXNT7HgZo5GlXBKs3A98H8aoi0a4nCSN5bFcCSZdy5xx7jOO4rR04z3M4tx2Opbx9rFxcLDCkIVmBIH8QPGOffNOvdYuLm4ntzJ9nuZkVcMNija+47vUGovD+krHMp86FpWhVgz4UBjnG0HqBzn3qXXPD0t7Kk1sxiu8YZyhxLyB8ozxis2oJ2SNVKTMrUJ8yStZtv5wY1B56dR6cVl38Jk05mMSwtGUY8846Eeo65x7Vpy6Rqw823uoXRiPNxgtkDg7gPXNR3lr9n01AkrTNJGAFkXCs3OT1zxwK2jJIx5G3czbRzHEJUYruH3lOcj86tLM0sgJmmZjkY3cN/nikChAFjWPazKyvj5eRyD+tRtNm4ySoUucEYxxQ0maJGhAtuiGSFkiDAfd45/wAaf5QnkX7UzSJk8D055qCKOFlPlyDI5I6k/QVNFt3M8m6QED5uykHGPyrF6CZ1mk6boepWO6G3MSBwDIyYb7uPlPY9P5U19DTRnim+0SzCbLWr3EYXYuOwPckHBx0+uad4Zu7S20DdOtxMhl24iByCecn2461d+IetWt/NZKbiMzxW6s8ZG4oQoCEjtwPXvXAnN1HGOx1RjF03LqZYxGjSyHax+ZyzZGe9UJ9VgChLdmySF3EcA/1qhd3kd+sMW6RBsAz1UtjrnsKZZIjNGZMjYdsjY5K98dq3jQSV5HI3oW7m6mtbTzYoxI0shLJJwwXAwfxArn4pRdjFyyjJO8NkAMTxWvqhkjUxRwuUQh0PUbSPrj2/CqMjmQJN5UgVzhlBOQSOoI9/aumnYpyuY/2S7t5Tsj3BcgFDuBGaglMzlgxbOckZ5/Ada2mg3SjaT8gIPy+3Xj/PFV5lMgZfKO7A+fBx+NbqYrmfb6dPdxK8bR/IQwDNhsdf8mpJNOtVjSQahj1Cx5bcB04P61ags558eVC65yGkXpn2z1FSxwGCVWa4jldhj5jlWPQj1zRe4XKkFnZwAqzmUuMsrEEnnrjqO9Plt/8ApnJDKpCqfL4cEe3X61PLbKWLRxFfMXC4XgMRxkfhUXnXduC0trlkAKSA8EexHv296Q0zHuo77aVnYpEjcjH3D78VYtFkcRwwzJcArwDgFfb9avzX1tcIBNZRGMMDISTwx6496kElrIkdvDHsfoCq7SAMdcdetA7lSO1uY5cXNuwbu27ap+mKuKqkmWORzwBt35PTv6mrKzCONojIrFW2glcnHb+VUWYz8ttXaf4+MVO5LY0CKeZ4WkZGADLlMEg9T6GrsVrMsjK2+OTbhpAvyuB/F/QiqcyTNH5qDzpFYEDPzEZ6cfmKktprlIgZJTGFGPmOQB/jRYTLkD2YhdHVyrNyUf5SQenBGP8A69Wbfy44B5KF4RznAUg9cZ9qreYjIjbYeeA+cDjtUSRjYW2FXB6qc5NKxBKtycNtnYncOS2cj+dZV5cXXnlIZCkW0kA+mcnmrZjmYt5kLgHPBINSGHfEWeOKXyx8o3nePx79aa0KuURIzZVnYhQCjHopx7U9GYkOuxSrYDKRkc1ba1WIJ5UscyFtpBx37HHSm3Nnb4R4VxMy7sAffx1Hp27UwIiyG4XzHMblTjcvfrj+tPtJXUlfMVlzkheTU0UYkUqV/dn+A8Y44OO1QSRqZEliQCUEKVx978qQEzwrIDuYwSIflfuR/XtUF3b3LIkkcKJLGQwdVO9wBzx3qdbi5Xci25Dofm3cZFWUvIXUK5nD8YZf4cdCOKdyeaxk+bJNCokjJZSA+/C4/wAmoI1mQsABjJ+4OSM9RWzII5k8u5YlcHyyyqQ3fj3NPttODbZUjIZ+iKclfy6UXKUjEd7lUcxxyschg3THSlgjzFFIHILMvJ7g/TrWpq0Rs5VjkjKOoHDcHFZ6KkM0cip5fzdfSgpao0IJkgZjGu1wRgP/AIHpUlnqyzllZgxQ4Ygep6+9Ub+ZWkIOFxwAOPSqVxGpKyqoR+pwKHG4cp19tIjRut18+Tg4x079T0rNn0uOZ1lsZPJJYKsSjhz0AGe/aqXh2C91jVLfTbWMzXU7iNF3dfr7dzXtmnfCbxB4Vgk15Fjvr61gJgRkKrDKeFdSeGYc4BA5APavNxuZ4bBNQqTtJ/1r2XqdmEy6viLyprRf1p3OE8S/8U1o0Phq3w8izLNqk3Um4/hiGOqxZwf9ssewrnGlu5mUiOd3XglWAwPUn07VWuJbmeVpJHYlychm5P8A9f8ArVWRpI34Y7SNrfN1x/n9K7qUbR8zlqPmkaeowKzpJcLvA4EiDBXHf1+o6VsyCTxl4fltbyRW1/TbZpbO7X/l7iQbjE/qwUEq3XjB7VywlklGx33Becnmuy+H9nFb69JfJxGlhdXBVeFbbC+PzJA/GprJcvN1RVB+9y9GefztcNZhjNK+MAAjJH1H1FZpnMYcyjcSAAQMAEDuK6mLSXtW/wBGk8ibHAlHyNn39e9VLmDUUUF7e3ulAYrLtBBHt6EZxXRfQhNXKenajcSIMQqUAK+ZtwPXHvWiFs5g3yEOQCzK2M+5HbBz2rMXWIzcD/RETJ6bPukeg/OrsLQ3BFxCxUcbk34yfX6daCZIuFTGWeC4BYDIBwee4P8ATiqt9qckY3474bI9vTpVK6uJ7ObbHIzKRkZHI9qQ3xkjBk2lXygbHAPpRYVmE19dFmeJFIXqo9O/NWbBrzmaRQoQZCsQcgVFewrJbtOm/fGBvj52g9yP/r1DZ3UglXdyuMhmPUevtTsV0N6WPRZpGE1iPtITfwCC5/lmsy7i2Obq0LokuFB/iB9KuBg2yNCSwOQJCR9drGtCxtYJJ44ZUkj3ks5EZwfQ5PQ0tiHKxz8F5vMgKRBs5O44kOOoHH5VZSGOexMcLbQcPHvIyDnngexIxU19p1taXTfZ42lm2lipbkj1H/1qpxK8dyB5Uah4txC57nsfXpTTuNNMJYpUklVxIwyWUI2AvrjHSppLNpY45khOYzyn392ep+tWFmzCFnfywrbSTncB64os9kUjJ94McYViA3oP/wBVDEx0lntQfY9yk/MFZ+B6iskTTAyQszSYODJjOD1J9T0q/qRuLf5VMm6IZkUjBA9ckc//AKqoSlZbojDu+MkA/e4/nRoUlb4ipcXjOr2wdSSejdj7Uy0vL61jCrMdrndsbnkH3+lP1C33+a8MDARsMhhgj/61Ps7eNnjlknQKF+VU5IOeh6Yp6GqtY6OHXJIbVhdSGbaQF39EU9R7jntVzQ7yymV2jkkUuAuGwQpPUDPPTmuV1Isgl2MUKgdFxnmo9Mvntg0a/vFOAdvGe/fvmocUS43R2M80L/LtPDHLHJ29ePoKW1MLAMzlmEm5ozyfrk8gHNN0p11G3WOOZo7eRT8zrnA+h6/Wui8O+HIl8S2VvHamXLKzhcbVAGTz6dOKxk1GLuZbvlNfTbxbZ7azkje2yC8KMCpKHnn86tpfxNjzJAdrngj7v0Na/wAQNNjma3lRtsgTYzr94AelcVHHi6kO5mySAAM1wRUZrmPVgnRdmbC3sO59hBLHpjHTtTJL2NWUKd4Y/MDyf/rVmTtuE8ES5uAMBW47VmeGLO+1Uaq/nRRmy2NKZ3KgZ3ADODgfKeT7VpGldBKvK9kbzQR2cMt1ECCy/OC27Az0plncx/ZbieYnzH+4Sp+UZAH0/wDr1ALXXk8P3OrSfZ3t4WiRYV3bz5qQsig4wW/0hBg9cN6c24rfWvDt9fW9yLdrmzAjYOzbZyYmmXy8rwdkbfM2BkYrRU2h3duWxVugLvwnqdu4JNn9nvol/wCeLu+x1BPZgRkeqj0rhwHjvTG02AmeT0P4H616JPa69q32zRdPsbZbi5uJZJ5I5XYFLRU2RqNuQGadeT1ZhnAFc9beC9Yvn0JraS2L62he33q/7pQgkLH5eQF64zgnFa0U43v3OerTk2rHPTXEgaS4SYJIF2kqMdvT0p+n3kUcG3Ekcjnd58e1iB2ABGeD6EGoJY8XUtvPGY5Y3KTREcq+MFfwIpyQSeTv/wBXtXK7xjIHp6102Od+6TiMzNI9vcfaXxuZSCHPc8Hr+BNTW1odQk2pIkR6sz5IUYql9nuI5hNCcptEhMbfdx1OexH69q19OvUlso5prk/aYt2FwB5mcAA/jn8M0pJoUVGTPTvBXh/RNN8Hy63rKi8SXC2iPlPmBG5+OcA8D1ya434j+LbjVtSdpbppUXIQZ4H0FXPEeqyweEdL01ZmlC2wxn+DJJx+v6V5pfFmcscnPrV4el9qW5hiq3M1TjohLm4aRiTzzUR2M8hCkF+Btbpx71FkjOeKRWwetdbSZjH3Njf0Lw/e3EwR3SBDHvjd5AwZRngAZP4V2vgvQbqy1axvpgMm5QBpEIGCQPlz3O6vNre/uLWdZ7W4aGZSCHQ4IPrW34K1C6vfiBo813cyzyNeoWaRyxJz15rNU25I6FUVttT0DxH4OivYYpbCVonj+ZwG4IxjAJ/rXJSeENSjZIJp3LuFZV2ZwMc8jg/UVp+G/GVwl41jfTQpEq5UgEb/AGrduPFVpLbvFauZbiT5UjXv7c8V4UXUh7rO9xpVFdaGZYeHoYGR92+5Xou48/0/Cr0scgnzLAI3ACqW6mpF85ZQpeJ0QELtXDZPqe/ekuL6ZLdmVh8meH54pNts524PQz9QWVoJSwPlqCfy61ylyFuJDGjZyNyqqZ3A88V6HDcSSQqZEVlYDKlBism80GC5kmksYnjkSB22DGCx7KT0+mKulNLcPY3+FnFJFKIZADKVRd+HIJIyR+I4qwltcNAsQXHmJuKA/e5I/wAKdqVne6SywXMbeTIiFm2EpG3Qgt9aLZpZlEEjK83CqRkMe2M966k01dGUoSi9UR2tmILE3s0JV0lC24kJ2k85O3PPQce9MsZdQluradPMaWOQszSjO0d8+2B0q1dO4mSGG4LiAHleVLk/Mfp0A+lUh5iXMc0c80ft2578duT2p9CuaxNbLqcsN1btdRBxIGBUH95zknjtU09jNbiRryVpfNYpFzuH+7x9Kz7SK+iuZJrVW2Qk7iTwq+wHQf41eTUmvfMaVREkpwGk4Kep9ql3RElrcrSlY7qRry4C7uUw3Oe3AByKn8+1ubwBdQjl8yML8znKMM525/8A11FcXsSsUhIhi5HUBye5J9fxqsZElhZJtssXUZPT/PqKa1E43NAGC/tp9JviIkYKqyKMgODw3qRyazdUhkWUaZqMaWl4MNDcA/u5WUfKVI7EVD9vhUCOeOQIjYWdo8oSOOvbitctaX1nFBqEslxZn5FcEboW7EA/Tp7VWz1GuzMj+1YZLdbfVE8grwrbSwf3BHQ10vw50/Sr68n1HXGkjhXK2SxrueaUYIGP7vc+uaybCxtBdLYC9S6uzkxORiOUg4wM/wAQx6c/z6zw3a3U12ywGMxIoZhyhyPQ/jj6etTUlpobU4+9orm6ksbW8z/JHMMxsSx3KuchOM4PP9TTrFW3LdpI8SyykT221iUx0ZSOO+evTNUlF5bNJLFbApOPNmjeXhuDgex68fT3q3caraLYxzMzWj/KDJ5eweW3rg9iee38q54qx0xWt2W76SExRRrEJlkUsBKc7yOMsvbGe/SuY1LwL4Z1Kybe8mmaiWbY6D5OnG9T90cdeO9ObXGN3Fbx2jiLL5mbBHTACrwSxHAHvW7/AMfUiMsKBYIiqtOPllOcgZU9hySe574qldMuKjUdzy3xB8PdQijhudHU3aOAHUcbW6Z57E/l+IrCfT77SoEkvrcxqz4KnqncE8Hrzj8a900m5u7fTzYxl55FARpHwQCTkA44wBgD60zxBokeoW8vneTM0qCPf1AJ9c9s9PetlV6MHh00eGSJcXKSeU4GF3DC7QcdRVhrUROI5GJxhgWO1SOOR3x+FaOqaNNpmpXOlz30UEtvL5YmMn7skDrgevYiq1hYyTyPHPcL5m3crg7t2PStuZM4WmSWlvHK5NxNPjOCCowp9h3HNXnsorDUDZNI8qyJgTsduxT7dSKIEt0tpXm84BHHlkHouM5I656frW14PtluZ2Sa0WWN3zvJ3lRj0PP4Z9KiUrE21sUPDmnXbX8U8M09y0QLOWQhUX3J+tehwLBHH5yruMkQeLEnJAznHORzntmmaLHEAAocJJkmAY2kgjP+7wM5q7PJ5hhvrCOGP5g8kj4UZQgbv7uBxyOtcs5c7udcKLW25h7lt9OfWJIJvLO5kXgvN0wPX3PH8q5ae3tdZKLPavalyRHLBKSyH02njGOtd14p85hEFUbVj3DBBO3Jzz0P4e9crZW+b6GaFtpUs7nIACjJP0PvVwdiKz5JKKOUOnzWu+HG50kKMMHa+OuPaoWfdCW2iNic8Y2t/hU0kcmZbieT947l2KsCEJPUeozxxVZFEqFVkUZPIIJBx1NdTMExHmOMJ+7XHO4HGfbHb/61EV24nEaqGLKUJB9DxkH8KkW2ka68uKRCjDL4HC5Hr68VBdpD5n+j5RkO3gY3EHk/pS0Dc3PD1zKZFtpvu7i7Yz8uOpz6Yyao3d55uo3E0lq+6SXcSTgZ4wD7VNYQtawS291dGCSeIDapy0cRIOW9zjAH8u8ElpKJRcJOMzShUSUZI98+ntUNJNg9FYvaelol1/psRkg2MGQOV5A74qi7mScmM9DtDFycLjvgfrV3T5dt5K0rMJVVmX5cgsBx7/8A6qoNK7nzIfMZR8shA2HJ9vXrUJaktaF6FQuEaVnUjueQfX3FVrhIjE4ikCEkcoOuMHGM1dsLO1luYmurohWYgN5fOO4Poc0l/bwxXDwMyzRschmjPIPrS5lexKMyecy3A89idpyjbTuwO9RyXCu/m7irA9Gbp74FX/Lhjgb5ioTdv44/H19qpSWcUjFo3LyAcEgdf6itItDuR3M26KOTzYw6nG187WBz1xz9KghnmmVmgjtzET8zkA4bHX14rS09rGcMHhiz/GCuRwOeKivrCdXa40y6VrZmBZIlHBx/OruhlG5t5VZZpJEyPlJ8wqCvY9OOeKfHJ5e+JIJGiPPmrlkPTufpVC5edklhljmRs5KOOp7NUVsb2RDFHKyhMBX3cY7gep61VhmjPNFPGyyTShcZVViKj2NY95LGskZVX/3s4YgHirkTR2rF2u3lTdyijBHvz2pbg294XVllJ3blO3A6dKY0AHmAOjPzgMOmfSrsDiZGY/vCOu4cj61Whs1Xd8zmI/3QSV49PrVuGN4WWeW6eTcNpZlHIA6dfWpYm0MlfdA7RROSqnDbvu8elFk3nAjILAc5GR19O1TObdYcR4jZhyhOQx9h61SDLazEBmPquMfrQhEVzJMkrLM4cKcED07HPtUlo0kbmJ9zqTlXLDGOorTS6tZ48tF8hX7xwOPemfYYJCJo28sjPyoPl59aLgM+1GOIk52Ej5gePz9aswPAxEm1XfOQSckeucVTkjuLdcOi3ETAHO3A/EVDC8gD5iaNg/G8nr7UhWReIRrVo02AN0QJkEd1qtHIr5gYhipYAgHK46fQ1JBOs5OZEQ5DDAzzViaPbIXjI2HkjcBwe+PxosLZno15YeCdUv5ktry3ijhuLkbbQQWzyKssSqgAJDKqF3WTq2SD901jppvh9dLjuRILqWfTroxiW/SMmdYS6OFTgYIwAW68EZ68O5jmZAyg4Bym0gnB6g45xUxEcbiQJgqeTuGD7UuU6vbx/lPQ5vC+iNe2VvFraEu8QuFbUICqw+fsklDHAxsIYZx6gYrMsNE8P3tteS/b2hNvpsMgmN9Hlp2tTMx2kD5fMAjwCSDx1PHNGZTGjDy1jLctsyB9eKsBoPKXzHUEH7v/ANalZk+3j/KdONM8HmW9ggumWPzDCtxJfrIYFS7hQzgAANmKRztORhCR3qvJb6DpviO4Rm3W0VhPJvnjhuNswik2BQSFkOQhCnHJx6VjpqZS1+xLJGqZ3IoQdfqOaa01s8BXA3x88Dn3yKWpLxEdPdOo1TRfB15K9z/a3kQS3aRBreWMRxITEAxU/c8xS7452H5cYVqyrHQvDc0trbXvnWF1PNMXg/tOKURCOBHRCVX/AJaSNgEkEYI5PTE1OWzawS3gjVgWLM+3DZqrZQMkYmXJUAo4XjA9aeyNFXi1flO303w34OE8d7eXQuLddUii8qe+jTfEbhY3RwOQQpLZBOQAcgHAyI9F8KSxRNdaotiYktI5kSZDzMEUkYHJiPmF88425qleaabdLc28ck5aPcwMeODUUWkXk8jslttPmKoQjliSBwPyqVNWvcFXT05TovC9hHo3j6w1LTYCsNnaS3eowvepN9ljDOmfMUAEsuxgOuXA7ivojxP47tB4RnvXuGu4p7e2+yqij9/KBnAx3Yn/ADivE9Q0Oy0dIPAdq5EjILzWpwRukcH5IF7ALnJH94+1Gk2LWdjFYzzNewWwkNnEjsPK3Y3ZI7+npzXzWaZTLMK0ailZbSXeOv46nv4DHLCwlBxu915PT/I4e/0sNGztPDJcyzDZ5ZyPMY5Kj6DNReLtFttHayt4L4XE0sW+YbMBDkgfXoa7S5srN9kTR7biOdZYkiLSMMZA3nOMdc4rm/GkMv8AZhu7jbLqNlcCG5dDkOuMqBjg8554r6OErJLoeNVpXvpqcjbnzLhV2Lkn7pPWuv8AC5W10HxFdxh1WPTlhUFuhlmjBC+nAP61x8dvqBk84WJ5YrsOOO+c56e9dRFIv/Ctr+4cnF7qFrGm9iCVjSR9p/Ej9KU6kKitF9V+ZVXAYjCSUq0Grp2KdlIZkCxv5oIGHKjd7Y/+vWlNC0apGzE5XLZTlCehAxiuZskt4VY27Mm3liGDBRnkCtCPWv3GwzMR3ym0t7Drg1u076HmNF+SztXdpEt4xMoyW2jJOOuev/66Y9nE6sfLSNuCTtwOex6Vz+s6xdW5DRqrhhy+aqW2us5/eMeCOCew96ajLuNxkxPFGmz20cc3mb4WGMMclDmsTcvk7NgDbsg5rubO8stUspIcbwByrdR7c/54rmLnTVjupbV1cv8AejkX7uPf8Ku5cXpYdZtHvil88kyAqQDgg8f4UssMkN03mqzJuyh2jGD79BUEdjPEw+ZtyEsAvceorSaPy5ZJGR3dTvKFsKRxTQXL1iFklwJVAx0Vhzx2q7DeDy5BHdQoina6lsMPcDuKpWOo2qyK40+BpQeGQA4PtU/2uBtQmZreFHdAS6Rg5X0P5VLuRYS7lgmWKZsOYx13jKjoTjoKoPAzM6iZmXGEZGyFPYEdRXQxaTqk1sItN0i7utp3FY7TdsJ9sZ6VtaXpHiqzika40qOxRlXE1/MlqgPr8xBPGfpUSqxjuzSFKb6HH/2bdTRAPZzKw5QiJgOndugrUsrdrW1LQvGt1EFM0isNqqf4Q3T6kden11LrS/Dflu+seKrJbl/m26RaNMxxwQXfYp6+ppIrrwda2bxwaXcajgbl/tG6IVjx/wAs49oA+rGode/wps09jy7uxmav4gjvtJtNNM0OYULOgKuZJOh5xwMDpnrWfaaPrd4kd5ZaFqs8YBOUs5JFI9Mge9b0XjO9s3EGn2Gl6I5IAFrZxqygjg78FyPxrOuta8SaheiRrzULvYMSzyTsVXOeQScDpSTqdEkNqEnu2YuqRta3OZrUwycB0kyrjqMEEZHTNY+nQ+dDJtjkZlYfODlcZ7969P0TUZtdK6F4tYXNu7rbwXc+Gns5G4Uhs5ZM4BU5BHIwa51NEW1v5reT93dwu0MiEfKjKSGHv/8AqqoVW3yy0ZM4qKvF6HOXlheXWGSGRkcbixTAP1/P9Ks6dpI3EsryxEEBEGQpH9/iujuBdRwmParGMncx+UEY4YKOuPaqey5t54lCfM2fnRRgjHRh1H0/nWnMZ8zJ7ayhskVWZZYnHzhVKhj357d63dE1K6ttVSW3m8p/uxgHdgfSsO4Lkqx8vAxt2MWK9ePWrsLT6dExureRROpAkGMgYz+FZTV0LXc7K81rzLnZfXUZcAqGWqbahbxL50jxA4JPPWuBlDMzsoChucZ56ckgVWWSRJPLaV1IH8Qzn6VgsOl1OpYg6+FbjxLr0MFoy2xlGZ5Wb5Yo1BZpGx/CAM1peKtJjjsLObR2bT7NY2meYs3muoOFkmIPzMcnaqj5ckepOeqTaH4YhtYtq6pr0QkYNx5FkDkZPbzGG4/7Kj1rIu9Wk8oWyzvcJsaN3ccEHAJX06DFKnBzlzLZGnPGCfNubsiWVn4cj1G01GW7n8xU2tNKr5URnO3cMD5Ix/wAegqndXvku0djqMkaXVqYpUjnfhWz+7bdwV+Z+MHG5vXNYltcMtuU8tiCSTn0Jp1kvlkoSjgErll3YGOOD3roUbGTrSemxPf6hcN9nZb+/UxxpHzcv+7KkFQvPAyAceorQ8I2H9p3mzU9ZvbXTEX/AEhhI+WHA2KM9cAD0xVP+z0tYI7nUMYbDLCwyZBjv6Cs7UtYMiCOMBEHAC8CtY03PRGMq7g+7O78aeK9H/so6TotgsFqGLPM53zTtuLbpHPLEkk151eXxnJYEk+vtWfNKzH5mJ/Got3bNddKkqasjmqynVd5MvxXRaJ4WOFcYNWdIVoWj80eYqt2IBbn1PSsgNj61OkxGKuUVLczXNDY7qytNQ8RWl9PDbALZIJHJcAIh4A5xWFd6HcPZ3FyksH7lS/lbvnKjqR2/Wq0erTR2zWq3AAkKs6kZyAOldJo9632p71o0lW3t3kfAJBVRgBvrkD8a5XKdOVuhtClCVpdXucCyYz0qE4yaszMAckAH2qm/LZFdhEULkZ65rc+H3/I8aN/1+J/OsKt34ff8jvo3/X4n86aLQ77L++DPcLIpzwuQQRjrXXeD7ixEsVkkZLEnkH7x69fpXONYW9woMUzoFwTtO8jjnPr0FbGjWdlaSeZZ3Ekt2yPt3EAJweB79a8WpZo1i9TsZGSG2Y70XaC3Jx+NY0+pWS7A26ZS6gsh+UA+tcxc3TXU26ZWSTbsABJBOepNSnkh41BCnbj/wCt+VZKj1YubU62TVNJUGJtQdfLXr5ZC9Og9awNX17zV+z2bOsRUHcBtYNnJ7/Ss67f/R8RoXA5YbcA8+lV4mXyhBnvxuHAqo0knc29u7WRoxeINSjs5bW7C3kDqE2yAkj3BBzU+l6db35N5ptyW8pS0ltJ96NipA2t/Fz9Kwbz5ZCE2xDjheOO4qTTXube8QpcJA+fv8BsHg57GtHGy0CFT+YW/hlt3ime3ljYxgs4GO4xkjioFZFeRg7Lt/hDnIOcHJPcda9Qtvstxosd55iyhUVZGA3K/ufyrhtZNhNPcPGcmRi4ZDhXyTwfxqYVL6WCpSUXuZF2qxoZI7iRxjOVycnPoKjk4uC07Z2N98cAcDr+Naml2sgjkZgpIXHA6Afw49aj1HTZgyyoJIQ5IYKR8qk/xen/AOuq5jIw2tbWa7uvtSyhEOyPY3I6fN707T/tDStbSOjPHj+HBZSOGH5VKqzx65c2qxySSSAMvyhiy8Z/Djse1N1eKaxIklUxS27GORCCCUJ756YP8xWsR20NXwlp9tqUSreXEgSNjHJEG2rnJHI6/wD66iv9P1Dwnq09m8Zu7QDdE6Ll1B6E/TBFRWr3lvcHUtKvI0mYhmRh8jcYyD681sW/ibUFvYYdVUEyKdmAGikPryOo9MVD5r+RceVqzKnhBX1PX4prW3kW1s7g3cjsmAgx931yxwMV6NpV/L9qljjyIYY5PtLghVDkcKVwck45I4z25qhbzWN1oSSWNufOyWktoztVmJySe/QAZ+nSk0uWSK9kmkkjt4J3QZcHK4OcDHOOPX8eKylK50w9y0Ym7e3zXlvHJDbtFFguzR8MGwQN2eSBjOPcHHpg6l4dt1tLoqWuL28jG1ZslF5ycAdDjArXupkN2zQkeZI6s8rPtXscA54Hv7+3CQW8C3SzeXIY3b5fKOCcAcKx7knGc9PQdZR1OKlucjo2g6sNagFxCjW8bfuZEfI3DjaO5Yev0rqda8mGCZVuGaVz8gVQy+bgcdDySCPcnjFX7TzS7WyBITtTcqAkogzwPQ8E++fwqpHavcXscdpBlW3Rxk53y8gkH6DvweB9aJSJp01C6iNgEjIzW7EOg2zLcODu29Rjgd8Y9z71o/ZtQnkikthG8AJzsT5sHopA9cE/UYrPuLKe11GW1umjmIwqHlmzndkseDgnt1x7Vdtbq5jSa2luJEsxIhkFuTuzzkg/jj/IqG77G0ezOP8AEvgO01T7XJp7TTanO5kgjjywfGMrgAj3HY4rz24tNQ0u7msbyyu4LmFyjq8ZDKR1/nz+FeuXqXWn+I7efTdSu5JXkCxKkO1U4GCXHTOTzx0zV+9SxmtZLm9tTcSRLIPMEh3En5WI55OR9DW8KttzlnSU27Hk9vHJ5gXUla2iccHPzcZxwenQ1d0C+vIddt306R55d/loI0BIGDyfUD19q34PDdhLcf8AE2luL65OX2g7RjPAY59Aa0fC3huwt4bmWCIwNMxQShgcR53HBPOBwPwPNOVSNjFYd3Rv2Jjgvo2ktItQim+dliBTcxXgKcZAzjI9u/etqYhggjgmdfJtwwWNlz5knLAAr1HPt/hcezuI9J8+G43ogKmUSBdwOcDPUDv69KNRt4buOCeZIp5/KGEhPzMWyRjHAPG7nqAeM9ObRs7JRfLZHL3upxm0JfctwQeFJySe49F68fhVDSredlu5Y59wS3ZjGqfMR7fjjj3rrNR0nT5DBcJ5dwJfvJEPmJGcZHXoQfpVZ7Rba5DpBGgyY0i7yEcMT6Y6/gc1opHFUpzc1zHltpDJcWHnRxsFjO1sgAnJzx6c066gSAfZ4RH5rAGTPUvjP9a0tchs7C5ubW2uPtO1lwVyv1A7Hr1HpWbBJHDdJLdRNNyWxyOfQ4Ge1dSk2rnOna6aEgnWK1MKqscgcgsBkADqD3P/ANal0+Nba2fUWbzGEmyD5cjd/fI9h098elbumeE7nULR75jPZRuSYopTkuSM7mB5VevOOap3lhNY6Sy71ZmmVCFJ2IV3cAdQCSKlSTejLdOUVzNGXdA/ZFmVmyXLOxbkE9QfXgdc1ft/L2O0JWQgYYOfuZ/uj1HH86ihkt49Pmj+zQyyygodzcrg9R75rNlnhiG5oXjyflKdh796Lc2hknrc17ZnhuYLl2kjdmwMndubupPv2/8ArVSuPtF9eztHEY52OSijOP8A61amiFksXumlxHG6syt/CAeCMdT04rsrSTTLvRFuPtCG7kyWRE5cbvusB9etc86jh0NIQUup57c/adKmWS5UzQMAxZf4Tjp9OlSarJfXLCaaJLeOQKI2fg+39K7+TT7ERubpBJbv823b9DjPcdq5HxVqmnXFjHZC1jF4H3zMnIjGcKoPfjBPSpp1vaS0RdShyq7Ytjo2p3lg9xZNBc+X800UTjcPwPWsF9sMpVo8E8bSmNoGe/bFdN8K7wW19drczbRcKFjLHgMGJyfy/WtL4geFo9LSbWYJWeG4YGaLYch26sCO3tR7XkqckiOTmhzI4SQQxILoRyFT96SLsRzn3FNj1CFXAWbb0xgjaw689u9XdOkQwskeGXqORk/596ZNHGFA8veOVCqQBt6EEEdq7E9DFljIu08u4jZJMYVnHOfb2rJ1S1HmLutwzFht2c59c/pSz2ySr5cDmCdW6hiwPHoT6YprXk0KlZVWeHgSqoOVPc+1NAjL+3JCzpcQl5B1kHU9wSKsaZNfXA2eQXQqcBsbT379avSQ2O3CQ5JYA9CQPx4Pamec6yhkZhg9AMYI+o9PpVXKuaNo3nQBCArjG75e39KgbT1uGZbiXav+90b8qnt5ZW+9s9Tx2/xqZrmNmKLkcDjjHtWZJUjsLOIMkbMJG49Sp9akktYhxIWmcEkluPzxUU90sRAG4uT26mqbXzx5k+ZlGNxbt7fSqsw1ZabTbeRS0cbRj+Ha2fmPOMGq32G+iL+TGJIi2VJABJ9DU8N9uzxG3YEHqp6Zp4+23L7YdzRgBvmbp/jmjVBqFrb7iq3P7nccPtbKk9OmauwW3lTzeSkMsancGc5B4xkD6VDFbvbf6yFSpOSfMBIx0yOP602eVmljMJjicHhjnJ46EVOrJY27sI5WF1B5cc45LmTAIzwTxVZLBt5JkilTJyQxHXrz1zUs4PlJNOdpwcqGyw7Z+lIob5pkuUmgPITpjPcen0qthla5H2dyohwYyclsgYx2JpyTAZ+Tg4w+eBn2z0rUEEc6KWuSh4w23IPHIB7VjXZtheGGOVC7cnado+vPvTTGmOiuHjEqYJwTkEfy9az9ZYgRTb8tuOMcfhjtVnypHYpPLvPZ1GcduSfpRIkMAeEiKRGGcqMsTnsewqrDT1K0F6jeUd+D1AyRgg+v+etaGo33kRpPEkbMP4sEH8qf4b0uHUvFmiafdQlrS4voLeQx/IfLdwCM9c4PWurudC0PULVv7JvCkqXEFq0NsGniM0skirtklKNjagJ6jJwDWU6kYuzKcU2jiYr83UattCj0HTNaukygTIrMxUnlFPB+tdJL8PEgnjhW5kKSnzjIlviRIvKLYKbsZ3Dtk1qeGPBdhHe6laXrC7mtb+G0Z7ZpQYgXnRmYKCFb92pBb5QDyaynXhbQbXYTR7q3tyzXEjMGTALZwF9/61orqH9mwL4kvIxEI/8AkEQOuDPKOkzL1MadQTwzYHrUOgWk0C3EFgllJfwWcM8l9cWHnFZJIWmCANIVAwv3tnX9ax8Papr/AIgT7Zrj30txBHciVod4aORj5G/58gMFJIH3RiuRpSeuxpBQh717sv6KLy/1xL57ee/vJYYzcEtjexHQnue/A71cnS6tGmTUonie3YN9nK7QYycH644B6HkVs/DDW7ayR5JYxHJMUvUljjKzfdHyI2flUk7WODxirfj7XofEGrWMiWawvbwMl4EIwqtkKqjrgDBHU8c9qSqv2nKc1PHVXi/YP7rdO9zn71txESkFTkMkIyWBHf8ANfWuQ8Rssdhr1pH5KXEkMU6gvuOFcJx/eY/KccdTXavoWqX8NtHaWF3I8TjOwFQy4yGIHXHHX06Vy3xD8NzL4itrS2vUgT7kdzegxIzYDYPHHzAjPTkV0KSbse01aUXLRX3PMUTUmkW6bzUZwcy+W5wB1PWux1e0kh+G3hyySZ4jPcXN1naSWxsjUnsOUb86r+LdDTRIQ+m+KodbvJp2iaO0Q+WIsD96Dk4+bcu04I2kjIIJ9v8ADPxD03xNqS2bQ3egGC6tGhhmkjETxI4+0gE/KAyEE7cH5eD1BinpJKVk0enmdJ16Sq0pSlDXV7evzPmmDS5IJ9zyuhPfIGD2PP8AKpNS+2rbv0l2kbsA5A7HNfV2sa/ZtZvb3ms2kkbSMgja6Royp3bMrnBkztIbhtowGBAxnapqWg65aTaT/atlcXktni5Z5d20hJS7yH+LgxnPzbdnJB69vtUldnzvsE3pI+Wi8d1GLWblmI2uT3xVWLT5t6jyWGfl+X5jn1xXoM+raRojLbeH9GsrpIvlbUL6BZp5m7MEYFY19ABnnkmq1z458WLGy2+pzQo2cLaxrCEPGBiMDPpTU6ktYx+8jlhH7X3GJZeGPFTKJLLTr+66fJb28hJH5V1Ok+CfEmoX9nYXmjXdkXOY2uUO8Edfl6knI4xWK3iLxBqSv9q1bUw2eRLdvt/n/Sug+F+q/wDCP+K7XVLmRpoGkCTBGO8AEMGB7dP51pRUnUXtLWOTGytQk6KfPbQ6Tx78HtY8PabBftLwEyS7KqhSOQWUnbgckH0NcI3hezWZZdS8aaPbDbgx2hkuXK/guB+Jr274reL4rnwfPY20ISe4H7txtCKpVhuYKOevBrzbw8tnFa6fb3BsmtorWNri1WFWuBdi5Dedjbv2+Xg7s7dmV68Vrjocskk7Prb+mc2R1HiISlJ80eje/n0XU5zy/ANnJGiJq+sTYGwLi0iP4Dex/MVZtPGlnpd1F/ZPg3SbaYHGZLc3LHOMfNKT/IVv3eh+H7g3k4tLRLho3MfkTyywpJvmKCMZyzMohyAWwTgpgttl1h/D+lLNNY2t3PCpSOIGeRFlTzAW+4/EuwHKtjGQdgrgUIPe7+Z7ypzj5fIvQfEKTWLaCzutZbRjuKywWtuEjIwO64xxkGuV8S6V4VlklubLxZJI3nAEeQWUkDop45+ue5qzqCeG00HWrO0mtr6WObMV00mye7KopBVSM7d+8AL1wd2MqaSLVNVkL3Vt9ieKN8mxiVJG35wH4zxjnfnHGM54rz6lavCT9lS2f37a/P8A4fsc86lZq3LczpvDOixWoun1GHVdvKQxSBG+bsST69sZ9ayYbP7Opj+0WcABwFZxK3J9F4z9TXW6Z4f0i506BryzlF0lvHFdb2lRoG2yk+VjhpN/l/KdwwRxgkjSh03Q7TR0sLixRJNOt72UXn2cuzzSQlUikOCTuOGVv4WXHAavTjUst9Tb6vfoYNv4JjuLNJbi6dkZdygjad2eVHJ/yTXUaNb2Ummixsp1E0aDfjadx5HI9ep69qguDaxSzQDUxcXDTyvawTXsqoIQ8QTewwVkCmXj73qCQBVT7V4dhtZ5o7+S2v8A9xC5VzH5OILdd23ILfN52/CMeP4eCZk292axjGGxympzSQ6hLDdW5EkMjI7R4+Xa3H6YHHpXTeNdLkj8a6hdq8VwLiVZygY5XzIw+cHvyMkVDrNl4P8AO3aX9nnunaBmdLh5BEAZvMC4cqc4hzktjccYzw3x/eLLfWeGK+ZptrKxUcn9yi5/76U0nrVj6M56iShI526bUpb8fY4XuLhicJBC7tgc87ck896hG6R3H2R4Ji3JOTsIJyDx9fpWv4eupLSO7kudOEy3VlJCoVm2lmdCCzIykDCnoQelbkGvaXNrVre65ZwFIUc3BSxjk82QzDAJO52HkjaCTnd1PJNa3sYwhGS1epzMKNhZf3bKnz4IKkjjoDyc9u2K6uz8QWwljaPS7iVWxCGMR2F8cqGxjOBnFUYNS8KfYb9f7PdWlszDbI1opIcRuEYNyVIkKk5I4GeTV7RrqxEVpBqcF5fwxSBUt4Y3TcgnMrK+W2SR8lgCofdxnFZTSe5vSiovSQl3py32qi5/s2KC3BCqvl4zxyfesyz0iwvfFN1JeNGmk2K/abx0GNsa4wg/2mYhB7t7VskQySRn+yBHHFdK06CxVxdRKsX3S23yuVlJxtDb+hyQH6ffQ6VbaRqb6HHBcPcG6nnSzjyU8+UeaiqMY2YTZ/sZA6NWVunNubckdzD1mb+2NRutU+1JPdXzLDFGF2xxZONiA9VRdq+nNek6b8DI5tEEsMwnvJV8xVW62SyfKCzJGQFIGefpXm+tQ2cOg6Jb2Vk0ep2xSSSc26xEqYlJ+YcNmQFh14PJzkV7HpXxh1CbQrTVJLDTn1DTrf7HGDATIpK42g56Ec59M16uAjBRcbLTv2Pm87lNThaUrN293e7f9W6X3Pn+/tJtJ1W60+Rk3xM0bNjhsd/bjFRwzRRTKZYvu443cMKj16/kn1KW7nw00kjuzDjBY8/hWVcTtI+7PX8qj2ScrrY7I1JKnFS36+pc1nUHupi244wABntWUz80rk9ai/irpSS2JSHNz1NNJ9uaXvSHtTKEyaeHNM49KWmgsWLYxtMrSuygDGVGa3X8RNDp8mn6fDHBFLG0VxKRl51Jzznp+Fc1uxTg/HpScE3dheSVkJM2TUdKeTSVQRVhM1u/D458caL/ANfifzrAat34eceONF/6/E/nQi0SRSXCeYrEq6jrxgjuOO9asly8VvbhJFJkg3Oyrln5II9gORxjPOaxPMVhgOT6EZ+orTI8u205riD5WRiBjJyXPOfpivJsaEunBlhIaRSC3zALgYHv26Zq5LCMFl+YAABgDz9ahR4CrvDuDF/nDcgD6VNburJgSDaMA4PC47c1MrmbK7hcfux0zgHPHtmqcqqrHopB+bnOD71enb94S218dSFwfxxVW9BZQxO4YPIXBx9f8aENEaxcj5oyzEAbwTjHX8av6RpEmq6slnDIImALeY2NgwD+eSMdaoRYe3ZFfPltuUgZwcfrXTaFHHpumpq1yV2IMxKMDzZM4xj+6O5/CpnJo1pxu9TRuE/sHwzLp32mITgGaXbnG5jjAA5wK5Bn3I3nqHUZUIF3bRnPBHUZ5qS+umurmVpZpDKP9XJ1J55H0PNRo8kexvLYCTpzjoMHB79KIRsglLmdy1I1rJp7S27SJLGoby1OAB2yPUnHNV9HW4uZ7iN5ZT58MhwX+8wGeD+B/I00wXBtpGtllbKpkNwCwOcE98/4VpabbvNpv9qWsZiFqxZomTLkY+6APUnH0Jodid9DE0HUjpfid7xbh4JYoWjQ55BYH5vwzn8Kkv7V7yKe6mmkvfMP72dWyMEfeYdRzjqKkvtKhur5J4J5beQoWVozu+XP3evJrHube4tiLiOe4N1keU2/5t2RjI9DWkX1Li07RFsZ4QrRyGUyINsuWG0Ecbh+H8quWrPqmqW1nGyvHbHzFIP3mA7D/Pauh1jwnDfMbqe3W28uPBMXyFlJ+QBTweTg+wNbt3pWnaL4UtrC32RXtxL59tICDNEQcADBzg4x+fWolNLY09g9WafhrTprWzUvPuKxswhmbkjAOR3OOfTPNQ65bhpIRaW6mOQ7SoUq+88ZOecAkgH2xWHaalZWc+nRT6pFDbPJt1GT7TJ54272eMKFIX7qKrA5+f8Ai523W1bw2LLULibxVK17Et3FBh2zcIEBtTkj5CHGWHG4nB6VCg9zpjH3UiyzTWKRRXkz7ZlATcDljuIywX7owPft15rZbzyj+ZITDEgyU6qzYx8vbOBk+341zt1q3h281LYmsTtp6rHGXnvHSN8SKXZSCzb1Quw6Bzj5eMG/p9wtnp1qwure6vbu3WQRnhm55B2nGQdvqetKSaRvCy2Lur3/AJNmkMdm8sk0YQmE5kPU7cgde/HTB55rR8O6ta6aEVV/fBF8+Ej5uc9G5BzwOMen0g8Mwzays011cW2mRBWkWe4LbmAxgBQAN/rgZ+tZP/HtAkaRtJ5jEKYsljk5OCcZAwD+IqHaxa3udFq15Jq1wtwtukUToChmG0qoyDjHQg9R7Zqre3SPPapDbRQSwRnzG5zKf7x54ODjGPxqNN8UOWKlrlSwG7pj+LjsCR8xHtg9KghuYZJVjhldZVhfdIqkpI+eWOWIAzkensBUpLZDbd9TQtYrx4ROVQ2u8KzMMFiD2zzyBz9PpUj2dteXs2nrNE99CgfYrbyD0BJ7k9cDp1qjPqNw1u0Ud0+Hf93LJBiOMEAFlbgEnjv271Vgktbb7Kbu6t4CSULMwQhwcbwc5PQDJ6ZP46Tpzh8SsKE4t6PQj8uWzvZ445lkY5jmjyBjHG4c84OOO+avmWzuWaPyZEXPzK+e2DnA6dB1qlJ5w1hbqCRnXIzFtB2HGfvY6naTipLrUoY711RoIZboGYg/Kx4wMHoWIz2APB+s9BLRk8NzhrhR+4V5HCd1b5eOnQ7eOnp14IdHawySlYS9vmE5wMs+3oB6dTyQPwpwiSS6ELW9xG5IctIB+5f+9xwe2O3Sq1reaSLQTSakm4uUZpJFBkkzwcA9uuMjAqUNdizaXEd1cJP5eBGCshjj+Z4z94rnoRzwep5qpZyCSaV/MuJGaRhJ5igkjsx9PfGP14uSsq3sVqs0UKFRgHcrSZBP4jr6+9TT2MVjczTXvm6Zp0qhzeEB0kbsVfPIzxjj8abZDjqcnqXhm6vby51KSKCeNNru6KYyE6Ergjj688VoW/ha1t7i7nnv7dPskStbx22WjkJwQZHPKgjP5CutaSztdFtLWFY7aSR5SitIHuLg4GGKnkgBSABxz0rnvEN1Z6akn27ULcSud08ZDZTPAQL1x0PHHTp0pOUnYbpU1qxpuJIwNQE0ktqWCqUb7gPT5iMYBxxXNeM7mCS3TTgYHkd/NeQY42jgZ/DH8hSPrOoamJNJ0XTrhbRZdzsyASHrwMdB1rlL23ktr6SO4jDbmGCOo7Yz24/lWkI67nHXxCtyorx2rO0uY0MRPCrg8+oJ5zVaf90nzbyHOVjzkkc5GRzWzY+TDM6XW8RgN93IVsjA55rMnZlPzKedwRkOTnPf3966YvU4kavhrULOwXybyOGSCUbQFz5gU8HJ6Hv+lXbaVYLzztEt518vHmDePlAH3xntjtk1ykLxtsdVUzISRubjHOR9fyrp7DR49Q0xruxu389yv7osOOeRj0PSsqsIp3ZcW2tDXvPEWsRaRby3EVtqELK2fLU5iOOC3XnAzxXAi6RboSKqFZDwAcnr+vpmtmGW+8PakYZoroRIxVmwfLlUnjJPtWbqvzzM1jbxqhYk/KASPUUUIKLdi6kpSS5iTTvlummjZoyT90tx7YNeneEL678QaXc6dqCSXVuuxchTk5P3Tjtxk14zas0N0G3F5MfxD9CK9/8Ah5f26+GozbW8cIkbJKHnjjB9/wDGufHLlV7F4eHNK1zjvFHhu106wWe0t0hljGJgjHEm447+hrJtbVf+Edvy0Qa4MqFCRk8dR9PevbtS0+1urYrLbQyq2GZGUEZwK4jxNo4tNPe4hjVY85MfQgc528c1hh8TzKz3Oiphkm5HlZWTYEVQrAfdUbiR1H0NQnzlHmM6HP3lZQG5z3710iada3T3t1YwPbxwlHLOOATgYPrzmobFWtb7c+yTyyeThgSR1XPavRVRHmNWMDy1Kny4XEa42joBjocjrTSo48xY2JPzHjPI4Oc//WrobiGNmd47PZG/3o04Bzjt71l3cMeDsZGTOPm5I/2celWpXC5SbyYsbXGQOQF61FLbeav+jvtYHIBHLexqxPaCSLaS0YYcYToe3FWINNk2Rs1wAG/iIKc+mKd0O5QV5Nvlyod24jbtHI9Dj+dTLbPNuhlSKKMDAJya0WtnVlVDsVQOUB+Y+lSjy1B4YMB2brSUibmXHofJfO0nGdh49qtxv9niC+Wy8/NwME1Wm1CONhG7OoJxnb39KhivY5QVMhc/Wq3K1JZtSBlCsFL/AE+tWrJrO8zDLKqM2Pm45/qO3I5rOkiS4DrJK5+YbVA9en+H41FJZ3EDb7aLz853ANjae4x6UNaBY2LrTzC7QiP5AOHB3Ae2azblESRvMKxkYbKr8u30NattHfzWMckjpbqifMCNxK+nfNV7y3SHc29ioIySckgjnHH6e1TF3IV0Vorq2Vn8hgFY5GG/p3qvc6fHdRrIVCOjcZGN2fpzV60s7WWbcoCvjJAwCeOnPU/lVxdqyvlmJ7Fhzj39qpsd7GR/Z99HEqtaFYzkpKr54/Ht7VAFWFCB5HAw0ecHn1JroYg9zIVaQIuRv5yqj/Peop4bfzCojWQY2ksOX9jQpBzFfQtI1DVbyDTrazCblZxJJMFWGNeWeRuyqM8//WrYjn8K6GpTSNOj1uZT/wAf+oEmIHJ5igyBtznBck98CpoI30fwHq81miJeXt7DY5C8iMI0rKD6FlTPbisG00XVdWh+3/ZxaDcqBi3ys5YAAJ7E8n+tc7cZc0pv3UdSbgly7tXI7i9kmu2uDGftD5ZmLAMD0ONuMDntWxo3h24uot0rG2SVcgYbc69/b8Se9MstBvrBfMjvbDz4w0lyolDSRqhzwMdTjp+Br1Pwf4b1nxdZ2mq3fl29q8K4dR94A8sfUnj8uteesf7WpFUUuTW76rtZE0E600o6rqcjZaDplvDMkMKbgAjkEu7Drg5+Ucc4wa3dD8Gy6tc/YrPSoYwY9zcYIB7nocZx6Diu6/s/wr4e1BbxbmTUJ412m3TaVLerH29M1R1LWPE2qassdrbTWsLFd8FnDiURZwGLYzt69u1dDqSl8KPU9nGmvfE1XwXpeg6OZbrV7W11GGMta26ngsB0J67T0PoKn0bxZ4Q0XSfK0/RJtTvwgaeWRPvyYyzZOcD046YqlL4Tsn1yG01TWIrmZ8+ZskLOCOiknsf/AK1UfGOueGvB9kltFHFq2oCNRNNKw3hhxt29FGAPelGhz76swdWMajqRST2udDL8QfE9xIiW8dlbNOpaGCG3aVgAedxBAFYtz4gv/EzTaV4n0a0unFvLNaxzWxjDzKCUXc2cg49PwNcL4y+MGqa5ptrZ2duunNEhjeWE7WZfTIrg73xFqV3pxs7m8mljOMh3LdO/NdVLBpa2MZ46Tdr3R6X4n8A2eofYpdJudN0yAQSpdQ2JMoba52sjZBdCGG2RuWA5IIKihJ8N38PXjS3viS0j0traR7O8nfZEzidEwX3Yyy7mHYryOhql8OtD0PUvCT206aYt6uqq0k1wQrLCrwHlsZVShn64B57gY6rxXZ6bdeGtUgmGlSW8wRrKEbVeKbyo1OwAZTL5+7wfenVpxi3PtudKxtWVB0r+5bb8TbtB4cmZP7SsdOg06a6RJpFjR2VV++vmbAHB2sAQA4DA7mIIF6Pw54fs7KVRZ2dqLu3igvUUCJhGRE0meMCNT52HBDNtX5nCmvH410jw7eiwmukFxas8jtb3Uc8Dsp2iN1Kjo3YjkZ5r2WO103XLKHXtVtdPuXmsI5Lm5MKZEm2LeCQPlhAMuG6DAAbha87LsT7eMndtXvqls9krf8P3OLCy54tnhJ0OSXUZLeBwIRuP2lVB+QDhsf8A6ua6Pwx4duNWt5LWGZbSLjeWQSSsvGWH+035DHfNXfDdnYQX0v2NmubSRJAs8uQVU9FK9uMfiPwrq/CkVjceLLyLSWlRHiVpRGm7yG+Xco9t2cH0+lelUq6MMNSvJXKd74B8KqkNtDYvLcOSC7SMj5OMHI5J3dgO4rzfUtOvvCXit7W7tbgWatlLgqWCqRjr0JUn61694v0kzWMK2cuqzW7M0TPDK7tDMUcLwBkbX2nOSPWsK+hu5v7Qtry017aLVBHEtrK8K3IUfv3G7kBwQeoIfhTjIzo1b7s9Gvh4NWscn/aUN/Z22nxMNQu5juiZSGjj2jAZh/dXLHB/Htmz4T1ix0yTyYNRt5JruRo7mXcSZuuD0wOcYxyO+c8Wv+EecxrDpfhbUZrua1dkt7azlLyHEJAcdGbcJySp242/7IGK+leNFyv/AAht9sIYQ2/9m4ZXYfMQfUfh1Fd1GUHGXPNK/ozya9KpTlBU4N210bX5b/PQ9VtNLtYbi6it18m2eQY2liqEY5Iz82cD070y+sTfQy6TeyQGwBLuIxgyE8AAknbjByffj1qx4M8Q3ml6bb2N7otxfWdnG6E3YKybc5Byx4wCByMEqTmjWta0YaxqGoJNa20HlqFjd9oMgzuABHJGa8lqXMe3UceQybP4e+G21OEyW1zKqEsQs7heATjJPI4OcV1MOmabp0NnJBYSfYZ7iKN2hXIhjYDBUBgXG5gpYb9mVJUgkin4au9M1qy+1RajciRZgIVgOExwWJc8LjkdzSWPjDT7a5eLUGhsdMVljfUmffJAu7AdVHyk84Bx6+laRlK2qMYw0vsa8+mrHY308umi3WyuJIXcTZDFIjJvxyRGQYwM5YHf1wMwLb21nbK39k+ckkUi+VCxOzZ5wZidxCDMYDAls7yVfC0eOfEXhq8vLCfwV4usb+6VwrwgHOxvlzg4zjOeP6V5XrnjxrW/ntdNh1a9FtjbeLeMu5geioeCAf4cY4q42SvPT1NqdKrWly0VzPyK3xI8X/bNQGm6dodpCmmNtgu3n8uV5FYiQABypUkHqW7HdWCt5b/ZWmn0COYNhb6eYyOSy4JZWX6+3vxXOJpkmqXtxcXF5FE8bGWZZhgREsSQMe3Ndz4CsrOYpo0mpWk9nPdBoLgS7CjblXLluNp3YPXj1rOeXzxVPnm/d8nYzzaeA51hYpqorX102vZ+ZyEup211PizjktbJp2LsjHAjycAA/iK0fGnnTWvhiSFd8baaBv2FiTHNKozn2Iz9K9HT4b2st472+pSQbYDcLGlsMlNrnAGcOMIcNkA5B6VX8U/DW5vPDuh29lqk09zDHctG7KEjCeczKZGB+UMRJsIBzt5xmuhRUXBLp/kefClJRkmjx2HWFt98L3LEZ3BQCFVvcVLaaptYzQygDjexXcRn2Paus1j4Pzafpdxq0ms3DFYbhyv2QAiSHeXD4c4VwjFCMk9wuK4Owj8+M7/ORyQGO0ZIzwRXRozKdPl3OjtbtYGQrDE4Xjjk/h/hW1YeJJGdEhjUgEMTj5c+nr1rjmZoy0m6R5MH5Txt9PrT9G1NVv0wGLM2CpX5Bz146/lUygmjNabHsE8w+xQsm12kj54wM/0p3iiVIr+XToo0dLXbZqG6YjQIx/76DH8ai8MS2cijW59x06xKSTBgQWkBBWAZ6s5A47LuPasC81Q3eppAI3kupZgzOgBy7Nkn8c150Y3qadDvlJxprzJfEsIu2i8lis1qqLLGRhSpHZu3bg1Br91ZaXpsFrZTFrlVbzZFHDh8cH1xj9TUDbtQ1EW8UiMz3K+cGYAFicKM+ijv65rB8a+bFrl2kq7HWVgwB4zXdSjeSTOSrK0W49TDvJS0jbjnJqsGxzT1K7zu6+9R9ZABtGfXpXoo5EhHbg00DJqY+X82cYz/AEpvyhU+7nnNWO1hh4GetNJzUgCea3THbPTNLtTnLD8KYEdIOtT+XGxwCT+PamlYsE55AHANMCLdzQTSUUBYKa1O/lTW60DQ09K3fh5z440X/r8T+dYXat34ef8AI9aJ/wBfkf8AOiIyeaMpJIskIjbPK9B+XpV2OKWfTPLETSNHIGXacsAw56duKgutsoadZN8rNwCx5B6U6ABoFWSRQdxUjuB/k15KehaZMttejGbW4Tb/ABEEcD8P19KntbS6miBVZJFY/KcZyenXgGu40fQ/DOnaOWvtQtvtlwv7uXeP3Z6gr+nJrh2m3Xixu0cKxkjfGuVUZ52gdqyVTmvZFzilYjmV0f8Ai74HQj2/nSMokkG4eYDjI3Dr29O9bEJ0+91GCKWMySzHY00blcH+8QePqcUtw1jpl0Vgjjk2kf6RIQSfp2HTtTUraBGGl+hm6Hpc9xIZJllitvusGXDOD0C/49queJTC+oRwmYeTEqosQ4RcdAP896nutVjkVyl186KSCDkk49+/Nc1HJHM8e5tyOCAcdz1zQryd2OWisi5J8kaptOSclgRgnGfTNI9vNMLQRXAk8xtgQEFec4I981BDtZjHJntkk43fTHQ8CrVibK4uYBHCE2MWURnoByBnt3z+FU9jNbo6K10m4+yRmW4i+zxggg8Z5GSe3Q1Q1zzdNnjk+0LHHPuVgpOCoAIz75HWusuYbh4/K0+0QxY4Qg7pMrkjHY5z+Fcb4jguprWB7dlmkt3YCJ+CykDOCe4Nc0JOT1NXScXfoSSWHnWEeoRCFo1IEiiQ7jIOjqc85HbjpXN+dFaeI4pr/wA6HyUDDdgFmzkcnt7113g/TZ7rzBcsIXxkIPmG7BPYdTx61v3Ph/w3JZK8x/tIyA+RLJgbRnuB069PatFUUHZihF25uhy994vvNTENvoaldQlKiVlJZGHZsHhMZrV0+w1S30rUrOa5k1G51H/WTSTYj3+VLGFZcElV8xXXGPmQdK1bDS7G2TFpa29sucNsTBJ7HNW1t47BnvJyEjReZpOBgD9an2i+yVCpNtPoYKajDdav5aaEIpdDS3gWAS+YJ1R1aM528MVDAsQeq9ea07carLp93aw6SFS+MLma7vi0jsixoS3VSSUOc527uCDWf4HtH1q58Q6/EzoZJFS1DxnbIqD72fTGOnNb2g3N5bxS297HHcW1xIrLGoPAPGVLYJORj3x6jinN9DsgpOxWaDVHMEEmhaf51pd5SeK6XeFL3MhXIXkgyrsbsynqCMZ92L63N5Zx6K8X9oTxXK6i92ZDA0axqrH5STn96W56SnrjNdXdLDC16FsUhld1PPG9FGB85zk7SCV/Gs829xCPInjMdtFGMNlmCtwcHvnB4zwenbFJTb3NnCy3KFpHMbN4GEkc0ihpJdxKK444B74PJ75/O1Ywm5sTLZxSvKhGZPMB2qNqq3+yDk4B5p9leWbW8EqFolE25mGGIVv9ng7SQc+hNLaw2fzwzqYYpGZZGUBS2MEgEfw85zzjHWobLUb7FvQvLt7KaOW5uN7Sb5ljQbs4xkA8EE87eO/4xXkFvaR28Pkwx28tyGkXzAWC5G0tjgoSR+JNQ30MGmCGOBpTGmGj3Au7knaQcY+XtznjjNacEcZZLG6d7azumKXO5QwhTPETHAIXcQeO2cVdGqqVSM7Xs72FUhzxcWeu+I/CHh+38IXai8LyWlsZizpHtkwMsC2ckENjHbZ27/OlzOLeOJbrULnTIWnZrkxhg9xC0IVE4RgSCHbY4Ct5hOeDjqvEljcWN1Jo1x55s4MM1wvz5U/6uN3xhjwQ2OoA9axNSniifVLm8jaQvaXcXmGCWSRkkttsQhKjYp3s4Ytjgr2r2MwxircsVPm63a79Dz8JhpUuaUo26W9Opn6cmi2Nu9xcxzbZEHyuk6RwssMACykoQ3zLP90OBuB47WdOvNDl02RZLVms55IJDGiSySoU+0DMk20howXiwBk4BBXOQbv+jteTT2ETw6ZCxdDK0jFiTKI5NjqGLJmNmA3Z2Z5IOciWENbyy30ktzcShmD7JzIwWJ/LEL4BaRZNuZJAMgDkqDnzEzuaNLS7G612dbHTbSeO6aZfs4RZZcwLsLDLIqrHgSsBx1xs5UiGbVIv7MnlhsL5r0aK+i7ktS0aqLTb5mR/H5hEWf7uDnHNPs7yGO/uI7aO802zmaZQI1u0Rod8flOUGd7bGlGCVPzdQcVnRGGVLeIad5EpigjuJLe0mT7OUtSpLbOM+eFYkBiQAeaQF3VJdCsvKaa0layl8kXE32SVXdUu1YhGZQUcxBs4PbBZjjONquuaN5BtYY/klMwLRGWQMfszJGY8qm3MjDICj16E1pXcNvIY7YXRk8ue3S7M4uXlYMkWWhTgkbkuCc478cpSX9xotxq8t1ZM0mpSRgPJi4aVpltyEFu21QGEoUtkAYx1GRVXJk7In1aDS7Kaxj+w3fnr5bSB4LmNWiEqsC42grlAc43Hjq2KxZP7HurbU4orGGdDKGjuX3RLnYu9eQP4g3YZ64AOKlistdVJbrVp5SMsbiXzC2ARkM2eSTjH0rmdSuLwOywMTbL8yKGwCcDDY9xUL33Y5JV2+hftNVmt2imkulSaNgVKNtzjA+bHXv8ApVTU9Uh1CfzntkgJ3F4FGFY54YHNYMl0wcecroQQQQ2c89KYFWQffV8ZABzyD2z+taqiubmOaxvebayQeWFaTIwUfjGO4bjnGOvpWvpC+GW0qS11pz5kshWOUEkoeBx24/wrlLURKx6Fu2TnjH8qt2qoswUyMI84y/ODzyB3Pb8qmcNNGTHTUk1LTTp168NvJGLeZj9nlGSZPqOmaqWscSSSRf2o9upOTG6ZJwOxH+ea6DVrfTk0OF1vXkn8wkRKu9QD3I6/lWfd3RutJWFoUJyAjFcj/wCt0FZxlJqwRbNLV/Elld6CdLaR7mVdirKykcA9wOtc2JR+8+Q7NxzluhAzjpyPbrTZFjEEsjDy5YwSAhyox645xSQzJLGIpgFbIIYH5WyMD6d61hBRWhcpc25S1OKHzRNF0bk4PJHvXXfDjxA2k6iLWSQi1kf94pOQCf4q5mTy41VVAx3A/TmoYLj508pVEinqBz+dVUgqkOVjhJxd0fTU1xB5Ud2/yW6JuZs8Aj19eK5/xXJfanYziFUjt0AkEj8kADnCjv79q8mTxdqEdounzMz24KsY88MPT3rq9P8AG+nz2DWl559s8iiJZEUHjH5Hn+deTHBzpSukd0sTGorPQdoghtJp9NmkWazu0VpX3hWU9R06d6ranox1S6u5NH8jyoGKAkHG0djzzWXqUmnvaIllPPNOxIfjaXweuMc1c0fXP7OsvMuLiYrj/VA4VsH6de5rrcZfFF6nErP3ZGJOL+FHhvtsBTGxlJIPHT+VYWoXrxxPJCV3A8txzV/xBrlzq87SOzKoOAE6KfX3rlfs9wRKrKhBZhyM5Ppj1rshHTUz5VfQ0E8Q3UkYVypMfQnA4q5aa7G8IDMQ+cZLcL2rlriHy40fCkMo6c7TUaM2ArHgHOMVpyovlTO0GqeY3yFcgHIAznFLLcO6hgzAH7oAxg1yIuJkIZcCPO4hRwK6HRbm1mYrJK2SMEZyCanlsZyhYsJYtdQsGL8qTnjg+/r+FEWjXLRpJJMqMg5YKTkVpmb7OgUnaw6ntUq3G9flYZ7D1qLsm5TtrfypMSN5vBBkK/MPb8DVu6tY0Z8SF5nA2nccMPQgY/OmzTIsio4AJAbGO3XPvUQkikhZl+Yhhtb7rKfelqIVn8ooWWUMCBntu9+1BuA+Qy7VHynB4A71FcTrLGMbHbncAvB9yTVi0EXliR1ZMceV1Ucdc9v89aNAZWKtyrFWjzkbG249D6596LhptyyRvDJHj5t7c49v89a6TT9C+1FWleKJieA68kYzj/8AXWLqNgtlcvHFFsePr1OT2I/yaSmm7BbS4Wtx+62CPy1YYQ55P4Yqa1khjkjMm7g5JK+9UESVmMkcpgkx8xcZQ/j61Ys0WG4jW4mDjPO0cY/H/PFUSzpdILX3hnVbK2dpLiPbqEQbncY9wkUe/luW/wCAVb8F6f8A8JFpj6evnGZ50hhWABXGSW+XIIOCueR3PrVTQs6ZqsGpW0KubV/NYFuHXoy4POGUlSPeussLTTtB8TXUMd6Y9Ov7RvLlkUGNI5FzE2MH+E4PHUEEVyytzOD2f9M7qMlyqT6aP0NOD4S+Gx4envr/AFOQHIilktLuLIbGQrMcjJGeD9e1b1zZ+IptFg0nRtHl0/TLeLy4IS+CyquQCxOT8vzHn7vPTmn6Bqug6pdxxjV4jBZi5k89LHa6IZ0kSROVWEhYyG27sHOAd2RhXPxC8HjSHsf7WVbiQ7mnNs7K7CPYGcbc5BLOOThjx9wbiGGgnodXtKcF7tlcgl/4SDw/bWMeh6B9rnu0DvKJI53Yk9IRnDZ55UNz34Ncjrd58TBdT6w2l3FsYwymZCrbtoJIByd5AHKjJXuBXXD4reETiT+0D/pPmR3Uk1u3nSqZd6BwFIXjCkgkbVHBPApat8VPCsOm6k8F7PqEksMlvDbCEoUUj5ERyuVRePm3dBwoODXXCnb7Jzz5ZL4zxWbWtQkvTfTXcskzPvdy5yxzmo7i4+2RvPKSCSTnPOc96zA2ABzTGY8gZxXYoI4XclmlAAVcYphdsDafeo/rzSM5HQVVhDtQY3X7ybLvk/MfrWj4N0dNS1eKzgMYvWDNHuyqqFRnZyQCeAvQAn0rK3biFI4zWt4X1f8AsHXIdV+ypdeWkkbRM23cjoyMM84OGPY/Q0pQ0KhKzSex2Nl4dtbXVdWsb+M3Grab5st1HLM5CxKq4yuN7HLcDA65PAqto6tb6Ojt4ibTLe8UtHaxSO4EmQBuKnkHaCeBmvZl05n0ezvtVGiW9q+nPq1yljayGe38xEm2xIBho8bc5YYZyAcNtKx/B3TdOsxcHV/D1pbRhWE10jRxSzsoYRqXuPkCjjYd3zMcgDBr5qpl1b2spRqWT/DfQ6Hh58zcZaHnXhHwvf8AijXZtMvPEhkthII08klZLlxH5hUNghQATlmIycYycV7b4Ysf+Ecto7aw06C3tRP9nl/cSB2YDIVjtGMllIJ4OT6HE/h7wT4J8N3oh026MV+7RzSLaakZQJVlDRrgNyzkooQoV27R8ucndi0S31KVvsWtSQu0482S4jgXZcBlVIGKnHmAxKRGmM4OWO6uxU24KM3c9Gjekl3ObhvYbhbia61KX+z1mLNa2/8AreecFv4Qe2e9Sz6pNcWT2Gl6RZ6PptwhWSS6JeSVTweT/QGnSaLNpk7wPdWuoxzKVcGWOOSWUKrbRHu5fkEopJGRxXB6t4i1ZJww0eGSWGGFSkV2JGBYS/NhlCgDypA+7ABUkZAFZqnLax1KsmryOt8NNH4Zea+hsRPNYQzSRGSRmAKRudmBwAcDuT9KbcrHJIGjW4mu3muYgrxyqzPEI4tm08xMTMwy5x8qt0YV4zrmvfErW7n7TpyPavlt4hkjVid7RhdxID7ipAVOD6GuXmvPiBMukxXur6ilvqF1H9lke43DzcoVLYJYEbkODzjbxwK6qdBW945KuJafupnups/7TivGstX2WcStHtjmBaaJYZHjkY4IXesMg24OGI5I4rM1f4X6bq0lhBc3t8RLdTRiRyNzEXKw5kOPlGXDfLjGCvfI8s1pPiTo4vFk168uBFeSxyeVcF1bb5OJlzwUbz49mOmc4FWZpfHU2kQi4vr21ubQXc08rspaXYjkBwDuctskUFwQeeTWyio7MxnNy0lFnqN/dW/gL4XtZy6fc31j5cctsZzGCI5THvJKnJ2tKFwVBPDA4yBxPjOfQtSs9O1DRF+3SZKTQeeCnzKcuyN905xnryTxzXG6tp/xC1INpupfb7rCmcxSzqxYqWGOuWZSGGzkjBGBWh8MvhrL4g8Uf2Trlw2nr5cL7Y5VLASozqzEbto2oTjGclRxnNXGEYPnT1MqkpVI+zcdHoM0C6vLrWY4JrS3D291FG80USI0CIQwOc8jg+3atXQvhxJ4jkQPqsq6h57l4hHiO3UEEkndyORj1JA45r1S38MaHpPhBtF0rTTLZSRSzT6jDOGuEeKdYWmEnC7BvzuPRc8c10WkW91pNk93FaJaSy2ZmhiVx86i7O2KbPz7pNyJg7toLLwwJM16irRvNXl07W/zNcFCpgp2oytB7929Pw/U4Xw/8MdI04qmurLqg027kjd1UwfbR5xDBfn/AHjquBtzkHIo1b4f22n6hHeaVaWiRJYRpcxmZ1khf7zkhnG08EYK5GDjrUXx78YapoWuRaXpWpJADE817LL86kyvIJY1Xoy8ABjk4RfukEnP+GfxMW8k1W08WavY7r6OSe01Pd5Zt5RKrqREQUdi5DZYHGwdhWNLEqlNRXT7juxGVVcRQlXktJdU1zdr9zuLez8RN4cmRbiOR2FtcRub+UeVFGpL4yvyhsLubncSwz82K1/EF01tZ3+sXV4JDFdC7W6CJIHV2kC785JjAeL5B+9DDOMBSM+bxdpWpWdzIfEcQ+06Mlmlwpik23gigIPzAqG8xZOccHJbjZWH4p8daXdeIBJYLJeS6ZYvAscUCvvbYTJIjF1GRtU5IJJQAH1bfU5G1HS55f4q8ZeKTe6npd0r28Um6PZPAI5PLbfhjxkMyu249PmPSuZbQ9Wk05L60tle2lj89I0uVefYJDGXEWd23eMZx6Vq+JRc614hg0/S7G7EcMC2YElq0ReSJWLKAxO0hRjaSSSvvWtoc2rwadpF1d6rY6Rp+lbS0LbnnnP2hpQsiRqXTLEDaxA+UHFFSryJctjj5JSk0tTnbG3mhtgbmxnadpjE/nRMoyoJI3MODgE4q5a6f4f0OGHUdWSfUry7AktdMgV0jCscBpJMAtnj5I/++hWtb6te2ln/AGPp2my3ssk4jMsiyCSSRi5UFdpwx80/xYwBwOaqX2salJeaBcQ6ZDbDTLx9iku/mS7E3xYC7hjy/wDaIJ68VlKcpaPReoU/cbshfFGpeILuaO2vdOksYLa3juI7eKIrHaxyZxlQMJn359Sau+F/DOtarNOdPs3F6yFEbaSRx8xCgE5x37ZNVJ/EFyLXy49OZVtrdI4lad2MamBoQ0x24fKscK23DD3IrvPhD4nt7LQvsJRJZrN2kRGQZlZsgeY33jHgnKdCRzWc5yp09FY48diJ0483Xvvoec6vp2p6D5mm3FtNFcF1ZzGPkIHCnnnOSe3pWN4rvpLuaIO4Z4oxGzY6kcfj9a7f47+K017xFbtHHtnhg2zsGzlzjPIx+XYYHavLpZGY/NyK78IuaKmyadaVSmrkcnSolHIFSEA5y2OOKQ/eGK7UWhr9aaD2p7o3PrTMcVYC0UoHFAHNMVhp6Uo6daeVUDPX8KNuBQCZFRjinMMYxSUxiE000pHvikPSgBK2/h7/AMj1ov8A1+J/OsOtv4ff8j1ov/X4n86EUXUgjZAWYqRjkdPamuqouVV2Y8FieQemPeqpnaQKojKxmTC4XkZoSXeGEm2T5cZ3fMv64ryUikSytK0eVIU46Fj1HXPsah+1yNDG3LqVwccBfxp8U0ZG7eBtPIAPQ8Z9PSrljDYRweb952GGWQDA7ZA/A0LToNuxd8JXSW+sW5mjVUkby2R1+YgjHH5mrvjwJ/aaQJZi2QIJAUP+sJ4J/TGKxLH/AI/o5lkThshQNuQD2x+FanjG6+1alFcNIzpJErJjgBTyB7859Kya99M2hL920ZVpAWmj8vnDhk38jpnB9atQsTNK7Yb94GZRwCe54HQ5FQWrRLLGz/LEfmVVHXjt69vyq0Fjkt94VG46L9eRmrZi3ZFKVWaRsbUwcgowVgf1yP8ACrelbrK/iurhx5ZU/Oz4ZD1U8e1UJYIw4OAQTt4jwcDtmnzobd13EXChtrKCBtyOnrx602roEeiWOtaiYo5o9xVXOXVRltw7nuTgY9M0uqaYboxSecLdcHdE23JP+1nqK5fwrfM989s0cmy2jkkyzHIxwGz078e4rtLOGP7PHHtEp2j5iOc49a453izoguaPvPQrWlmdLmS8muHljjAITYGIx0Y44A6Z61lal4rS1U2LWD3F3khIImAjVc8NnqMk9+f0raay+0gWrTSKgPmfI3LAep9OnHfFcNrkVz4f8SXMl3GIob1g8U6L8qkdsdue1VTSm9SKkrLlRuW9x40jQeTottaJ/emffjvnGecVZTwndapJ53iDWTeSIissQJSGNSemOmcf/XrPl1WTUMKurSMxiJh3SDaCRgrgfzrrvDt+99bQ2bWzOVZ0lPk4UyBuCGPXGOg7Gqd49B4ezdih4o1m90tBY2s0ky6ZFsCjK7EOMNgcHr6dKZoMc3iRnunvrhZIkVPIMZVicEDYB948Ak/1OK2JbPy7iOAWb3QuDjc7AyDt8455z29PzoeWSNkso7ZIWlkVVmZ9oiQdSc4wNuePcUc2mh6Cg07t6EkS6k8SGa4QpD8ofIBwOr46D29cVVvHvFcR2ckc1tHwecrgncxGOpPQZ6ZNTXepSXOqEoqtAr7TKVwPl+6OeTkDoAe/vV59NuLjQW1SwZXs7RN04eYqVy2Sq/TOBjr2HWpZbSkmij4bsdS1CGS8t0gt1VP3sS4lO49C38Pp9SfbNaklrq9+32y3EbrEzCVAQphUHG0Jj0JII6Y9qoTazINJt7GJYhArBo48BdxLYUSYHrj1qtf69qljfXX2dYzLpaCS5eKZsylpNkcPC8SfK5wx5VevOKEtAjywjua99DdWcfl3ETzRNtFu0kYDMAR8v06EA9j71TjS8kie61GO38zHzEISp44jwR0wV6eua5yDxNql9bWNneaW1sZZN8d4yyBVU/LtfC8LuI5PTJOKv6drGu6jcoZPsiW5jWbEsxKAG1kmBwRtyFTaTkAnFTSkqqvF3FGrCa913NmZ9UufsS3szSwvKAhJ+XGMFOuQcAcdPTvm7e6c9vbAwhVZHaNWYgqduOvYgenY4/CDTtRgvNF03MyJaXiKxKnLxfOf3Zb2wcexFI32ZLq2jhkE8IP7zamwoQdwPPT6H05qtmapaDZoLWLRlmnlS6uHjP7r+LPVjxyq4IGeucEVn301lZ6f/aF/mUeWVVd+CRkDHIycf1/LXvJIQ8t08kGIwSxACmQHHGOxxnj09qrS/wBnSTQvqEMU1uGO9XlK7evT19xjkYov1E720Mf7d5ssoW3kQw4XbLjYkZxkA8Dk4/Tt012WGzunSNtoyHlV3Jbngcf3v6HPfiOS2ubp0jsbSJUUbGt1TEYAym5T3Oe/rTL7V7ySGGzkWCW5M3lhlch27Dn6DjPb9Xe+qIi2lqVbnbIDdQpZq0JIjLAbslsDB+9g8k9B0rn9A0xdRmvLprqOGb7c6xgy7vLBbc2COmPWuwla8050t9lyZfn/AHalSxCnrj6ZHsK8/wDELz6N4igu9MdEWfcpjC87WyDt9QMEZ96cU2tDmxTdrnS63ZltFuVXUraICYgh5GdpTjjkdckcD3PSuHjnaO6XdCT+98v5E2qc9PY9B+tdRPcyajp6nVLiWYxHCScKwQHcefxrA0ySNmZlklkXpuL4bBH3jn0p0laLOSVrIztYsXWSTy4lOBlxtOSOcMD0J7VitD5ZYqg3ADc/Y89/Q11Opz3QuGdI40g42MpygYDtxx0PHTrXNX3nyO94FYAruO1uT68fh1rrpNtEEC+fbTs0hKAjlcc4/Cp7eRZNzYD5xyOCPwqGCck/vZZHVk24BHAGORUkzOVBjdYmU5Bz1B5zgf1qmr7k9CeeSNH8y3kXfFjhhghh1x6fSlWcRLLCxYEAY+nWqksy8E72cr84UdR6/WljM/kfNtYjG8kk5GO4qXEFoaCMhdZBv2bcOmc9+c47VHPbxzFzghkbCMAQVB7D256VUW68iMIWdlVgrAZzg9ME1O1w2GaNCTxk+oAqeUGyOSx35kjVUC/fyCC44+6P6VSktZI9xZAQDk46k1eafcufLLZyp5x0+tNkZplVSQQVO1W5B9cGqUmtATKRjZlUqCX6bW5B4p0arHEVdizkHa6A8Y9/UGl3RxloCrlmzgEYBx6CmXM2yRGlWQ+YRgk5PGO3ervcbOjsvEUkVjHDdRfMi4R9vzHvjNYt7dS3sm5HwjDoRlfpUVpI0sTQzEfK25WDZH0HemPCIpFLOsuQSMNjkc557+1SopO4hIY5GP3hnG0/L0GO/pSyRyx3KndJC7BcNgjdjkGrIhW4I+YSMBgkZzt7f0pJFEEX2W4zJbuNyuTgL/gRVXFcrvbpMqFykr4ztK4Vj+HQ0yy0+xkP+okDndlQMhR/T681P8lvJvj2TxHqyZ3Dj1FSR6fLdzI2nwSSmQsw5wCe+SeaGxq5TlsbSOJkdw2OmXJOfoO1ZllcQxswZFG48HHT2+lbctuyqXEflMDhyPu5xzWDJZzRSEyo6oQGDAZBB/pTBPua4u2aXahYBgeM7hj86ktr1rbKtHuIfKsT2PqO4rJimlhK7W3IowuDzj2rVlEc0PmLNuC7cOvH50rCdixcXhlbzFlUbhngnHpnI7Vct3RmVXkKZHynBxn0z61g8OCGz5wyUHZvXir1mDB5byBRGxBUM3AHQ4Hfmk46CsbZTaqtMrzEfdKADJ9wOo71oWhhtApaN8o3yE7ienXB61lQahGzljsfJ4BPJNSXWpRRlHViFI4J7e3PesnG4WOs0PUJIZGMiBy5xlzkqB6Cm+JhFLdRtCcyhsDb1UEevv71ykOrtM2PnXHUEEZ/p36VpPrMbMrbuUHUk/qKz5GpXHdqLihRpPnrtEaOTkhgwzjrzWVMsiqVjykORgs2dpHU4P4Vp/2pG0waOQY6fKcEewpNQ+zh9sMjM4UNgAZBPLDirjcyasSaJe+W6fasZhBZMuefXjg88fiBXaa0IR4Qs9QEqyR2riJnHX7NMzFOf9iQMPpJ7VwmmRwyXAFx5kWR8rlOvYD8eK7JTNb/AA6vLWaZJo5ZYbS1Uvnad4lZf+ArGOn9+sMQkpRa3ua0NW10sY8//Ev8PasYhNHDOqQQqfvPkgnP4AGvO7x2D7eQBXbateWlle6bpWqJNLDAj3FzbROCzMQdkec4UfdznoD0Ncb4nlsjrE505Jo7U4aNJcbkBAypxwcHIz7VtQxCWIdHle179PT16kzu2o22M525plNLE0hJr0kNofupCabS5pkjWPBpjE4p7mmk1QCI3zCpiMioU+8KnHShEnpNj8Y9dt9KgsbnStOvRDZpaK8gKkoibFPHIO3AOCAcDIruV+NvhKczXNzpeqwXlwwZ2t1G0KZYpmiKl8EB4vlYYPzc+lfPh6UlZSoRfQ6IV5rqfZGieK9J8RRXurWxuprG9u/tkcHn5MErbOMMSqsu1sOMEn8ag1HxDoGnJHd6s8tomn6yt/bRyIJBEVYk7C0jFDIN3fHPQ5NfM/w18RyeHvEMczJ5sE37qRCTxnoeP881reKdD8aax4ou9PFnqd7GspMO5TsWMnKkt90cY71wypSjOzeh2xrc0LxWp6Bpnxm8N6PFcw2UOsXgOoG/SSWCOMmTMLHhW27i0P3yDxITgECvO9e+Id/qGuS31lptlZxPLExQeZvlWKNo4gzB8gqGY5TacnOSRmpD4N0PRrcyeKPEVvBOOfslowkcH0JHeq58VaBorf8AFNeH4mmAIF3ffvHz6hTwK1Si/hRi3UXxSsamnTePtaeO8i02ztbaO5S7WaaEQwqySvIOWPI3O2e5+vNT67q2n29hptvq2uWt1caVMJ7aLTIGKiZVRQWLNtxiNchQozk9Sa4PW/Eeta05bUtSnmU9I9xCD2C9Kyi1aKh3Jdey01Oxm+IGpLDBZRWtrcWFuJQkN2hbPmPHI2SpBwHiVgM8cjocVSvPG2r3Er3Ulvp4vXjkia7WA+YY3DjaOcADecYGeFyTiua3c0Zq1Sguhl7efc9L8PePtU1PVLmaW5tLfVZwTE1x5rQs+WJx+8ym4u2V+50+XgVzdzrHiPw/4ivri4RbPUbm3W1lzCCBGAgBUHKnIjXnnviuX5J96v32o6hqQtlvrl5xbR+XDv6quc4qVSs/IcsQ3HV6nqHhbxp4q1OxGnW2rW1q0VuLeGAW8UcMkZ2BlK4wfuAkY28nj03fHniXxBpQt5or22sUt7iNFto13wzMokdnO04GfNA45GxCGBAx49pckhmjjiJD7lKEckMDwRXqfxbVrGx0iOC6E9zdL508TYxu5Ut/sk7Qa55w5aiRpQrSnSk3ujmvE/27VrOPxNdWcUzDyrOK5bd5ACoQFIJJdsKcsxJJPJPFcZa2/wAyta3FldXCbRsdTnzM7QATx3r1DQLzQtR8MWvhnWdH1u58lpLueGyUltokOPmHYjIPTqOe1dRoXhPwBqMOlagvh3VI3YC8j+zmWM7YWlErMcsc5RWVVPzZVR3auarRlKXke7l2ZUsPSaabn3vt/TPI9H0nVW1iTSH0We2u0iJaNISoc5yT6Y9/8a6jS9A1q0vHddAvJ43glt5I3k8pv3qFCobB2v8ANkKRnjpXrGrWNlf2wnS2e3uGuBbyyPC0hJQzXDKvloxMasqBTtGdoJA21uwO91O8bWmoxM88Tx3bXDxmNdsnmSo6g+fsR3Vl+4cDqXJrRRSjy9DzMU5Yms6tR6vseR2S69pmmpDHobSnz33+ZflpdwMh5bZkPiU9+wO0ZNZJ1W9hcQzWgt5Il8uNJrlidpijiJlG39822MENxgk8HAFe0a7ax6gUu5DdaTDNLcOAzLL5aJKsSPuQMGDL5SqM4wPv81wHjeHS7AWrXkFxPJOpYhwd0Z4IUjapztdG6fxDk1l7NJ7GFSjFK9zmIdZ1myhup201Zrq7vWuyz3ZOQZ45hj5SSPkCAggEHpxVODxLeWHlTW9oowDGHa9JSNQ0pXjaNsmZTl++MYGTTr3UlktxbmAmPgJuySvoMjB9O/eoL0QkGzljW3MigkL84zxznt34HrWqpQfQ5XJX0IYtcvINGS1mgRmhtzAji4ID5g8lmkXH7zj5gMjDZ5Oam+HVss+pzLHeRw3CW7GGWQlV3dwfXI4A9cVUXSoVVfOuYvIOWQLIBvXPJOeQB3P5ZrNl1BY/3MccMcKvvHk55I9SeTj3q/YxacUh6W99adijrL4u5epyx5br9azGq5qd213cyXDgBnYsQB61Rb2rtgrKxg9yNutEZUSLu4XIyfamn360vatEUSTsBI6xtuTcQpxjIz1qFs8U6kyKsBQPegetJu5NJQIkL9hTWPOMfWm8jP0pA3JzTQrWFJ96DTaMk8UDA0GlNIaYDCK3Ph9/yPWi/wDX4n86xcDOa3Ph/wD8jxov/X4n86a3GbGqLHEzN5ik8+VkbSR9fw/WsyQW83zNbAsyfIUUYznt71s6FptjfJczT+ddR2wuIwUXaoKwyMskndQSoCjjkHPpV2WxsbDXtN0y6uGvbeWVRKArQq6Bhkq2BlWBOCCcY6814ntEtC+RnGyxbLgGFiQfvj7q4J6gCrdrIy3MPmwmRY3w+3oyZBPscV0baBp72sMMUzz3T3BmMsMm4m2aFniXbz8xCBjgE/NjHFRz+H9NttRa1uNTvDKlxgtGEVGH2poAcH2Ac/iPeh1Y2LUS9aWNjOyzjToYELfIfLwemen49Ky/GHkrcw4hKgRYXjjG5gfbrWuttd29hF9imuN6wLLHG6b0uJvs7O3lDOc5QAjn7wxjvBrWnXV5e29rNLcSuszRGaKJAkfz4KMSc7+NwAz1HBzWcJq+pq+Xl03OajbnaiEcY+cZGat6ZZ3l5ex2tnE3nSZCqR0HXr6da3JPD8NnEywNL5pZy07oBHjZAyJJuxtbMjAfd56jrjX8OySeHfF9rcLKxbyRIjvDgwsWONwI6Ax9x3H1onWXK+U5azlGm5RV2jL8SeCde0KwtdWuobbyZozIPLfJ2K2CWGMjkGuSu4h5u+FZihHVFz7596+mfifrFt4l02PTNKAublo0tbaNogHbakgdy2MlTkPgnjmvII/hr4ii1KOxZYkMg3RTRXA3Y5A9SemKijiL/ExYJVa8W1qujMTwc11b3Vxut3jkaIMp678H5h+WTjvg13dpDHHarPBEWedlKgygKoGQcD14rlY9C/sXX5rSbUJTe2uZJURQc4IIGc8HnHfrUkupX1is6Rw+ZExJypGcdRj3H/16c1zbHXrBWZv20hknebcG3Er8pzjBxWjLFY6jaG2voEuIyPmRxkE+vtWLLeaemmDU/tCWmACwlON468D1OetNt9ahuNPaSxmglOMEgncD6H0rPlfRHPWg4e9c5nUvCEkbyXHh+8khDFv3T8rgZ4z6fWtPwVfQ6jMsNzFLBPZxeRNvYYWUnG9Sf4iB04FbkU0Npo7zTFYokQNI3QKPx71yvgBWv9ZutTZsxS3JlNvgjA6KzH0wenUkV0RblF3NMLUlzHoiz+Y3/EnRh+6MNxjjcuMlg543EgjA5HvzWZdrCSbhorZAEDIkYKlmGM8E/MQMAngn9au3Oj2l6I9sxR2l8wpCMRMRng44BHOBgHn61Ts5C97OkgZrO3UOYNuWUEbRkH1z+P06ZpHrp30ZraNHDdWrfu4zfJNGlvE/ImXjJ468bcjqfXtWT4wupYo5tzS2ssTFYo0jKGRxnDFfQZJyRj5hj30NLuoryEtDMLb+zmM0a28JErEnGdx5wOM7epwO3Gvqtp4gvdft5tYZ3v7G1LwfasESRbeGHctwBnIPNToncrdWOL1D/hG7fUo0g8SXc9jPeTi5feS8VoqgxxqQhPmF1YbgDkMvHFYt3ZzHQ31ez1Tz5NMllh++XjmMbkROF6rlJGI4JLHnGTXWeKbKPULOK2vYNRgv4HSS7NwxCSjGRnAyG68+hHrzu+DYYmvJnmt7OaKOBBbhk85hG0se9lHJ4VnB4J6kHIzRWUqsFGLtffrddVujnqUpTVk9DzXV9Ov4ZL2PTfE8V2JFDeY7nyyuZQdmNwLZWMhQST5i5xg1a0m30+PVrayk1q5stNtraTyLhb6WSVXZVQHYqnyfmdy6d1jIO0fMfVodKnt/Dlw13aJG/wBnhSERW8bRxO8sqvMNwG7aiq5V225OCPmAqe20ZIYW1b7PHFOEilayaPLj5XDRqArhSXVcOw27cYbkVdGlCjpTVrip0YU/hR5dp1zpMNloMT63LAk0TNqUaTeZIoC7tseAzBt42g7RwxODya6LSJ/tFjFuuEM6u/8ApSghZSm4bhnnDBcj1yBXerb2bXk90lssl2SPJ8uBXJ+eYGNcqwZDGsPznGC/3+cDP8QfZ5UDTkiYtuXaoBU871XGN6KNuG5yW+8aua0NovU5ext4byMCdoHkIIIbDEA9yfTk/n71nNrDXBuPsNqdohGXMRVGIJ2lc9888f8A6tRbpVjjNzGI+djHoSvYHsTmsSOaa9vlgkVhJGMSOeDlvXt09O3T1MWHN2VzW062uJtIZ7xzZqNqNG0Zd3yTnGM5AOf61kLM1jq1tYxxtLe5Dzk4AA6gknuCo4PqatnVIrFrm3uJC3kgstwuQiNj7o6k9P1xXJjV9Rm1iXVLRojgbZFmOfMbnOcdzk8kdu1EVfXoYzqxdrG/4r1Oa1zdSxhp50McY3ZULjBBPUc/5wTXn82oSKyyLIslzk43jO8HngdsmrvjK8m1bVGvFQrEqhQiL2HXGOnOe1ZlvZXDDLSBIm+YA5JYdifTofyrohGyOGvV535GpDLcz26u7M4ztHAyo6jPaoFijkEnlKrSDczMFGBk9PX6VctI54YVjhXc+GICnOT2/wAipLstFE6tAwzGScuMFgOV46nH86zb1ZnfQxZ7uURm12sMngF8ANjjgcfnVWZZP9ZGYxIMglWG3B7fy4oluTc2+5WJRSB8r/d5/nx1pjRzRBH/AHc0bZHLYb6nvWsdhXG3enyNi4t4djfKPLyOfcGspbeeN2j8uVWJ4BByR6GtmGeaNWkWQ+h3Djp1HvUt4zCNHUIzBvlXd94kdOKtTa0Fcw3kW3kMcryeYAeGGOh/wpkcySIFaUovJBI5x2x/ntW5dQfarGKWFIkulJGZOAOhA9O3FUVfMkSMoUsGbZt4wR+nempICpujWPdG4DggFj7Uecyn5io6kfNkg+h/WtGa3hiQyeUpBUsjp0UZ5BHbBqGO6eDMYc8cjgHHbIouNsggjuLhvLji3Z+6pznH0/Xiuy8PeEmvdMkkuppLS4jbKq54xiuYt7jc8TyS87vvAHIPfj6V3Vnr1jb6fNPbyCfajBA/UnoPpXLiJT0USoNLVnJeJ9Au9NzG9wssEhzFMo4VgM8+lc/cR+RFumAYtyMnlWx7dP8A61amqalelRJFKflK5QjcAeRms6SaaWMMsZ3ZAaNxgnPfnmuilzcvvEvXVCrOkk+3mN8blJ5z+I61aMTrHtmkOcZDKDwfT/8AXUH9n3CAvKI144UN+vH0q1FDIw2qkUMh+TDPgE89x0rQljbK3nxixs5p/m/eBF8x1Pbp9OlTeSs22CS3ZCxx+9Qrg+nOMGtS0sb7SGa7+3xxXMO1kiQ7vMOQCS3TpWhr17oGo2aXGbu31AvuYMoKyE4ztPQd6xc7PRFuCSu9zkh5kaGJ2RPLfH3vm9Dn0q1ZXklgHdWDpKuMsMAnHX61AkkjSSIWDMOVJHzEdif1rXsdK+16XfeRI9xdiPenXcAP6VblbchavQwVaaMyB8FGHL7Ock5FMR4hGRGoA529QQ3uKnVTNGFnygII3BcDOelQPFcWqrIJWQdMh85/pVgAazlk3boxuGMtxTrceVKYSu056DIz78dKjktxMhX7QS+QeY+noeKjkifed0CyvuyCWON3figLEYuN87RKjqwBwT1496nO6MoX3ZfkuecnOO/tVe+gZVE0kqBA27yg24np37j6etXVaC9tvLR0D7MpgEk89x6UDZQvHuVnKpN5QfCnIyT6fhWrpS3Qs9jQEg8FmbBUg9cVCIbWZWzsMo4ZAcY684/GpY2mtLdo9ylCcFlJIXn09c45pNCY29hiicyw3RAZgrhVyGPt7/QU4u+4CN5WKvw4HJ69fSnJIqvKqIZXDAhlUAgHpweCKcUbJkUDnho8n5T9P8OlAXIrcDI3xqxIyGByCf8AEVbUPIB+8TOQQVU8duoqBY2cFFlwxwyqD/LtU9m0jLi4Rgf4Rt4f6Z/lT0JZ0/hawkvZBafYXvWllWOCLzMI8pwBkj/OOa6HWbzSvtC6eskf9k6LAypLzidxzJIB/tMAFz/CF9Ki02ZtD8IxXjwul/fRNDZoG+dYTkSTgdiwzGp92PYV554l1ONoItLtDuhjG6aQj5ieyZ7hf5k1yU6brVebojo0pQt1e5Np/iCy8y5vtTt47zUpZRMjToxRcdAcD07Vn+KNT03UEtlsrSC3lQO0/kqwVmYg8bvxr034a/Dnwzrng3T9Z1ZNSeSWR3upIpcRxQhpV+6Bkn9zgdBucZOBiuh1P4QeDdPtbqW5sdW82PyZFgW9G4rJuwFZsD+Bz0bhGwxypCWCowxHtru/4Eww8pe/+p86A0pr3bw98FtOn1zV5taivYNIW6WGxSO4CsIXZQs7SYKgHepVWI4JyTjnU0n4Q+BdSmtlt01Qx3GpNpsjxzr+6YRq6zKC5IRt2BnfkgHCgmvR9tFFLDzZ868UV3fxe8KaZ4bn0yfSUmit7yN90csu8hk2nIJ5wVdRz/EGxlcE8HWsXzK6MpQ5XZiE0nXpS03lasmw5Ad2amqEO33egNO5/CmiLEnFNNNBC0hJpgjV8L6w2ha1FqS2VreNEG2x3C7lyRjd9R1Fa2u+PPE2rI0Mmotb2xz/AKPbfu0Gfp1rlVPOKdWbpR5uZo19tUUeVPQXdubcclvU8mmE0E4pM5qrIjVi5+tBzikpN3pQMdQDzTSaM96AsSLViIZqqpOK0NMFu1yi3ck0cBzuaFQzDjsCQP1qZaIzlG+h6j4B8G6poWoWviDUbe3aBIWkaAjfIoZDglfXkfT2qh8Q76+1/VPtkWnyWhiijhiRoz91R1OOpyc5969H1SaH+wXaKaMyGNbeGSbyy2HUAc5DqcZPpmuZ8Dx30kF7FHHayypxG0jHZgEhhnBIOP8AOK8v2ju5SPSlSjDloxe5ieCvE9ho+s3K3pneL7NHDujBYIySoxyQDjO1uecHBrrNN+JvhmytodMtZ7+zt7Tb5ryQMJyI7dY1EZUbckr1bGA7DAzk+d+I9OtdL1e8k03y7WBmxPCDvUNgBsZGcZJHFcxqKx+aJgyndjaxXOOMcfjW14tpN7mXO4OyPY7v41eH4rWTy/McSpHZrHbwlJYYxFKrzEkBS373AAPQYJPWi5+NnhWZplWTWEDRm3UiPcBGxlyBuPzY87lnw3ycfeNfPV181wxVQo7ADv8A5zRb27SSKowoY8E9Kv2SNFVZ774l+M2htY3k+gJqEOpM83lYCqgaQzYZcjKqgnbGCMlQSvQjzv8A4SbU9XaObUbiSV1QpEwRYwBnJ2qoAGe+K5C4g+zRhxscM3ynHUDsfTvxVvRb1It1qxYbz16qfw9aFBIyqSlNHZW9zKWG1CXbjcPvH8KbIm35mRyxJwCMAZ64Pr1qnp93PFGjKXbcMFtuOPcf56VZtrhmBBhSUrjLquePcE8/rSaOSxf1vT7fVrSwmhc28sUPlsoXG4Z/X6GueurKS3yDmTI+VgeCPWtm4ml8pZCCpU/eVsZx0+g/lxUkWoRSDZdWqyAcbhgE/h0ojNx0KaU15nGzBx94Y96jHSut1TTLKawae0lIdd3yt0JAyR9cdOa5KWPaxBrohJS2IcXHRjSnGRTW44px4NMY81qMbnmkPWlpucGqBC8UopCuTScge1Ax/wCNIRSDpRuoEFFITxmk3U0A7NIVPNJSgdaBij7vvW58PQT460XP/P4n86xFWug+HqN/wnGjEKeLxCfpmqW4FKKCCSIiFXbk/LsPy/n0GaeYGXEbRtvc8qEGCM9D6VdtzH5eYXJLEhsjp7VJcW8hTLS7cYfd79uBXlXNOYp21tGAkqWybyu3Lj5ST9etdZ4RvtA8l7TUY7WzlZl2u6AqTjBA47/1rkrlo0cbhvbHHHII649KiuvLlZlCr5gwyjpnn1qJQ5kVCbi7nph0iwENz50FnNDP0WGPYSu7I565/wAKxFk0u0vvssFnA8EcgUSmNSyp3AGOT161xUGtXVmxtllmaFyGPzHI7d/Srn9qARFzk4wSB0b/AOvWPsGr6m0qzVrHfyXuiXUl/FZ+GbLZIAtufKUFRzknjn+lUvMlsHaCY2mn2jYZ49oQSAY+X5eTketcXHrEscu6Laki5UMCe9JbreanL8pMmzGWk6J/n86apPq9Be0nJ6nap47i02f7TpitcTRPstpXJwsY6DHr6nvgVm2nifXNWvhc2cSWkiyGTepbZG56nB6fT8qgsPDtnbENcOLh+45Cc9gv+fpWys0cTpEISAQ23C4AAPtwByOKnlpw2QKTguWOi7Iki80SmaaY3FzM266uHOGcjp+HTAqC4m8pZWkYkKGx70k+oxRuI2kBd2AIA9eP61kai9w0kaBTHGzHyy6/fxz+I6dKUYtvUzk22Q67tutQ0u01F4orN2K74s7VXjA+nIP411svgHStsb6Vd3Gn3YUEFG3Kxx6VkaXolvrWmxQ3N4A7j5Y0UNjsPcHqfpUsbeLfCs/2K3aDU7Yttj84EcjoAT1H0OKcpPaLK5W43J5fBuqXF3FDrWsS3URztSMbQSOmfY11fhzT7NA8P2eGG3xtGPly+doBBPUEjPcda5CXxF4mkgdr/wAP6fPCrbcGba6sTjg7s5z0rptNWa4s4GtdS8q+kjt7icM0szxs1o8z+YrnaGYoFQx45BDdhTXPJanRQjFO6Nu2cxTCaSUBBy6FSQzcdDzgA9/UVm6tr0tjBJJaQBw9wd8iRk703YCrzweuRg5/EUstrPq8s8jak6viMQSxRPFaRyG8ggYy5bO/a7ZjxjBGOoNUrTymv5LG+uZltUjluHvBGYvKlMZKK4PUIxDEdCv4ij2bOtvsSTSeZG1xZtL5zLvZok2Dhhwpzg9AeeuBwDW9b+Ko9asJV1NWm1tZlVJvuqN3RgfcdR+IxWXbaZez+ItLhLf8TBUcalHIpuIIrszhRGFDAhU37TjOShzjOayXtJJLO71WK9hOoWqW0hgaHakpmtzIwRA3ITIZnPzBUJAo9n3FzWldHU3F7HfwT3GoNNLqEACKXYFlK4VFIDZIx3P8uTRkiu7+8W4S3iVo4t6+W4DFRknjsM44/pWZrUL22p380mpTXF5bGBTFDB5UTDzmjYvuzncEXaQepANdDZ3uk3fhC7ubeO5s9Tt7mIJ5y/eZ8BhkgZXIIIx1U80ezbaUd2WpRteXQmvLqT7CiyAzWpk8rMgLMi85VVHpnIP161a13UdQmIj0u3hlVIxFZRO5SQqCNu8jIOfmx+Vb9v8ADS1vvDf9t2+oWvlNG8krXMxjn8xMhsY+gxj16VxdjJc3EkNjNOp8tmtywPLIhwoP938P5DnsxuWSw0FNyT1s7dH2MMLjo15ONrdvQpaOs9jZW2qWTSNqizNNcswDINxysZ7bcZ/PvzWhbW9otrKbKXyWALWssijJbPKhQTkdRj8RU41HT7G4jtGtHJjjaKWUqACCcnA5PAJIY5pNFmjtb+LUIvuxhpGAAdogRt3gHjKcHBH/ANbzt1c6lZMra3pmrJ9guL/FnDcPsWz2MzDgZZ8D5B05OM47VmeI7GePTbqSG8ihSBt8yFVRc5/gI6nnAHvXcePdStLnUrfULVztijAa5ibAuiTkqR0GBng/3jmvKvHE+r6il3vW3SzVWlWIMCwHJADAckY6Gqhd7mNdxjFpmTHrV35SLbwwzKu4uWwu7PXGD+JplpqDafcPLHDEVKt5luW3BvRifbrXR67cW0+rPb2Hgm8025Wa5vJnW3hkaEyRtCjIu7adrICI8/eD45FEF5arbQTw+FS9tHqI1FHVYts0PnkbUBxzkbSRlQQVxjBrosjkVB9zmBY3t5LFJaxxItz84UP9/HBIHpx171v2FhNqM80TtCn2VUV8OMKMc/j298E1HFdpdXFwsXh+7tJLiYPH/o0ZAO1QrM+dylDa3JyAA2WJ2808X6RrpE8mgXVyEvfs5hEcKia4UykQ9Szh5HhLBl4EY4O6pkm3ZC+rq+5fm8N3FlpK6pb+TK6MwDBvlUYOCR6f41zUsry2pWR1SQktNGH+Ykg4x0wcVuwapM+lXlvFZyR2cN2xigmYeZD8/wAsbAdSPu9O3IrjJZPs2pYMzo8cpCM6Z3L2yfy/Ksqabb5jmqRSdkV72ERzySW//Hu3UFdp46j3/wDr1SnETYMKKvXJzwx6cVrXLQi8b7RH5yyEkhV+6c98fzrGEKr88Mnynhs/eU49Pyrrj5kxHxzSOrKIsqCc4PIwfTtUpkX5WXc7PuGQpxgfXofeoQTJJ5iMsYAHHfpU+ZYrZ1jk3RuhwTzjnPX1oluhE1vdFdqlcLGcDAwfr7nGOaYHt7lAXQptBYFZM4/Gq1rLNdQmNZo0TIwHHJIHYfnUsVuQiusvTLK6r1I5xj/PWlyoaKxWRYzFw+eQVwwOPcfXoaZdiRkL8B1Pyk+hPTH1qwBtkDtvO/O5V+nOf/11t+FdFstQ81rrOxABg/KGz0PHU9aUpqCuylqcqFMkW4EDaeqLnpU1lIotz8xKn7zA85rsvEngO/srmObR45rq1mQkru5jYdRnuCK5IaXMt5MLtTDErAyD+IZ7YojVhNblSpuLszufBWmaJqmlXVxrUNuxlwIWV8OuOvTt9a5zxBZ2Wk662n6fdJcqI9mXUBhzwPQ8HrW74HexkV9PnVERkIhkVjg/7JHqR3rmPEkap4guLcSRyJk7eOwJHX14FZ0b+0fY1nyqkl1K7HMTCXAb5ih5yD17H06daFlgkXzF3YIDNhMHOeVxUC3N3Ivl7FWSN/vL6eg/OktZJrgkGQRM2VYNnLZ7/Xiug5SVQw+ZCdoJ6tnjPU96trMqxqyjKn7oYgqx56Z6GqhUwqV2b2DcjH/jv/16iaSZFZVX5scIQGIOMj/PtTsG+5NdMzXEbQR8HOVYdTx0NaXh7WrjSLtZlh8k7iriTDZz6+1M8JXltcX3l30KkY2ksPmA9cH8Kt67ZWtjexiz2mKSMFhngEHAPt/9as5NN8rLirR5luX/ABNZ6HLbf2pplwbe4nw5thymT1znp36VzM0byIyEGMnICt91yP5VIWEO6I5Vl5IxkKCOacH3LGysrg/w47/40RTiiZT5nexkxiTzGjZZX5A2sP1x6VYSDfG6QuqhgDhTwDzz+f41Zu44zKVMeBkYXhWHPSoA7RRujIIkOSqH5iee+OlaJklV9Elu38yS5j+U7Wbb1x6Y46VasbL+z2XbdQTIAdrMDkE9QMcYpJpoty+UzRFADujbqOPWpAzNAw8xGXJ2/Kc59D+tMolkkjQ/ulIY8ljjn8Ov41BHMwk/ckFc8lhlhnrzUZaIsd0YZeMlWJYZFVpCQVcMshX+L7pP19aBI1T5UyqDbxM6fdcjGR6e/tTI45GUlJWmRcErKuWAHYY68ZqKHzmjDEiTBPGcFR15rRto7YW5m37pXBBUggYx+Ge9BLZnx2++6SOzR4bhyAIG/wCWn064r0Xwx4cs/Ka51qCRYrSMXF8h4ZucRxqf70jHGfTce1c1paG7MULRuk/3YCRhg/qTXWan9t0/RtL0V2ee8uFF9eDdyCVKwISfSPc3/bSubEzbtCO7NaFrub2RzvjvUdQW5N/dZW4v1LRRgAJDEvyBVXsABtX0AzXncjcbegHavQfiBB5/hey1C7k23MLtBCwUHzUBOQxB4wc/WvO2yeT1rswsUoKxlXTctWdL4c+IPivw5py2Oj6mbWJdwTEakqGJJGT1GSTg55JqWT4leKmtZYUns4pJZUledLVfMJRSi8nIACkjgDgkdOK5CSmVs4Rb2NoSfLudivxN8br5oXW3WOQIqxiNQkQQAL5a4wmABjHcA9QKSy+JPjWzAW31p4gADkRJy4AAlPHMmABvPOOM1x+ad/Du64o5F2Hzy7mv4l8Sat4hlhk1S4EvkrtjVECKvAHQd8Ko+iqOgArI3d80DBprDFXFaEN33HZFITTeKXPFOxIozkU8VErZYcGpKpEsU4pD2oz7UHmmAp4FJnijNITzQAUmaKKTKsHeig0maVgsOAxQelApRRYGKvWrdvuLKFBJPAAqqK6DwTZNqXiGysY8bpZkUE9Bz1P8/wAKzqOyIau0j2T4hWt5Y+C7HUntrh40uUTaXLKrBSBkY45HrzXk/wDwkGpJcO0et/ZHuHEqxRR5RSfvA/mf617T4i1ewnspfC8cYuEmYmcxnDtnmLB7sDzj3rzK28F3lnrab/C8tzZxu8TCO4SRSeRlyHIUcEDcRyMdRXkckpqydj6KjiMNQqNzp87sl6dynprapcXdheGyTUY7i4lhhAI/eOgwScnAHzr1P0zW34t0/wARaNprJrem2axTMtvB5ccW6FM7uoPTj/63Ndr4P8N3n2mCwh0m802wjKTQWkMrSrO5lQZKdHOCXAHLbeCQK3tU8K6Z4hgS7vr+doHjgmnd7lEeISyMq/K2PLwuxgrDOX29RmuT6k6tTnr2utrdr6fPueTLDxm5S5eunp0PnfVNESa9WZJkCOFYYGAR9elJeeHbs52ybVVSVTqB9K9ytvh9ouq6PGbhrmxu/KjdoZb1CiqzFXYMv3olAV/M5GCcjK1a1D4ZaTbLBLHeXk0N0Zvs3lzBmnVJ1jRzgfNuDKw24z0969dVTP6vWsfO9zpTx2CRys6kMWyF3D3qjJp8scwZfJKlBgqSvOOuOua9y8c+CtA03RFnW+uIwY4pFYyCXmRNzDjggKUIIx99eK8xl0O2t4ZJ0uJ5Y4zjdIMK/HA61SmmZuTg+WW5hWEs0bK0jYRJFGQw7n0roLO5jzlWeNOOQuazn+zMhQxRKQPlQqen1zV3T2k2ABVjRgCMqRnt1H19achS2NG5kJs9y7M9wO59cVUTfIywxrl3OAF7k9qbPNu4JUjHb1+tS6cEMNx5cqRXZAClzgFOc7T0BPT6VlYmCua+n3emWs6WupWxvLQK8bMjFSrsPvj1x0HqBUGteGbQyGTTdShvIGXchPyP9Cp6GqqWN9kr5LHocLgg/Srq6fPtjVlVdv3mdwAD+JzS1i7pnRK0laSOavtHmtiyyKwI9uPzrKlheN8EfjXoLLFGsn2a7aSWIDdhcKeQOD9SOorn/EFsu9ptqqsg3jAwM9x+ddFKrzOzOacORHNHjIpoXv8AlT5uvSkzxiuoSEx3yKbjn2pw5NKAM0FDDmlOMU9hx71GwPQ0CGilpOlLQCF42+9C9KTGafTGPGRXUfDOBJPF+nuZnWRLhNsaKSXHJOcdAOpNcpmug+G9zPB470doZGjLXIRip6q3BH0IosJLUe/lrGsgjkEyHGUwRjtxUUVwvl+Yp4JxIuajEcEdqW/0jcPu5bP5/wCNJGtvtYOqkjhsHCn6j1rzEULcyiKHcrOM43Ecj0HUVD5fmW4mWRQqnmP+LB56/UmnxxhQqq0iIwwAeR/9aup0Pwzbf2dBqd8oMo+aJVHLLngn/wCvUykoq5pGLlscfqOi6mbb7XDC08Sngg5kwemR+FT2fh7VJY1MrLaqo6uMOR/u9fzxXoKyOc+TF5KE5Ozljn1PX8qpXJijlKEM/fb0GfeslWexXumLp/hKHcrzSXFwTjC4ESEeh6nH4itfbDZqsZj8tQPkjjX7o9R/jVhr6ZkXKqABgfT0qvrSw/YPtSzAYIwGPQjtUOU5PU0tZXHNcQ7N5JQdsnk/T3qvaappcxMd1JOgLMPb6+xqpYSRXkEgO1mA+73B9azNPjs3nRLhUO0kMrqRtI47fh7VSpoycrl69tYheO9vqSlR9wGP5z3AznFdTZ2c15oEF1dgK8MqSr0xEcEDluO4Pt71y9np0c00X7oKFYvI8WcFB1zk1teF7+a6166mvpjHb/ZpInDrlE5yAFxgninJWVy6Fm9SbR7W1Vb25vnSFLa4gjLtJNGNrPL5jL5Sks2EBGRt65q1qWnX9xZReJ7/AFq6a3ggeURyWgLBBCHjUAOF+ZcZ5GCc47Vh67pl4ZUkna4dmDKWZDl1U9QD2wTz6VZg0W/sbyEf8s4QGV7hjJEh4OFB4+oA70XRqnb3XHQ6ZbbWbBC9lIkt0DJatu05v3hjmtVLRjeQ6E3OQ2Oie/GJqfh1bDUZ9Wlns7i9uYZNsCRbEj2rK3mryfmHlHIIHLcE4JqLxaq6N4a8+C7vZ4YxKtl+/wDkgaZUDbSPmGNijBOOOO9L4EtZ10yGzlVGWPdLL5i5+Vhhhuz0IJyBycdaLq10a80U+U39X8KaTBcagLOGeVPtaJpMZkDGVvtUcM5mU43lC+wZxnOciotVsI44lh1CazaF42ubYDTdx+S1adi2ZRklVKj7wzg8Cp73R9JtrmOGbT7K2SJG3M20yd/mbGc+uR7HqMiSDw/YX8khSAEpuLtOMmU8ABWyT3J56jijmXY3USpYeHYYbiD7KsXmXO9ZGmsSbdoy8KryHykmJgdozkjryKzobSax0OC4udJtZnkgzDb/ANll3jJDtiT5gVXCcMQercYBz1Ulno8NtGkmiWpLAFoEjbYwUff+pU57kEccYNV9PstLupp1ewBuJMHMiMwmU4YEjPK4zww61Lmuw+VrqV5vDka6ms8sIWWSW3SBILNvLiLS3ETLKvmHCBoFO7J2gdDznW0bTtY1a0jWaSBRJBJI0ZjCOoVYW2bskPxOuDwRtz3wF8Pjw3Z3kr6zo5u7OX9y0g3GTPbbg/NGc4x2/OtnQG0fT9UuZNO05LVkh2RISXEStj5S7fdGRxgYye3afa9kXGF92eFaz4t1qW+mjl8Rawm8mLybeQrHEQcZK9M4613ngi7W98MRXrNFPKs7xrKc+ZMqkY3ccHLE7v0zXZz+HI/tU8keiaTHdAtCQtrtWX5yshyVAZ/M2jKZ5xkjrVTTvDrafaLa2tvpNtdzNJObVZgokjV0Eh4X5SC6rgZ5YEbhmm51ZtynJu+uvc7Ktei6ahTpqNuqINMkV3uJ7jzEunGUkL+xJyw6Z6Dr1zzUEdxEXe6kBiSWQRSIpzJtwxDH68DPrmtj+yZ7u8uZ5Ylt4JCWdFLbio+VeFBDP8wA28/PnGDmmReFtRFwI1jjnSDzD9mnEgBKtsO8Y+XDEgq21iVwM9CuVnK5IoG5gMrysqtbSBhFCrYMbAD7w7dD06546Vz3ji+ZtPisUtVV5Ylj852UsVI+Ugjlhj19q6b+z2Egsbq3mm1CdAbURBhna2DheGUjawIIGMHOOtct4kbTdJuF1WzNnqWq7/L/AH8m+ytGXoUX/lu49gUBH8XWkpWlbqZVlePkWZIfGOoakurXWn+aHCMJFg4EiPI6Om5idyNI+MkqM4xgCszVZ9UsprDw68V1EiWzWsCy2SxERsqoTnGWGEUknPzAkEdKs6L4C1vxg0ms69qt7c+Y7JG0CGRnI6/eHy4zjAAp0zXXgPUrTTdYnbUNAuzkLNHygBwXXP3JEOCCOGwQQelaS9olffyOieX4inh1iJL3X1uuvl2MvxdqGpafepqctzGZJJY3nbySAJIUeNQojYFfllZicgkknis63utc+2tqNikUkIupb2GdbdFjEzoobCE8AcEAg8jPNdBqmuafo2pXml3UMUsttMwkQAYlXaBuGc9QcjOeMVi38y3JOpWVxDBDayBreJAc7GwDkDjqB+taRldXPLrT5epGr6nJqst7qAjeaSbfN5cewbiBl1UcZPJPTnNCTWNwJLW5Zpd0o2MrZCDnIyB3BHb1qldX8ZgMyBgW53bsjOeTUNvILqRl81bdCS5kxnoOeprNxu2zlb5tSPUYbe0nkhgWVl3EAbw23nse/P8AOstJJPMaNZUGGPAGCea0YZoJHkeO4EwRiEc459/b1qC7+zzNhiBIBwVXBzxyT+P6VtF23ITtoUgGVQ43HBOW28H860NOmaNWhmjV9xIDHkLnByDSGNlgOWBQgqzjlfbnsag8uaNglvIJEeMBcnJB7Dj69ap2YyO/tNty8qyu+GyPl+UilhZUY5ldckNt644NPupZIBhkRZMtyvKt78/WqcnzoWOSexxQldDLO8NL5gkZeRkbeo9a2NB10WayQ3KmUFwUboAe/HpXNJIdwwy/L/EP54ppbnvknIHvTdNNWBb3PY/7dH2COXzY5LcLhtrZaP3I9KwfEd3pN7fWt9DJvmgULMU4UDPRs+pNcRptxLDcJcRyhcMF2k498Gur0n7Ct/dobbz1uYVWaIjsVzn9a4/YKm7nQ6zqaM3J9Li1bQmk00pDc2+WhkQY4HJTj17V5v8AvSzSSh5SpJklPBBOcgjvmut8Nam2jmS0jn82EsxDqcBSAeDnnnArk1t7i6nkWGEyPI+U8oZJ9eOc962oXi3fYirZxVht1CJAJIJQkhXIUryhx7GltifNPmL8xAY5bAI78fWrVnYw2s4+0R3KNMoaLzgNsoHfPb8fSnyJC7oGWJCx43Ly3OMZHXitrmD00K800jLtWQDaeoJGB9KLNo1iV2MSAr0J4ORVr7GZIzjaI84HyZHt9MVWWHy5Mm3jlYH5tuGPqKLiuVfNkV47q1VDJ3Ze/wCY+tTTztcR/Kqhjk5AJyf6VFGYp42jj8yGUk7ULZGM+vamRI06BPnhlA53nhsHrx9O1OyHY0brTryO0ivHlS4gk6FCdyem7P1qG3imiCSRxkxu4AlblVb+6T2PFagmjtbb7OscL71xKA7MCec/j2/GoLlxCkthtaa1mCOj427TwwJ/PFQm2U1HoLrqML2TJV2aFXX3yoz+PXmsaeENaBmkO335z+XJrV11pPscLKsavHbqUOM4HOQDWJctO0a3EbNKpUEhCAMj1FaITWpUmmUgrBJKnZiVyP59KmtZpZE3n922PmIOc/hVS6aQRCSSP5WOOARg+ntU1v5/3rdSWBxzwT7fWqRT2LYX96MSZbso4Gev+RTAsgum+5EjLySvT19utR3DNHbRzSt/FgjHK/4VFNf+Y8cinzXwVbI9PUdOfWnYhGnaecGwHdX24fbzn0I9a29J0m6vJWURyRpGC7FnwAO/Pp7Vl6GzXUsazIUR8Y2jOeeh56V3FrfRqyWvlrcqWxJIBjaQPlGQeT1GOc5FY1ZuOxLTk7Ib4M0R7rVFvL7z4rC0Xz7oMvLRDjavozttQe7Z7U/VtV1dtdk1K701Ve9dg4JBEeRgLxwqhRgHsFra8W3E2k2MWlW0xjud4udRYDLCXGEi9PkUsSP7zkdVrhvFGq3Gn2C6YHzcXUW64fPSM4IA9z1Nc1FOtLnZ0VLQj7P5syvGOuTakbfS43U2FiCEC9Hc8s3uM9PpXNy8dfwp7t+dQP8AMfpXr04qKsjkk3OV2RydaTApT1oNaWLuJilAwMc0goPWgd2KAKdtGKSnZ4poTuG0elN2+tOzSZzTEJgUHrSnpTM80FIXNLTTRnFAWFNJSGjtQNIWm96TpQKTGO7UlFFACjrTxTM4p4pCaHL1r2j4C+G7W0Fx4q1q7S0t0tZGgDDkA5QyHIx3OO/868c0+OOa+iilmWCNmAaRuiivQviR4yt5dCsPC2hT4sbe3WOZ4ycS4ORk9zmuXEc0rRj1OnDOFNupPpsY2ua9Zw+NpL3SVlaxt7pJEjZziXY3JPucCvQz8XtBkgubNrDWzDNsRWeZWaMDzNzJl/lB8wjYOAVVgf4a8Q3ccUgznrVqjGyT6GXt58zkup7bp/xc0jTdNEFrpupztbhVgFzcFml2hgGeUsWXO7phsbcA88XYvjVpcrRXM+m6lBdEIz+U4dEkV4XZxlgWZjAvPy464PfwgMfWlDe5odCAnXqW3Pem+NWnPcQOW1uOO2EzQRRqq7biWVmeYkSc/K2wL2Bf5stkYOrfFa8uNVeTTx5NiY1iMMkSfvVBJ+ccg9cAEnAA5zzXkYJzT1Y/So9hEynWqvqewaj4obxYbZ3uCt/AcRo5AilBwMN6EAAA+wHQVzXiPbp/7oq67iS8OSF649eo9e9cvpN28M6bRltwAGcZNa/iS9uLo7J5/PfOV2oMKOnWsvZ8siFN1HeW5lvcrIpRYlTPIIOfw56UyC4mB2s8h+UEHPX8KqF2U4bcRz261Oq5i3jHJO3nn8qtmpfWd8r95iD1JwT/AJ5qaNUyowR9TWZDJym4AqegHPWtG3bCYVgc/LUMLFpRtZSMsPr2pWkbA9Sec9zSFkyvAJ9OgI9aE/fOVCpk8AZ4X6f57VIIsWbYjupSDnygMnjkkY/kap6zKEtFgkU71JJJPHPb9BV+zH+g3Ab5l8xU29e5OSe3QiqfiaJlkyuAGRWHOeMVdP4kKo7QOYcqzHnntk9B6Go2GMc59faiRiX7A02u25CHd6bht3FIavaVbfaJ1jCltxA2gck+1F7IGyr5blc0MrD0r0FvDWnJo10ZrkpqNuDIAkgaJ0xjaOOoPfvXJy2+zA29aiFVT2HNSp25upkEc80z2zWhLb9wKqyRFeSMVoTGSZCKCx78fSnEYpp6Uywzz941u/D7/ke9E/6/I/51gnHFbvw8P/FeaJ/1+x/zprcDRvl015y0FxcJEM7VlwWYdjx0qnEU+1+WpVmzt37sE5HHOKpL5bMPMh6rjdj73sTSedvkUNEC6napJwAK8qMdC2jQHURtJFJEem7BLD0OPSvRBHHFp0l3bRljcqrAFs4QABVHpgH+debLJujRNyKiNgg8Hng4+nFdmJUh0O0iVnPDBWDcbST+fINY1k7I1pScb2LEdx9ngCzJll5HQHNZsjMHLyNkk5GeSahu7tYsNOfvZ2A8ZqmLrfIWLt97lQvT2HepjDqKUktDScszfKfl/KsfXr0zD7LHGixRvnd13HFWJLoLbNucxtjIPXNZNxIzkn5R2I3YrSEdSG7jrRpoVEmSvOPMK85IwKuy6gyOrSW8TH++G5waSG5VtIQHywzHY6sM4x6j8uaqJlozB5SumBtdDx196rdgzsPBcf8AaMN1A1issvBbDc+UeoAB+bnHuMDntW5Db2fnWsMaWwb5lWWJSSj4H3hnaccc+/auE8OateaTeiWG6RZQvykNh+nt/L3rq7HUGvoo9SvYmjaGT59h2B89Ppz1H0rKpFo3pzVvMv6obbRLKTVJpGlm5IZlzlj2A7dfoK4yHXZtTia3ff5LyhmLZ6jOAT9Djr+FdB4ga61F207er27yKRvAAUMMgZA7Z/lWR4r8ON4T8PxyLd28895BI4WE79qggBi30JqaaWz3KqNyvy7IwPE+oLqNxHaKhEVtjzTGewPQDpnmvU9HWKLRYpUD7pkUqCp3MccHG44HJzjH+HIeB7Xw8ukWNxIvmTvKJGndjiOXnAIB5HTP0rstP8Q2V5O+n291JAszCNldg7twAzDj5c+gHQVVTayRdLlV23uS2enr9olvnthtLrHE5diVwuWx2Aye+OQOtNs40WxEMciyhchHdl+ZcH7y44AGAO/HWr+bm3tGeG8hO9vKkUy8hT0RlXqD07nnFV3t7W309oYZXeTYSirLtdsNhmORzjOQc/y4hbHXsh9vcM9/HHDF5UL5VZJ5MFpFAzg9gcAjoOTxXn93qutXMszWsUiNJcBWaAqXxjAIYc45HSutuhFfxLblftMoh2LKHKliM45HUrx83fvx1paXpFhHKk13LmWSQiMnhDJ2Tjt246d+uacWo7mNVTla2xZ8M6le3FvI10TI0WY1dXXC84w4HG7Pcf1rSjlVTEVjV2DfIyybXTBOUZc9/btyazMRWELskMJuJRu8sHHmjbyhHQEY4PuOucU+Fr+OKOW5gRrdtjvG3BQHkcnklSRz+vo3qXBuKszaufHMqzFYdDvpXu5nnikjMjLKu9Jm8rcnOG83IXaNq5JJwaqzeMtPZ1utJ8L+IVeSW3lsHkjJQzWscqbMYO6NtiO43ZJ3HI2c0tD0/wAVanrMaQwySfYrGSZd9uUSaJomj3nHzNIVdiCfwHOKu+H9KuofDtnJJrFnatZGX7Pby2LDzw3nIV81WO4gXBxuGARxjJzfNFdRqLZY/wCE/sbiwRbzS9Qktbt3UlLRtsEymMbCpBEjbI2BwxX5TwMkrb8O+MrK+ewmm0r7DpvmMJbqWEZhllVm8tAE3OhEuVCnZllLYyc8zPpWoaJbWdl5tlNfRSgyKFk3wQh5ZfLlAO3JaY9Cr4xkDrXM694nuNJnt9PtI7a4ezukmtzGuY02xRxKmSzbvlhXk4OST6UKSmvdYn7u56Z4gn1LV4rlIlhsrRN6yBVxPdJvLYkYDhctkRj5QOu6vNtSNm3ieJPLMO1toC5YFggCtg8cnHpWRq/jHxv4guDJJe3WfM3kQR7fmxgZOMnj1JqhY6tqmj6mbrU7Mzb1KuJo9pIJycZGM5FEKfJr1OetU5npse7/AAa8c6toNjHosiRRXyu9zA80ZBlQnpjOMjH65qPxzr0niTxl4a8Saxb2kmk2l/Gsskce4Okcu6Zti54APPByMnvXL2U934m0KTWdK8wQW7xq7HaskB6HaT1JDY+lczqhvtJklsk3wWTo23d8oU/xBfUHAx+NNcz3PSr5opYONLlXN1l1a6I2kvvAuraTodxqlolm8aSRuuqTybdn2hRIfNiRN0ghGUXBxg9TgU1Lz4bzaW0khhhK6LbwxwwvJbs7ATCVnwcefuEJ53Ag9D2w/sqa/wCG28OrLEuoQyi50/zXCrIWULJCGPAYgIw9SCO9che6VqlpceXeWd5b3EZ+dJYnR+B0wffP6VdPld4t2aPMdRtKSVz0jwvq3hL/AIWXf6xqVxpwt4ry0ms3uxKkJiDDz2UIATIABtVuD83BrB18eFf7BspNFmgN3vtydjytK6GIm589W+VSJdoQIBlc9etP0D4T/EPxJpMGsaL4XvbuymBEcqlFyQSD94g9QR0qHxb8M/G/hPS49T8SeHb6wtmmEQmeRCm4gkA7SSOlXyruLmfLsd14z1rwBrWuF5NQ0i6kjmuWtfNklW28l54cB5I442UiLztkfO0gcnIFYCj4bx6dA9ndWnnf6T5S3lxcfvnCymFrkqR5a5EQIAHJGGILY80uo13mRSgySGUP09xTVhmZWAUnnB+UY56YquRW3JdbyPZNX034aad4jvLTUNRW0s4JWt57aC4naUsbqBgyDncvkGXnP64rh/FN1olr4gb/AIRy2hNrHFHjy5DInmY+bYWJIXgcZODnmsSDR717SS4IwIQN6MdvH+f5VRuI1DDKlecBgM5xUqKelyalTmVrFi5m3HeANrZOCc7G7j6GmTPGclBg8cBuCPSmO7RkodojI24J981KImKDzI1Uc4qkrGBVjXEOSyjAwQBz7c0/7iBjkgDOc0oV2UxhsDkEY5qRVDIVVRwOABk02wCWQnKrHjf25H5e9bWiWs1xYlRPmFDvY5IJA7fkTWTuVo1jZSQMFgTyrdOD9Kt27zWtxIke2RAd27OcN6e9ZyV0VF21NHW47dJLW3toVRY4vnZCQGB6H3610Gg+Rp+mtdf6Kly5AlnQ5cRAjcnPqD0BH1rgbtrm4uvMKi4c4Zo9v3M++f8AOau2cYgzPc6s4YqFEEY+Xd2Jz26ZqZU7xtcHO8uY2/EGvDWLhUhgBhgUhA0fysp6Yb+nHas1Y4y+6QMMkjG7III7D8qJGka2cPKA4bmWKQA/lVeeQRgF7gyHkAkfPjscYwf/ANdNRSVkS22aKR7IDGrAAYOWOD06cdTWaTMk4OzAJwSpzk9qbFMZAZpGZecE9BnnmrRW3zuV8nud2B9TT2IKMTXCXEkU2Ww52qWwcHB49asWlrcXcxht4fMZsldp6HqSc9KXU/OkUfMJHQ5UFhz7fWqX202lys6N5F2wBjYA4PrVbrQpW6nRfYVsNOW4vLKdbqeQNEWjZRswRnB75waXVLOaSSwEZiG9EiVj93OSAcD8D+YrIuNR1O4vle7nM8rc4c5Gf6dqvPqrTCC2vLMXCx/IGR9rDPvWai0acyk7WIL9JjNN5lv+7z5Uar1KgYBPYdKwoQY4/wB3ujcryqZGCPUGuw1PUtMkmiS4jv5gqqBkZJxzknjH1/GoF8O3viRnuNE0uV5Y2xcJETsj9G3sdoGMZyafOor3tBcrbstTlBeLITDdMkkbfKwHBz269Kda2sJhKrMXiL7WzklT26V2Nn4Bt5bwWeqeJPD1nJL8vlxXJncn3MasAfoa6GDw34U8Hwl0mn1u9yQsEmYLckd35LsP9n5c+uKh4mP2Fdmqw8rXk7HKeG/BltcaMNU1uVrLSNxxcEZkuCBykKdZG/QdyOlLcax4ctUMWkeEdLS3UcS3++eVh6ucgD6AAVL4i1OfWLlL2/lMsiqEUKoWOJR0RFHyhR6KMD61oaN4L8Q6pEs9rYMluMb7q7PlxhT0bL9fTuanlu71X8gi3tRXzMca5p0TpIfBegMMgF4vOiYE9uJPrXQaZ4s0eziaTQdKtbe8QnbMFkZ4z/sNIzBT7gAj1FY/jTT/AA/pka2cfiCHVLxJMSiONtuACPvdDjPasTwdFPqFz9gnWSGDI8yURFljQnksfYVXsKc1e2gva1U7X1+R0d34k+yafd75PPWU/u45B8xbr9evX/GvPp5nmlMkrl3JyWNaHie5juNWlW3dHtoSY4CgwCoP3vqeuaymruo0lFXOSctbA54FRHinHpTGNdAJDTk0HOOKU0UFDaKD1opjDuKWkpD1GKYMfRiko3UyQ7UhpaOKCkNNAoPWlFIYCkNKaaaAE70UUgPNAxeaOaTvS0ALThTBTx0pAPH5UDr0BGOlJnigcVLQh68ClJpgNLQAvNApKWgBwo3HpTe1JmkKxYgkZcMrYIIIOM1o6VeySF/OA2JjCsef17VkqcHirFrC00zMpXCJlstjjIH9aykhR3sX5nU3ABfaC2SVGRzQw8tjs2kg4GV61ArANzjOSOOelOVi46YIxzmsikKIm35jChBg4x0q7bswA3A8dKg8pYyv7wMMelatgsKSIw5yv3cZye2R+NRJjEhQPG3PzL0G6opWYgRqq4B4yOfzq5eRRpbFlVPMDDp6d6pgbnABJLdMHt/SpixMtaXNHBKyTcwSDa+Ou3Ofx5FanjHRpbXTbG+jINvNAAWVsrvBOfz61iJ8rZO7aTnp19q9H8caVYav4N0vWdLmXdBCI7q1aTBiPUbR6dfrSc1GUbmqhz0peR4nMMSGo2rYvtNkRjgcZ4rPmtZE6qa71JM5FJEArY0dWhfzUO2RQNp9CehqrY2UkrfdOB1rTRY3jAYsik9W7H2qKstLFQ1dze0vMolhmZgrDg5+6c8Z9Rnj8aZPo8jSZZHyvDfLwD6VUt59sZVRyRk81ftNVmjDeZJOD0JBPI9/XNcyk4vQdSkqm7M6701ogVYMhAzgjtWNeQDHyjf7KK6+bXr6VNlxMLkL9xZgJAPzrU8GapcPrMUDRWsdpcIYroeWka+SVwxJAHY9at4iUVqhU8PHmXvHlrqqgfTp6VWfrWjraQRancx20gkhSRljcDG5c8Gs1utdad1ca3sHatz4e/8AI9aJ/wBfkf8AOsGt34e/8jzov/X4n86pblWKyjadzAL6kYGD6Ef1oeG4K/eAdOgz1HQkVNCNwI8rCH7w6j0+tLM4gVVVmZCu5TjivNRRY0vTbyeEyx3ESQRMPNeXlQufX19uprunit0t0kLARwoBGvtgAD8f8a52zulsEtYfLhWNoRcShuoJzgkeuMYFSXmtXxHm/ZkMZOB83zA461z1eaTsiuZRZT1iaWe/Ziz7TgIQMbFxnFUI52jcrzvGRkZJH4VHd3LSN57SOdxAbaen1B+tNld9olDcZxsWPlfTkmtUtCWWJLh3KxyBs4BBYYyOhGfpUMpIchcKwjwcYBI7fhyabM7OqrIzyKG5A5/DikA2qPMZ1iHBBz8ue4J6fyp2AmRp4ztZdxfs2OD1/pSkeZtO5I2J9DjPpTY4WYKI1YkZPyr+ue1SuHMccEkYCB/m3fNgsOmO34UXAkco43Qoqm33eYq5Pygj9cZ4rp9F1TTxKLUypBkqxSRMoW9uc/05rl44bhU3wxyeUTs3I3J7EADtz+taNpbX8eoJItn5sigcRnOOvBPbpn8KmaTQ4PU6/wASztBpqXEiSbkLxFkAUAgYU59cY4+tcpdwT/Z1k+0rMCuVDjado6hc9zW/fm7jS5tL65jvQo2yWzykxqTgk5yegzyMnP5VgHSFedFhvhLaY584FXC+mMdRz0/Ks6cbbmtVX1RQufD8PnK9tLMBIdzLG+zHHYevWsq5jhsA1zBPe2eowkNCxfJds/z69K6PU9H1b7E4jzLPAAIpFOAVIyRkdT1H5VzvhySzS6E19OWuuimX+DH1reLuRsj1DQ7+a80y1sV2JcIFkZ8YIduS2ehYdR3xkUks011qcq31uRBEoxIUOT9Mc4PH5jtVfRrfSG09reKcw3OTIFEmNxA4KnPHP4c1s6MZ/tJsrq1IuFHmTzFt2EIA57Eg9PxNcqerOqnJySuOgiu4Yru5tmFuEP7iBJPmRCMZYjHzHoQPXpzTLGWWVHM0jMpcExnIVJOmRxweAuRjkjvVpxLepJJZW72tsj7VJUoCM43Y6heBjHNY891DFdXBkBNtyou0UxtIOQRjPXPQdeO3GBas6L8u4+3njk1SeKaNHcBRudColBOTlu3ocenvWzpml3k1w7m0hvFt/kS3mkJ8v0k2j7wA5VRxxXO2euXTXKzTWOIWZIUjChxtBzuk/vdBn1ya6+1vpnYSrJ5V1Cmd2Aq+WXyOQORHjP0xTmrBSnCXXU6u7vYbbwxbafJdX+o3Mixjy7d2jdlycK5THyhyCg6gkjpXJyXC2btaWbRtcxl/tN9EpPl4HzJCeyrggy9ck7Sq8mM69/Y2lXGqWcvm28zxxW0ce0mS5Klmde2I0Yt6bnj9BXm2q3+qSlxZiTTYgwaFYnLSByuzaCOxztx0rnjHnvfZF1KsYbbkfj3xIVlfQ9Jn2Wcb/NcL8rPx69fr+frWTpVpbwkv5YknQggy/dznqRnrjt2q9cWkMcA1BtB1Ibgsn3nCkIP3hf0B5Pb1qzpDaDq3iuwh06GWC2nt/wDToYppJNrADJU/MSRk7QeCeOlc0M1j/wA+20k9VZ7dN9+x5U8U53aTM0m4aVbhWLL918H/AFZ9xxxmtG3vJmka0vB9ttHGwwOc8Y6qf4SPatr/AIQvUri3kJ2JIhZdjtsOAeN4B4JBHtmqo0m6sJxFdQRiN+27+IDrj8/y7V60akZIqUZxV2jnbCW+8L+JHsbe6aC3vAE3kZAVvuvj1GetdXq4/snwtLY3d6l3LJc7juP7xcjHQ844Bx9arz6JDr19HcXF48K2MiB0S3LtIpdQMFiq46nGScKxxxTNctY4NUnOo28E4d2YnPmK4J4IPp0FVJbNjk7JmQ32e4l/0kbodxVJIpMqmSOG/wATVo6t4gspVs7fxFrMECoQm65ICn0HoPSqUiW8QkWCJFhLKrxrIQXBI9emOK0VhWQbZciMptAcDJ9Dx1+tN2e6MlJx2Z9C/B/4geGX+HWkaNrfiltO1m0jnjuGvmk2T75d43OpxggYJODycVj/ALSfi7w3qHw9h8M6TrFxq97dXlterJFHIYzGkZjZg7cHLKenvXgGoKy2mcmSMOOvBX2P+NdZfXC2d5oFuJIz5ejW+9HB2/vC8uc9uHFZTnytWR1xqOcGcC9rBNc7ZDMjtkESLwPetC1sWs4CgjkjdjjDqVB57V1l/qFjbahBcC1jmRj5eWIZCpPP41H4vnDR2Vla252vJ+7ZuicHjP8ASj28pNKxi6KinqRw6dDZaFLJqCTlpRuVlU8NjAA9ea4LUCFaaMqYmBGUIHH41p3mqasw8m5uZ9qEoEd8Y56j0zim3btqjxrHZAOFEY8vnIHTp+NaQ5k7kNp7GYDGydcMOAc56GnSFpF2s6htp3KccEdx61JqEMdvO0Bh6HBbgnp0+taHh7w3ea8s08bJYWFso+1XtwdsUCn+8e7Hsoyx7VpKairyFGLk7Ix1jw2fNXbt3Y3cE8U63VvN+UBo+hBfJ+nqa6hde0vRy9h4U0tJJ1Uq2qX8CyTSN/sRtlYl/At70kXjLW7iB31azs9asl4mhnt0G0Z6q6gMh+h4rH2tR6qOhr7OK0bMAeWzlOFRuVznC9Pw9acA1pdSAuGZThpFbIB9vTvXTX2laTbae3iKyklfSru3ZbaORsyLOSA0L46lAd2f4lwe5rJ8NNGy3BlsjKyL5kbEbsAA5H4jn8KqM1JXRDg4uzESP7RpNxfC48yOHGF2ggkkggNxmqEMquqzeWZGDFSWAyfbjJx/jWndR3946XkgzChCCLbtEOc8Y6DPqKnvdN22wksJpPMI+YmH5iP7obGPw9qrmIdnsZ00lsuVhiVZDggY6d+B/jWbN5RyqKXTBxx90n9a0LmG4mibdC8ZVuYywOW/E5FZxE3nnMapsAypcY64wQev86pCQ6xdWYebmRQwC5znA7YrS/d+Up+5H1xIBzxzn86yzJG8DK8Ssdx+cgKR+PUirIUSW5jkEmBnDq3GO2T/AJ6UWBoszyebFuhUBvUEcEdsenvWbdGBGjaRAJC+CuMjt1FT2h8uQbG3sv3d3Xr04q1OqzLtaZUbtuX72fahCIIwGj2yQO44weTnBr2b9k/yIviXdTzmC3Y6XcRwyzspUSkptxu4z9fpXjMFoIrgQ2zFZQTuUE5Ix09K7jxHdHw7pUGgpatLMZEl1hFySWwCsGe4TOW5++f9msqs7NRW7NqEdeZ9D7Vhm1WCb7Rqi2VrYpJEZXkSFYym078Nnp0Jz34HFfFXirWVuL69juLi5vLYXMkVnA42WqDcdpVFwCMYOTkkc96imY32janey6xdK4XyraxYmWNh5W4nyznAPQnIA689KvDw9Zad4ku5LHWbe4S0tmlgeaWMiecSSIsCnKg5WJjgDKkgcjmlyp7nW+aWxT8MXiWf2htQuY4EjaMzWsQx5eG4IC9M9x346Vea3GtXsswgtsyOxgjVCJEI7bu+MDhuR65qhZ6NbrHf3/2+1cyTQItt+7V54nWNpSBuz8rzIBjsr5PFaWrxQyWEOkxTCIRjeD91oY85IY4GTuz9cCpluZtcsbSLOj3Wj+GtTfXpbdLqGCPfaRmL5JZMhQSfYnNcb468fa34mvTNe3REQ+7DH8qD8O/403xprUL6LFZWlxkXEilkHP7uP7pJ9ST+lcWWz1roo0E/ekceJqv4IvQfLJ5jlyBk0q3V2sMlutzMsEuPMjVyFbHqB1qDIprNXbyo5oq2qYNxTGoc5HFMdqpItIR6bSnkU0mmaJWF47UGkFKKaCwhppp5ptAwFA60w9eKcDTAfTT7c0bqT8KdxWFoNNooHYXNApKcKBBSGnYoxzTC5GwptObrSGgoQUtJ2pc0mIWnCm0uaQXHjpSmmDNLSsA8UCmg04UmIXFA4paaaQx1NPXGKctNPWkA5akVugGRUNSLyOvNSyGWoUk3Dy1BXGcH16cf571bc+WmYl+Y8PgdKq2pCqGVgGxyM4pH3FwzZxn1xWMtzQt2kgJKsflycnHFasEyiMLHGFlAILg849KyLNVTJYqTjlT0Pv8AlV2CRWJiG3b256/j9DWMlcCxOsiKDIpDHkepGB/jTA+0fKAfoeookmWSJWzuPGB6HnOad8m7DbNgHLHoaErCHKxwpPUZO7rmtCKeZ4hGZncnj5myOnAqjbtGYznauG6HpVkiHYWz0zjn9KLXG20Oe4lbAccdMEA44pZfIZNpt9smPvJ0b8PpVdpIvN3byygZzk/lTjcpIC3mE57qf0q7E2urEbHy8hF4zyCeSKciyTI20ECM7y2eFA9fzqK/h+y2cdxcEqsjHYuck46/zrL1DUfMQRwL5MPUgfec+pP9O2aqMHIaSiSxM9zqBEWQp+9ubbjnk16DofgPVtY3XKXCtAQpEqDerKR+Qx05NeVySB3V1yDj5vrV9dVvhYG0S6mSDILRq5Cn6itJUW9nYcZxW6PSU8FafY6nJYap4ksY/KhMxKyoB0zgEnk9RXM+LtS0G0ik0rRf9J3Knm3RcnLDkqPUA/hXGPJn1LZ6n0pjHj3pRoW3dypVE1orBI2ST2z0qI9aG+U80h9c10GQhPNbvw8P/FdaL/1+J/OsLjGa3Ph4R/wnOi/9fifzprcYjxyRFfI3Mu4gZByPXjvUkDlXVrgO8W/59oyR9c1Ki7VHlPGW5Dlh/EPetnTD9uiaF1hijUKyIG4P09815UnYdxdTS3mt2vIIm3CIMCi/eUALgrjJwMc/WsGW6+0SSYuozIvzIh7ADoOwNdTM1tYW73VrK093J8ikAkBQeePrx9BWRqN5NcwpC9lYoR1KoN3Tufy5zUxb7Grt13MwIi7WVlkDYyrHC8DGKmFvvIMKk54KrkD6GrcVrEIix3hmJBVBtz0461chVLeMCJC3GQXGMU3JGVyt9jgUFSn1xz/n/wCvUEdvmbbDI49UK5K/j+FaKp5hVTmQ/ewQR261KYJ93l29rcuNwwViOOc9Djpx1pczGk2QRwrGp2qeCT1yc9+agurUvEJGVgAeeQMitqDTL2WGB4rG4ZJ0y8gHyqc8ZJ/zzTGksLGXzdRkEjoQEgQgsT7kcL070uYagzLt3vAQIYPNibDKuDuJ9M/561eu3utMkaS4ZpRIpcWiJ+8UkcqxHYZ6dT+tA1uS4gurextY7FJ8ZWI5cbe2c559veq9peSW13DJKwkGHHlMMK+Rj73Y96erd2VaK2I57iS5g+yyZj+bmMDC8dmx19jmrNi0LWvlsyg7c8k4z/WsU3O0xlZFmBbKAt8yYzkH+lXQRJFGZHZV74fGR7GqsZyTZsWt432k/aZfLjVCiptIxkj+L8M0h8N6Vr1hcXFugWXzMB3IG88egz+PNUpNPuFtRdGQbXkJVGOc4HPTrzUun32paZcbDmKQchZMEZqXFrWIQqWepgLbapo9x5dpMV2ZBiucAD1wemPx9K0I/FHiG3vYbh7NCYPlwjfKy+h5xjk10FzfL4gkhjvrfyItrL5qZYrIPXHvx19O9UYdDha9E0SDyIHxPHJyGA9D7+lVdW940lLlV1sUT4o8VXV1JKs0VnGqNtMnzbVySAM5z14NZk1tqOqD/iZapLMo3NheVVu/tmtS5t1t7hnjhjEe9tqHoYz1FVSIIt25/lPKoW/RaaUd0i05z1bK66Pc2ttmyvrm3c9ULnDjsR7VueF9Q1vxAttpCMrz+aLWONflZmPygH69/pThpN8mlpdSTokeBiN8s4H17/hT9Bf/AIQ3QtT8T3GyS4vpjY6SFOGbcv76Yem1GCD/AGpPasqs/dffoaxppv8AMveLdcsV1mPS7VzNpelQ/ZLaReFkcHMkuP8Abfkf7IUdqrnUbiZLWztBAlzc3MEUZl58tmkGDxnisV9X8PTrJ50RU7NoQxFTu6ZO3Pbn8K1Phc9pqXjaG0gtw6wRPND57DBnGPLPIIyOSODjGcHFEaS5OSS0M2uebfc65vh/q0kzWp8XWgu9TiUwW8ob54WDb2IzhAoVix5AAHPIFdtB4X0a102xX7RJKDs8lSkUCASRucMxdBvxA4ZXOeF65rejuCX0u7nitYRAxjE8qQvEgS6HlqXMYMiGJpCpTaCHycYJFW5kum8OKJLaC4uby93y2xgj3MzBlmOx1jDFo2kXAD7d27PGTzRwWHi01FXX4HRDD04u6Q2a0W8NrD/ab29tcSjTl+zWgJDukckat83yqFdckjKFSDzgHJ1LwZpmr6fYRx3r6fO0sNtZsLHeXkePepID527WDFjj74GM/KOnmjtp2mlu2mkZTL5NxJEWlt5UnUQiL5CXBRAWwGyEViwPJo6xPZ29st7LZW7tCYjbLJhVhKeSE2umN/yK24bmAKKMDgHo5Yo3kuZankniKGHw1NazaleWzR3cTiOQwNgMrLuPyZcHYxwVYc8NjBAvrbtrXgB5LnT3gvLZXntlnhEc3kZwC3HIYLnPc5xWb4tutavdffzI4lh0kCe3aMnO3ABOTkgkJt9tuRzydGzvZXY+JdJ0t55bh9l2JLlmNzHyvlojMQAgViM8lVJO0EZ2a9pDTdHBJK/kecXE8d2zXMUNyyNbhHVBkhs4w34D+VaVnqX2yBIjvJGIxIVwwYcYau60/wAL+HNegk/sS5lt79ZzJJGeJFOMNGynBHOPyrjdRtpND1a60+6hbeJd3moPbqCO/PepVRSfL1M5Qdrox7qaRo2QEYYfMCOvtW8ZZvEHh2wvbKMPqGk232e8tF+/NbISY5kH8W1SVYdQFB6Vnn7PdO3+lRysD0B559ayLxb7QdZhurN5LaaE5SRGKmNvqOh5H50pQc9Vui6Umr32Lei6xax3KXN5bl4wc/u1wMg4B/LtW7eX8N5Mj+YWtopMqGyPnPvVb7RpXi23cXj22ia2etwVCWt0f+mgH+qcn+IfKe4HWud16PV9Nvn07VI5LS5UKxVhhXHZgejD3BwaUbSlZ6PsOUWtd0LcRTT37QSuHmLkDLfePYZqzLMluv2GGV0CBi7opCtIcdMdgMY9c+9XtKH26SG3h0ye51OYBYxa4aTOMHHHfue3NdZGusSW1jAmn232qGwPmFLgujBRbyM8m1S3m+WLVdoUjGTnqBo5JaIdGnzps5PR9Bs7Oyh17xNcXFrYuxaC3iI+03vpsBH7tCQRvb8ATVnUL+41w28V5NaaXpFtzaaXAxAj56ng7mOOXbLH9K3dJg1nWNN1WHStFW5g1y7SMTXN6WkgdYzNEuQFComHOSCDnbwTmmWNxrslnpX2PRrKWD7BLe2zblWaWGKSeRySAWzibhM8jaR96suW75pas6owUVZGra6npQsYdPtiDtXJRYgyNFnG44HPTg+5rndfisZooV0i1iYyq5MbRkLMobBeNv4xkNn0xWxc2fitIUY6YiS2NsukzMb4ksZ4YlXOFCjAmi4PJ5BJ25qtb69qWnW9vqr2FjHawQEA3t7hJMxiLbEowV+W1ZigPJPXoC1HW9y5JSVin8ML7T4bm88N68oHh3Vtu6VXBNjOvEc+f4VDHaT0IPtWfrGoLp39o6LP5McttcYP2d8xMEOPkI6g/eyeuDzW2tv4k1KK80n+yykh0tb4SJfmNmjd59u8qnI/0khkO0ApyQCRVmz1rS7pdJHi3wjpP9k32nLHZIbmQS/Z42IjKuASjgE5BwGDocCpkuWTml8jJ004qNziXv7a8b5nSWMMV3Akk/73pSy6nGkX2NdsOWU7Sxx+Q79PyrqtS+GvgnV5n/4RfxNqGhyuMrBqKb4iOo+dD8v41xfin4c+OfDkLy3Onvd2mflvrM+dEy9juHI/GqhXpSdtn5nM8NJK6dy/pzR3VxGxZlHG8gHA98en1qbxBbWlzCyxoplQBlnQbWIHv+lcvo18k0ZxIiShRvT7rE5x3PPHNb9tFdPKN1yqoRyXT730A4rW2pyyhZnP6ktzCv2hdrx42uCc5I+v1/SpraaF1WWOVuDyqkAj1FbF7abGKPE7eYMAtgJjoM+9Qab4e3jzhc+X5Q6fewv4fj+Yq+ZWKTutSsskbHKqBGTjOMZ/Hrmrs2n3kaR3CbJo2yrRtliOehI7iup8K6DpP2X+0YmlSaGULcRtygy2Cy557k57Yr6Og8E6DJZtbf8ACQWNvhggtpdhDLnBAwTzj1A5qOe+x7uW5PTxUHOrU5V0smz5t8B2M1pFN4hurdGjsJRHZLIo+e7IypPqsY+dvUhR3qP/AEOd9Rinsri4uXgLWNw67g0x3qxlJxgfvDJz/FGo710NtZX+vXd5pmm3Wn21lpd2mm2qtFM7NJcvLzmNWwSYyGc8ABayZ9MurXSbZv7Lv0treJpyQUYAIhdmYBsgbEZgTjcoyoNYRi+Zylucs6Xs24R6fiT3q6PDf6jM3hqeSG6sIbey2WI+STZJnPyBjltpJUlsDO7jFF03grTZbM3XhS6sZGlje5+16ftUKlq6EIpByC5jkYYPJ6cc9h4WOnaDO+qaxp+ryXJk8i3t3jQAS/dIzu5DE4zjaOhNcx8S4fFvjqbULvU9P+xWWkwSzxRyuozhUbbHhsuSrxncuV+ZcnkURm5TtbQc7xhfr2OV0+Xw61vCy28NzmO7W4t4UWJ3lJn8h1bAAxvjAIAK4+7xV3VJvDqaTepJY31tcy3iPA7rxDCAqiFmByAcyOTtxkL0rk7jwbrtvrNvpn2GZL+aIzwxtIjI0ahiX37toUbHyScDac4xXQ654R8YW9xe6VBYi/jhkhtpntQpLyOY2XAzuI3Squ7lckc8108kbrU5faTkn7pxFxI80pklYsx7+3aom4NdVoHgjWNU8R3ehSGOzubWza8k+RrjdGu37ghDlydwxjPem3vgXXkAk0+A6jD9mNw0iIYiB5kyBNsmGLkQO2wDdgHjg11KcFZXOJUKj96xyrGocnvXUXPgTxhCLjfocxNvEssoSRGKqV3jgNkts+YqOQvJAFZHiLQ9W8P3wsdYtDa3JXdsLq3GSpGVJAIIII6ggg1cZxb0Y/ZyitUZu70phPWhjg0lWNCZ4pM0velxTsMUUtNpaABjxmm5pzdDTKYCgYpMc0q0uRmlcBp4pM0rUlMAz+FGaRulA6U0A4daeORUa9aeOtMRIAOlBxTo+lP4NAisV5ph61YdaiK0DTIyKSlNJQMUGlA5zSYpakBwNLTR0pRQAtKM0lFITHjpRQOlJRYBwPGKSgUCkMKch5AptSQbfNXd0qWiWixDEw2sFBVs8jkipgnmKWznvgii33GBiCQoYDgcDNSIVyMFiPYdK55bloFTKgdQCPqBTxJhgqrk+uMVHHLtkYScqF+8Oav6Vpt/qTumn2M9yNvzGJchaSi3oiZzjBXk7IYpbAyvU8E9qI5FJBZtnIGe1JeQz2c0sV3DJDIo+aN0II/CoEZTJnAVT0BPHsalppjTTV0aNufk2cbfu9Oal3SKNvCjPPHGOnSqsT/Iyr9/sCck1cjy0q5yoPYjkf59Klb3Bomi0jba/brovHZo6guB65xgd+lbVhpfhXTbGW6utX+0TrnZCmMH+6fywecc5Fa8KWtoba21XYbURh1A4EgORk/SuB8eR2drrDQ6bP5lu+JWHBCtjkA+lVFOZr8C2M/XbiG41GSa13+UT8u7qPWsyRumamijeVisaM5OOAMmmXVvJCQJEZDjIBGK6o2Whi9RgIo3HHFRL+lONWhCknimjdRu5pc0AIRTOfWlZqQnigaQgB6VvfD1ceOtEP8A0+J/OsLPGa3vh2c+OtE/6/Y/501uMcJflO1kbqcDmpopJtgi3NGpJIzjjv2qkgZiA0JLN935sH/PWtCGxYwsyONwQSnawBjPQr/tHpXmOw7F+xSGe0+y3lvtiAKxzhyhjfIJYj+Idfpz1p8lvGsrLCqmZWAZSRw2O36H05rU8FXXh/7WYtbhE8bE7i3zbWxx09T160x9Rt21Jri+s4QqoVjkiJjAA6cD8Md6yvq1YvRxM97e78xxMy5CggZyeemOOv8AnFauladBbq9xq14sOYy0cOf3rfh2PpnFQ6jql4X+02skEMMowfs6EPx/eJ57jnI61t6D4asdUs3um3ySyRnMYlwBKO5/Je+Kic0krlUqak7Lc5a51xzO32KziibPEqqXbaRj7x4J6c47VWLtE7TXV9dSTbl3nfgZ5z+QI781BqVnc2s0trcKEkiyrJ3XByOc9P0pbO9H2cxBYgXIy2Mlfz/CtVa2hEm07Fq+1u+u4BFNqEk8G3aIxITkeuO3vVT7QtwPs4EORwQ/BYdvxFOuJI4y0SqoOecjqfr+tK0YuNxjYSsGztA6/U0WRO+463jPm7twV2zkkZycjv0//VWlo0Njcai1jq1zb2drdxtD9qljyLR8h0lHHHzKFOOzGq1reFQqsqdMgFSPc5/z6VcnuIbuNZfNjUr8rHuffp7UDjKzuaO7w3fRAS/YtPF1dLiFsReXGs021NwxtJj8vJyMlskjOQlk3hrS/EmqxrOzWJtovs0qLDcsGZ7dpRHv3KxUeaD14BGTWFefZntXja6bGTncWbDdiPQVjzXzs72/JKchx0YY9+/StIwb0N/b31seg3I8K+fbzQ3KkzXcrvHb3qLDGN037tdzghABDtO1Aem8bvlxYptP/wCErNvcX1vJYfbCDcR3IK7OgDPyVBOBuOcDnJHzViiSK5hXzd8e1AqzRPn5QT95T+OeRS3U6RSCK2nR4dqq2+IEynuxHv04PHHNPkYpVIPodhrTeGTo0s1vcQxahFZQRG2srpDHFKLZOQS/7395uVseYcDt1N3S9R8JhdLvbxrJTaxNFdW8kXyXck0su15OMEwqSxz/AHoq89hvI2fy2toJcHBREZSo9cgjP61rWc9miN5cdwpbgpv3K3OOQx6fjnvmpcClVV9jbFn4dg0SyujOl/eC3AaBLtiJHIt8EhSWUjdONpCfc+7xk24LbwuHuISsEStcov8ApN8yPHbpcTL58bNgljEUfaMhuMKelYvhq8RNSupbW6LRQp5qN0JIIAyPUZx/+uq3iTxILy9klhjupbmaNYjuOQEByNuO3vUWd7FOrFLY147XSxH50GqJezyKGs7eTUQnmYihLCUggxfOZiNxU5THTrbQeHptJspb/ULC6u4be6tra1n1BfL2yQ3J2HJBUiQRfPtTJfOTnI0PhFoOp61qSARyW73Mf2aCMHZ5okyrEt2GAVJGO49a6jxt4JXwbq62lzFbxMNgfa29NrZ2spbkHPFHK2uYpVdNjyrW/D/g2LQ9SktL63S+WVPsyrehmB3xB4gGYb1AaQhgpBCg7uoqDw34d1BjbvaWjrCzB0uJNozz2PfpXfmS0vMpc2MKQR5aOeSFXJOMd/wzjPGabHB9nuYfOd792AwYTleR/Djk4z/s8qazdZ2saqjdpyJr5YZYiwmlvYWZZVijAyw5GfUDlhxinCXycwq0EUYbESIAx56g88ZwRyR1q7PHdWemPNDCVaCRlMYiYqoxnkDqTnpk4zVayhlE8rw2alAmI5/MDeT7gdD+XY1gzpW+hlp8wLPbbFIDQmdwQreqj7uenqasW++788kCdltic+ZjjPRScZP4D7tWTYNFdc2xnn80sXDfKffbntz1x0Fb+mfD/wAUagkDrbLBbSOPMaZljTYevykZ9egJP607qw+V3MTSlbUbm0dreEeaBDcwh1yI+jAsPQYOM9jXKeMtJ0nw/fhND1hby0kYCWGXlY8EHYRxvQlRkegx0r2qbwBpenyAQ+IUjxy6rDlmfnk4JOOa4uL4QaTby+drGvQrGwLBBG2G6/3iMjmqpVUnc5q1KVrJHFRarbXFvA2oTTRySyqkl6wYySMpGCZfubcNMSG6b0AGFzSGZLhLS1e+tpy20TyQyw7I5AmXjHzZYk5wQCOg5NexeHtN8J6Ppkun2usWAtxIzpEwjAQkAcgt8xzzXGeKvBfg3XdYW4t9S0WAMMSiO3MZZs8nKvjv+grdV1KXvRMfZyjHSRz0fh2xa6hFrMJpg7q0qorCTEkwBQBskhY1JH+0D9amtPp8k09ncLHLNBK0bSqfvENjP04rYs/hHfwpJ/Z6aTfL5mYwb5onlX6EY7etZms+DfGNjMZI/BsqW4xkQuLhf++gSQDTc6behlKFW2iOU1LQ7bZ5yRtGSSXMPzoQf9knj8D+FW/Duq39pp0NldXdlrWip5mYru089LQgYXaGG9RnPC4HFemeAfAjavCj6vpep6SQR5hEqmNx3wCMrV6LwLp9x4h1PStH1GOydGUASoctgE44+vPc4rOVanJNPU1o0a0WnLqedWOoapeaZ9ntWtNK025XDvpll9lW4UnGGkOWx14OBV64iaNbcf2g4MMBhkEyxsDCwRFGNpDZCw5Zhn5AO1drqfgDxJYCMw/YpQJSP3IdQQTwCAucd/rWppvgUR6fNN4pvJQswO87lXYCAMg43E8Dj1HasI1IR+E7lSd+Xqef6Xb3C6TEml6jqqXEjrDHFAwxhcdRglj8iegwp4q3oVrosMsNtrHxBudHuLDEKRPMJGtiFRQq4BVRhFBHH3R1Oa6aSPwv4TS5FiJLV5o28ua5fzrt22ELtGMRA7sdj9K8mF5qUUUDLpFvHbSbd8EkEbPK6jgkk8H88VjXqYhJeyje5xYis6MtFc9jm8C6REgeTxvdS2UzrNcucF5AipyrhcqcRR9DztHWvEv7U1rVYNTksbXUby2dgkkixKUhhAZQAqphSQ7ZIwcM2c5Nb3hi6ntLFXvbV0llvTMisRmCPnKgAkncCAVPAAGOasp441rQYzDoTR2FllswxxgoxPViDnk1vhvbSTcota21/P8Ar8tTOWMpyeqtYSym1e5nF8ur6jKZYzGWc+a65IfahKHADjIK8AnjFZ+v+G/F+paJp8VrY6pqn2dSrxyE7bcbVRQgYDHyoMgYHA781LN8R/FEqiMaq8KAYCwosYAz2wK5XxBr2pSkytfXLSSH52Mpya640qq1InjaMvdVxt9qF9oGpi2mlNrOh/eqx2sDx8px0PuM/Wr/AIf8daxpt68On3E1s0zZQQythvdh901xt1cyXC7Zm3j/AGuabaXVxZK8dusMkTEN5UoyuR3FaypRkrSRiqiT912O7TUtH1y4CeIvDVnNcyZ/020xaTE+p2jY34r+NaT+D45hu8P61H5iYItr0fZ5Bx/fGY2/ErXAxma/lXyHaObbvZcAKPU8Vv8Ah3UrzTr+3m8y5jeI7vN8wHcM8gr9OlYToOKvTdi1V1/ear8ToXt7jSRNH4g0C5tppIx9mkdcRsQQcq4OwkjPIJrHnt9Q/taGzhtrl7mY5hghUu8gP90qeccV6Vpc2pai8E2i3jW1vNlpwrYRun3l+6e/BBqxqceoLJJYR3DQWshKSNaLFAHGATuMag4Poetcn1icXZpXN3hqduZXsc/4c0vTbXUlsfEesQCY5eXT4JsxxkD5hPMvfHVE/FhWnqWsXWm2E2nSlpZFywmtxylue/J4K8L16YNYHio2ulwQR2kEXmK5O3buUA5BZmznd7Dj864/XfFlxdQS2qmXdMF8zeQNjLnBA/vYJH4nrW1CnKT5jvwuaTwUZKm7XVv68zsvDWreHdDkmheSf+zbt45rmzim/wCPkx+YqbyCCFxIxK5OSB6c5et+O4baaSDRoYnsni8mVLmDJuYRC0CRykMCwWN2UFdp6E5IzXnCTunIYg1G8rNjOOK7Fh/eu2eNLF1WrLQ7mX4neIGuHn8jSmd70XrZtjt3joAu7CjtuAD443YFMu/if4ku1k86HSncxmGKRrZmaCMpEjIu5jkMII87txJB9TXC55ozW6ox7GbxFVfaOw1Tx/rWpeIINYu4dPZ4bSay+z+U5ikgl8zzEYFixB81+hGMjGMCrM3xT8SNb3UHk6SFuZFeTFqRwrREJjdjGYU5ILAZAIzXClqid609jDsNVqvc6bUvGutXWs6hq2baC4v7D7BMYkbiLCjhixYv8o+diSak0z4g69p9hb2cf2KZLSNRaPLCWe3dfNxKpz9/E8gycjpxkA1yDNTS1V7KFti41J9ztR8S/E32XVbYywGPU5PNmUB0Cv5QiJAVgCCigENuHGcVkeMfFGoeKr+C81GK2jkggEKCBWHy7mbksSxOWOMngYAwABWAG5pc040oJ3SE6s5KzYtIaQCnGrsQIOtKaTFJQNMcKDTadQPQFVm+boPegKWbbxml3EKVPI7UiMVJbAJPWgA2so3cY+tL5bFgOM4z160pclQuBjilMh37sDNSBHgkZ4AHc0jK3HynBqRX2jjB5zzTfMfbjj3pgNEbt/CRSEFe3GcZqTzTjoD6e1Nd2bg9KYDR1py9aZSimJospUygEZqvGeKsRnmmSI68VC61bZcio2jpDKZWmkVaaPFRleaYEGKXFPK0mKQXG0opaCKLDQUopKKQ7no2gfDaHV/A9hrq6pPbXd+s/kCaJBa+ZHMIlhMm/fvfORhT/Wo9N+FOt3d1JtvLC4tbe/FncSWsrEg+YsbMpZQpAdgvXOecY5ril1bUlXTVF5IF0ty9iMD9wxfeSv8AwLnnNbFp478XWlobW31uaOMzNMcRpu3tIJT8xXOPMAfGcZ5xXO41dbM6FOl1RPd+AvEEFroE6xwTDXZkt7RUcgiVlRlRtwGPlkU5GR154rZ1H4WXyx6c2l6tpt6LuzR1k80hJ7l3nAghJXLHbATlgozxnkZ5i/8AGHiS+i0+K61aZ102RJbQqio0ciKqq+5QCzBUQZJJwoq3L8QfGEsskr63IGkiEOFhjVUUb8bAFAQjzZPmXB+dueaTjV7hzUtdDa8NfDqLW/AI1+DUrj+0ZVumgs1jjKuYTGNvLiQlvM6qhC4ySBzUdt8KfEU14sUeoaMYmmFqlz9pbymuTI0ZgB253hkbPG3AznBFc7YeLPEen6GdEsdWnt9Py5EUaqCu/G/D43gHaMgEZxWto/xN8X6fr8GrtqK3bRMrNBNBH5Mm1y+SoUAMWLMXGGySc81LjVV9QvSdro0dG+G3iq6maKGO0miCRSSjzWIRZLcTq5CqTwjgcAnJxU918ONYtWja8ubSBhcR2s0ckoZ2mknmiCRbQd3EDnJI/lXOp4+8XLb29uNZk8mBdiRmGMqy7PLCuCv7wBMLh88ADsKS18W+JBJbsNYuF+zzpcQhQoCSI0jKwAGODLIcdPmPFQ4VGJzox6HSeI/h1q2n3Fy0UkDW8cTS2vnvsmvEWBZ5DGoHGxG3EMVPbk8V7L+znZ6DJ8MZb3Gj3F/bzEC0u5Agmc9SW3DgAg4x2HNeHnxVrt9bT293rU/l3EYiYLHGoWPYE2oAo8sFAFIXGVAByKk8EXtx4e1J5oZTc2kqkSQAYJABIYD1B/TNb4aTpy992TPJzSMMTStRjdrWz6/108zuv2nLDQbXxXY2uizRPm2EkvlzCQDODt3DqAcgV40qYbBLHnhfStzxfHqMN7Bf6lKklxeDznABAC9l/LHSq9tFpuqTBmuZ7BlI2vJhkbJ6eo4+tRVlzy5kdGEoewpqm9PLor9F5FQNkKvByOOMEj/Gr1lb3N/c29vbRvJKzhUVRk10WseE9FsdDi1iPxVYTxqhWSNGBlMgJJUJ19Bn+lYukeN7jRZN+kWiWhbZvYPmR8fe+btn0FYq8l7p2ctmrmr8RhaWmpG1W8M93bwrF5SbdluF/hZuhbr0+leezzNI53YJzwRV3xDq1xrGrXWpXKxrLO+5ljXCj2FZfFdVOFkjN6u53HwnjR9Yuttu1ze/Zz9liH8TZH64H61qfES3k1zS4Nf/ALINnfRHyL1Vj2KQiD5tvr6muH8P6xd6Lcm8sbp7e5X7jKoI/HP0FW/EPizWNZiSC7umMCO7LGuFXLHJzjrzWM6U3VUk9DeNSHI4vcwTwaKTdQDx3rqOcKXNN70vHegBKRqU4zSH8KAEFb3w7H/Fd6J/1+x/zrBrd+HnHjvRP+vyP+dNbjH24IPVSRzgAnjOMmnxeYsjBP3X++2QcE+n+RUZDC4Vt8jEjDN1A5/nVyQx+c/lBhHjLBuuRxn9e1eWxMCjKVdYw+5Q+FXkEe/0rc0yxuNWnjs7WNAXBIDS52msy4uIGiji8lkZUOTuyJD/ACzT7LVZNPvEuLNzbt6lv5D/AD3qXfoCV3qbyaJrQaTTo7FlMa7pEAGJeeoJ69K7zwzov9maOEmR98il3DYOwnt+Fc3b/EHydOjRrcSTgDMvT8axbvxvqS3XmJcGGJ87sJx9cmuScK1RWO6jOjSd0S/EkRnWjHCqnbbgOQCXUk9+2Pxri40mR/JHlBiQwLN976eh5q1rfiKS+Ms0kzNLvyzgY/D6Vjfbopot0m5gSPmC9OevPSuunBxjY5pPnk5F6ZYQRukdypO4luVHp6dqhFxFCyLHI43YA29jWXcTSCUor7g3ygMOP05qq09yI2bLZDAFtuQBVqGoKBureOuRKMbsHIzgVLb3zEiCRgpUjDIc89uo4H+NY0XmSEbJBGuzd82fmH9a0YGWK0do2KkJnDIOv+RVpJCcSaaSRuVlblPusNu4jOR6E02VPMsUn87c6/KA3GVz0IrsvE/hLSrO51GC01ZbeTTvOkmS4kS5Zo0KBXAhA8tmZ8bW54zVWTwRqEMCZuonafZHhAw2P5gRwy7SflznseuaiOJp2F0OTsrhkuTH9w8ZBXjqeTVqOSPZ829SM8AYAGenritlPB/meIvsN7eRxQW6W80l0isweOVogm0AH5j5q57Dr9bZ8D3X+kPHdwtD9qlijilyJAAZfLJJHO4QtzjqRjPOKdeF7XEo3OL1Sfy5Y7gsX3EblGRz25q1ayGQ4ZwwIAJAHAHQ5z/nFd9HoENv5emiV3t71zPb70jJez3xBZDlT8xMpXjAzGapad4W0y2dNT1RrgWDuY2tbQASs+1jGPmwFDBGJYAjpgGoeKgWorRXOg+Fngm01+xnjumvorWUjzDBGPMmbLBVUdcL9449RVy98F+EfDessftl1rM6YMemwyAtv7iSQcIB3C7mx/d613Hh7wPfXmhXGmJrE+mRvbrN9nhnITynHBZlPTIC4OST/DXFWOnvYzyWSTfZJLWVoGWMfM5A6sT069zjrXD7aVST1si8JiaNZ8kY6+fX+vM04L/UrbU49cZxDG8SK1vAcJaqnCCLHQDk4znk5yeaXxdql7rV281zftIkZ+a4mfe0sgGBjqcLnrjr9Kq3SGLUN3k3F0k0RaCLOwRsBg5PbB7Y59axdY1Hw7oEwsLht8siho4wDLj1Htzu65PI7VsqnLDkR3RoOdT3Vdl7TNQsbmb/AEuG4v8AyYyWlchDtA+4CRwOeh9OavRWlze2qyMwSTkxxxtjDH6ceo6H7wrW+GXhiy8d6X9usNTt1tIXKuxYb1bPQp1A98AHmvTdH8G+HtFvYpFjm1S5aPYkWzMW4AZOB1zjuTWEpq+hv7Nr4jzLS9IutVhFy2n6hqE4Uo6RIXDvkYLHoDz1Pp0rpIvCSWmm3F5q9u2lQxpFHb2UTq0s75I78Jy2Oc9T6Vq678Q9LsZpNOlvho0cbkNHaQCRs8ZBwQAeT+VePeOfiFDfbtP0prkWhUrLPK58yc5zkjPy47dxiqdKrOL5dGclfFU6Sdnqe2eGdZ8I22kzXtg9jprR7YpLq9nVmJK5BBBO4c/wj2IFY3i34seF9IjEdreXPiK+OSxUmK2jOOM92/D86+dTd6O8Ymvpbu9un3xtElyqCL5iFIz3AH+IrM1CazW9kj02eSS1QKFLsGOdo3cj3rLBNVavsZptrrsnY4auY1eX3dDu/FPxP8SazIytd/ZYD/yxth5aD8uT+Ncvd6/qM6g3F5NKQMDc5OB+NYbSZNNdty+9e9GjGOiR5c6tSfxM0jqdzJnMzn23VE2oT45kJ/Gs4Mc9fypQ2e4FU6aIszotJ1q9jQlLmRTng7jXYeHPH3iGzeG3XUZGhDfcb5h/jXmtsW2HHrWlYTKjmRm+5zjPJqZ0YtaouFapTleMj3uD4lXIuYLe6mgjWUY87buCn3HUfrRa8a0muQ3BlivF81ZwOC4PfPrx+deGPqElw6hiSFPBPWu48OeLo7fQf7Ju45ZY0O6HY2CpPUfTnNefVwvL8J6tLMnN8s+h7Dd+MYrfSvtVuojPzb/PkGyID36t34Hp715h4n+JUkkqtYMbiZc4uJlAVTn+CPnH1JJrB8Z6pDNoLWcExmQXHnIWj2snbH1IIz9K5K7S0FnDMkpaQ8OB0H4UUMLGOrHisxqVHyw0N7RnbXPE0C3E8rPd3CRyS7wWJZgM4P1rsdQ8M6OJIpdQjvhYu4Al3gNCphRxt+XD5kkRO2M59q8vhumt5kmiyD8pWRDgqQeCCOhrfTxZ4gWPEWpTJHuLFY0RQx9TgdcgfkK63B9DkpVYLWaudF4j8MXcOl6fc6VZ3T3syqJ4fMEiRExK5+fC8DJGWxnFWpvBWipZJdXFxeKqXEVnOJnWMea5G8biCoaNSGZRnl1TOQTXnuo+KvEdx5iPq04WRdrMrDey5+7uA3Y9s4qWw8V+LBN+41S5jBfc23CB2PVmwPmPu2TnnrR7OVty1Voub909D1L4V6BbyGN5NUS4SdomjZ0GI8nbN8oYYIXJzjbnBHTPh/iKNre4ktm3ZhmeM7l2ngkcjt06V22o+IvETQNJHqk0bIckKw+9/f6ff/2/ve9cFqpYgeZncTkknJJq4J9WZ1ZU5SXJGxnEUUpppqrASw3TWpE3LbM5GSOKngdmXz4CnyAHy5RvLcknJFVVPqM+1V/njZ4wMKxyr7iMH+Xalyo2g1qmeheHvET29oY9O1B7fJ3NGegx1+ldLa+Li0Edts2xeYZJG3li4x/L6V5rpp3xR75o9+Thiu1gRyPrWpY3BeVt+7OfnywIBPofeuadKEnqiuZ2snodB4hvJljbUjZq4jYtzwoJ4BwTz1FeduxZ2ZjliST9a7XVrxToV8rLiNkCgFgfm3DFcQ1bYeNkYz6DS1J3pDxTc9810oEKW5pGc0wnvTGOe+KYctxzNUbNQelMNUaKNg4pKTrRTH0FFLSCgdKYhcmnCo91PzTJY49KTFApQM0hBilp6gdDTinfHFFhcxFxSAVKY+9R4YdqTKTuJ3opcHNAzUjEPSmZ9Ke1MNAwoooqh2ENKtIaBTE0SxmrKHiqqVPE3tTILac8U4oce1NhI7ip1qb2GV2jOKiMfNXsKw70xoxnrQmDKJj60wrxV54wfaozHxVCKhXrTCKstHioZFoHciopW9KbSZQpozSUlIB1GKQGl7UmAppO9FA5PUVLAcDxViBqrqKntx81SKWxq2rfLz6Uv226tbpJowUaM5jLdM+pqbTGEUXm+VmTrHnoB6471u2wn1bSLnTVkDSSmNoywHB3dMnpnIrGU1cinRS16nL6xq19q10Li/uGlcDCj+FfYDtVF3bAGSR2pJkaGd43xuRipwcjg1a0yFrsyRCIu2w7Qpwc1aSsa3u9SrliODTCT6Hiuv8ACngu41G3+33kiwWYUtljgkAZ4rL17+zIoJILDzGj4cSvjc5z6DoMUKSvZFunomznySTRSZNNJatSCVaRutRqzBqcSTTQh3FHGaQenekwaAHDGetIaTv3zS/WgLhxSUAUUAJW98PT/wAV3onH/L5H/OsE9etb3w8H/FdaJ/1+J/OiO40LFIyymNTwM4UAfj/jS+Y0bI3ygnnBPBPfFT3flrjam3OGAJye/XHWqTqAu7cG5654z3rzRodJK+5vL3N1yqHOKYkzKQrqA+0gIeQSM/kabN5sJVl2mQDg7Tj/AOv9faoFZbsGQMDIQdy9885Iq4jLkdxK0o5ABPryePT/AApGlik+WTcOcbfQ/wCT71SkhKMs8bqBkZGCSfwrSjl+Qbth3D5sjp61MhvYoXLSJHIJVGQdrqFz+IqnCyRhgqS8EkZOAP8AGt9ZhAyRzHzGb5TtTJAx2HaqbWNtPP8A6Ox+XPDHKkZoT0HGXcz7lRMgKqqgFeRn9PWklhdD+7jdhjrntnqPwrq9I8IXmqILeye4uHLgYAARDju/b9TXVN8O5INN3y38TXRbPlsCU29WwevH9OlHtIo1UJNXR5JBINoDM2QTgjrj/OK6/wAK+DtW1vZOYHisy2TLN/EoPO0dT9a7D4f+HNC+03ck1mZb+zn2HzgSpXs6qfUd+fwr0MSwpBg7duOCAQMYwfzA/Os5VuiNqVBSXMzhIvA8El3dw3WpXkrz+QssguVRz5rv5hYvzJjyg2zkntTbOyvvI0+W8vBLNNGskLz6vNvUFfMQhAO4AIAyQ2ATmvZr74M6zfTR3E91pCXAKBVbUmUiUAsmQBy67iwPUZJryv4v+GdV8A/2fbyarbRXc8PmWpg1CSWMKwfc6A/w5XGCcfMMA1zzcleT2KhhZ1aihT66IzdMsr4ztJd38tpPMW2Xa3EpuN6rP+6UlcgFbdc78YwO/Te07yrK7gl1HTrcQxLGwtjrU5EUztGgJUI3JafO4DHLc8c+WaNqmoSXQgi8R3jCdkhnEcrrJIWc5GSenzuf+BN616Lpmk290yw3D3kcUBSKLfeSMdoIKswBydrIhGMcr7VkvfW5ricDXwtRRm18rMo+PZYr/URbaPYQaIltam4NnDdSy3eApZQ0zKQUJydiHAJBxnkNnspNP+zC+vLhLFCsUMcdzJMp3i5VztfkOGjI6DqeOw3ZPDW2B7W8uL144WZCBdSDbuJBYDPTnP50+z0O61LVLdYPt97PG/3pJWlJZS2CFJ2j7zYIBPz57mnHRHPCM5vWxb07xNf2WnJDHLNFNaSiWJYwEeV24R+OSeCOenNO0rStSu7toRao93cSbhKuWd3PJx+HAPp3rttE+HFvbzQXfiKYQzxti3iU7pWBxncBnnr1zjJ6V1OqeINM8LW5hsrOKzgQBnYyKJD9QTms4R5ZPl6k4XL6ODlOpff8F2Oe0n4c6rHYzyahqkOmsSRGGQTMQRjceQFODwOeleVfEL4Za1N4pv7rQb2ytdHKxPBfXtwA8reWoc4xn7wbt6V1viv4rQWblrQLfzTEnfvYRKp6Yycg/lVfRdPtfFkGmXmuRXcpv/KVp1kKqjMZsIPn+XiMBRsIJOCQSMdH1aTXv7HVRzOVKo/qz96xyXwt8Rp8O9W1Q63GmqiaGFIfsdyqo+0sWD5XPf2rW1/45eKdQW5tdPisdLtJlaNUgiy4U8cuTnIHep7fwP4dv7mzujGhjYRJPai5aN2kkERwVLs4I8wkc8jBxhSTYi+Hvh6XxDFby2qxWTSGEmO7KtkzRx8AsWLKvmPuGBgoSpwa6YUqUVscOJr43ETc5yV2eQ31xLMN0rEkd89ay5C3XOK9rXwH4ZudMecweQzINrrO5AJ8rJX5iNyiRnIJPypyqHcB4Y0jMM+vWuylaXwnl1qE6b9/qd1afC/XLmwF8txYIjRGZ9xf5QIhKei8kIQcD6DNQat8NPEGlrMH+yyzJ5mLeEOZHaPBkGNvDAEEAkbh93ODVix+J1zBEI5NB06TNm1nK6ko8yMiIwZu4xGhA/hZcg8kVJB8V9XiuLa4OnWhlgOQY5ZIlJDuyfIhC8GRwcglgeo60Wq3Ojlw1uoyD4X65LbJOb/TEVjIp3SPhGjZVkDHbgbWYDPIPUZAzUd38MfEME8UcktkFkIjSUuwQytjbH93JLbgQcYxkkjBqzbfFK5hhhibQ7ZzCHwftDkZfZu5fcyg+WvCsuBkZ9Iz8UNS8y3EelWkdvb7WjiWR0AdSpQjZtG0bFG0g5GcnJzTXthNYbuzz5t2fxpwPpT5jvdnbGWJJwMDJ9qjOa6LHHYuWu9ojjHWnk4HoabpS71k6gDOaWT5SB27UNGb3ESQq2eQanS4fcMHAqo/96hGZSNvWocRpdTX+2FoTHIxKNg4z0NU5JRnjlfemSSnau/APt3pM70JXBPpip5UDuOilCsvYZ5xVyR48YDeYcAZ6Cs/y5E5MT++elPEgP3tox2NJ6mivYUFsnayr7AZqaC62Dy5t2MY61CXXZuyev8ACuOKYZRv+TcPQ0NDRqQPEwb5Q424Bx1rndY5P3cc1pqZ0j+7gd9zYrK1NfkBJyc+vFJI06ozsc00jmnkZPel20zUaoocNt+XBZeVz6inAYpQeaAvYvaVdxkMyjMwbdgLt4yDgVHd3srylY8NhSN3QD296rBYwOFCsTkkdadxjA4FJRuOVRdCaa8kntkidQu05Jzksaquacw9KiPNaRjYVxH7Uw085pjDimUhmeKY/Sl702Smi0JSGlpp71QxKKUDimnNNCFpC3GKCaj5zVWAfmnDNRKeaeM0WE0SDOaelRAmlB70mibE4qePGKrISavWMDTzpGvLO2AKTdiJK5d0rSL3VJWhsoTK6oXPOAABnk10MPw51S40WbUI7u0MsKb3tw43IM/xE8A/SpdK8iOMaXa6hCo5aacPsGcdc/yFV/FPie1tbO40Pw+Wa3kwLi7Y5eYgc89vwrknKc5WidVCnBRvURxTDa208n1oHNMHXPpTvfpXTZrcysMcd6ZUjU1hSKQyig9cUVQCGk70UHtTBj1qxFVYZH0qWMnNMlmhF0qZvu5FVYnNWGz5f4VnIERGUqTzTlnye1VZcZZjnA96iBVidpI4rLnsacl0aikE9sUOq9aoQvztbIParqtla0hK5DjYifFVpatSZxVSQ9a0JIWxnimHrTj1ph6+1DGhc0ZFJSY5JpDFJ9KVelJ9KUdOaAHCgfeFIvWlHWpYD8nAHp0qxAML+FQKuSBVuFTkACs2yW9TRtCxVZAwA/hOOAK6LwxaXV9cy2mnR7rqWB0jDc5bHBHv1rnLGJ4QY2Xpz16H2rt/D1zD4Z0C88QTSiO/khaLTl3dWPys+PbNc0/I1gjzS8VopXDAhgcEGtPwbf2cF9Kl+JDC0Z2+Xwd/8I+nWsa6kLuSxJJOeTzUa8EMvBBzkV0ON42COjue+eMZE0rw3YaZEqpapZefLuPDsF4B78ntXhFxJJLKXZuT2FXtR13U9S2i8unk2IEXJ/hHaszd81TRpci1Lq1FN6AOKUmkFH3a2Mgo7YxzS4pdvemAL0paSigQZ5oPNL2ppzmgGJzS0GmkmgAOK3/h1/yPWif9fkf865/qK6D4c/8AI96J/wBfkf8AOmtxogecb9hLJwOc859fahpuDtYIV6rjj+fsKqz4kuGXIRwMLxyfb+dODYIMmV4AxIAeBxgV57KSLqxvGnnDaYzzkMDx9KS/0+ZZDLHCCkgDAJ7defwqKKeKLItnMbAjK/eXkc1e0vVLWDeXMoYKQoQjaT2HPHXv7UtUOxUUDyW+UOCuOOh70zZmVmt7cxnggqcZP/6q1dPt7nUhLL5kdrb7su7gY3evHGfetrQvDt/fXUUdnPAZyGbcIeCq9uepIzSckhb6HN22nSyyKXLRAjIzzjOO4+lekeEPB9q0TXOrZkIQNBBG3ySDj5iw/liu0+CngnTpbqTUJtJh8QbEDxfbG8u3tHycmRBweORuPY8Vm6pr1vdaprCt9njNtdtxbxgqFL4+QDjbu6emRXPOq38J00oKNnI1I7T7O9qtokHkncHjjYKiooycY65PH41G89vPfQ/aPLyGLIipyR3AHXGOc9ap67qken2Mkl3I5DBfJZFG9yD90L9P6+lUb67+zacLjVZE8OwzruiWSPzb6VSBnyoAcrnB+Z9orGUlH4jtdtka2pW0NlJFeLHFbyxSbSMEfaI3IwDnj5cZHfr61V1/V49LG3UrhNJhkH7qKRd13KD/AHYQQVz/AHmK/jWc+ra9eWpuNJjm0mNgNmoXR8+/nXGCQeBDxxhQpz3NTWOmWNjOAYUnvXO6WeQAyFyCd7HqAcdsdKlKT8l+JNuSOh7FY/GDwZqEcGqazpms6TeFkkNttifzSoXjrkZ2LycHt0NecfFa7sPiNqmkmz0nyLLTLZIR9slRCAGO0swIGDvxtBwcDmuft7OSW786ZEmZ/wB3IUlyEYYLKowev4muk8N3FlpwuAy36o0sUgaCTZLuToAwwVJz7ng8HpWzn0Y433Rycfw9U6jCi6ckNxGFuIHjnUu/cFVVskcE5AP3c54zXR6D4dugY4kEjiaYKC8qMZnwRtUBsMxB6ckZ6c16FBo6zaakOoXlzlraOBrdUVSWSORBORk7W/eliGbGQflORi34p8T6V4cs1j1bUbG0lW4iuTDBE7zyhHVh5asxwSUI+YBQCMZIyVo3aI5zcfem/vOZ0/w/Bc2a32q63pqWDl4JYvPjeQuThRu37QcDgnJ9q7LU9U8PeB7S3glC2RZ1gKxgSXGcA5kPUDBB57HIFeU/8LZ0y10GDSYRqE/2cIR5rFlk2cqp3OSg3hGwvA2kY5yOB8eeMINdgLRLdpeT3jXlw8pXhigTAZcb8hRyQMAAe9axwjk1fY4KuPpwi/ZvU7zxF8ZLxWuYtLsbeEFXjjmcl5RzgNu9cV5FqOtX15M81zcSzO3VpHLE1lPMxzkmq7PnIzxXdTw8Y7Hj1a1Sq/eZamvGfALE4OelPg1bVIFRbbUb2BYwyoI52UKG+8Bg8ZwM+tUKRn461vyolIvJqepI1wy392rXOftDCdgZc/3+fm6nr60r6rqZE4OpXhFwAs2Z2/eADADc84HHNZ280b/anylq5fuNa1iaORJdX1CVZU2SBrl2DqOgOTyOTx71n7mpM0KfzpgKeetKtJ1owM96YDhkUoLelR96cG5poViUfMMd6QnA9aaG5p24MnPWgZLZyMqOUYgMeakPJzuyKgh+76c1JgjvSZk1qPbG2mKQPu5BHIprH3zRSEhHYk5zVm0kfBxnb3OO3vVUjJxU0bPCCFbn0zwaTRotSWW5YvwSppjTcfNgn3FRSuZHJxgelNzxjiiwMm84lgv3h6dq2dPWydVh2ruHzcjr7Vkw2buwO5do7g1OY5rWYMkyI44HGaiS7FQ0ZeubUhlSGEnI74wTXP6yjxsEkXawPStqW+K2vmtK0kykfKBkD1rC1G6a427l2tmpVzV8tygQAadS4patIoTHFJtHvSijNNIQ3H4040lNY5qkCQj0w040hNBaGt0qNiaeaYaSKQztTW6U80w8VSKG0Gl70lUgGnrTTSnrSGqQDGpuaeajI5q0CDPNOU5poFOAoBkgpwpiDNSAcUmiWSRYB9q3PDGo6fpt019eW8tzIgxDCCAjZBB3E9PwrBVtpHGacWJOeg9BWTVwjo7mtrWuXOpZiVIrW0DEpDEgUD68cn3rJPCgL0FIDTkweaElFF63uIe1OFN708dKQXGmkNOamnmkIY3WkpWpp6VQwNJRSHtTAfUkdRL0qWOmSy5AM4qeT/Vn6VDbLuOKmlQgEe1RLYEUpeklVO/4VelhYhhx0GOetUyh2ZyOv5VyS3N4k1uc7N3Jwa0o/wDVj6VnQRtlBxnmtKJTs45HqK1p7GcyCXiqcrHJq7Mr/wB01TlRs9PeukzK7Hmk70pptBSDvQpPekzS0gHUq9aSgdaQMf7VJApeQKvLHgD1qLvW74RDWtydWMaulq3y7gCC5B2jB/Ospysrgld2LNr4bvpE3uYIF27j5sqq2Pp1zUkcNnaqklvK00x/jxgL9BRLM0rO0roXZssWPX3rR0Cxa71Dc+0QQHdNJ1UIOT+lc3NLqaqMehf8M6Lp82nT67rlxJDo8JwzIf3ksh6Inqf5VznjHxA2tzwrHAltZ2qeXbwJztHcknkk460nirXrrWLxyz7LNCRbW6gKkSdgAOM+tc+zGtKdOzuxSl0RGw/eZpaQk5pK1JClGKSlHIpoGLSfzp20AcU3vTEHP404dKDxSbqYC0lKDQeaBCDrS4yKTOKUHigBMUEUEUHpQAlb3w748eaJ/wBfsf8AOsKt34d/8j5ofH/L7H/OmtwJpdL225bzUYc7ZXXDIVPH4YB5qKPR7iZVkWOOWKb+ItxnPXNdkv8Awht02rH7VDFDGgjs8XEpdysW4OMt826TKkYOMduph1z+wV0C6l0vUYzfS3ztEFkfcY2kmyCpOBhREQcD73fmvGVZ3tYtJnP2uk20THzoWBQbXUyAFvQgDpTmitTeh1t4ojg8qMknr36muyvH8J3EdraxTWEvlvO0Ya5mCyRtJBhpnHIk8tZCFyAGXp0By/Cfg++8R6vcW9lJJHZLP5cTyoA7At+7znAUkYyT60e3STctCKk1TjzS0RnSzbz5KxK3TJHJ68nHQV0dprkuk6dAbGbbOfmDooyOwJ9Mcce1L468Fax4TktnvGWW1n5SQsoX65yVIOD0/wAKk0TwzP5UV/rG2wtj8yG4QhpR2McI+d/qdq9OaiVWm481y8O3VXNTMlNV1ZYr+2imukS7k86SOOVlSTvhiTjg549TV+y0TVbSNdU1a/Tw/auAYy+ZLmcdhHCPmP1OF966a51bT9As3m03TJBOuRb3FyU8zcw+8mAUjH+6C3+3VfwjLp2qvLqFxGJNSzmWWZy8nTrzz2x6/nWftJNXirL8TrjTinZu7IEvr6NYzpVncaSmRFHq2pATXj5z8sQ+7F+Az/tVpXuh6fot1OlvqsF7qMmwnUZ5SzSSEcqN38QOcgdeeuKzbYT2WqSac0l1NEWZ4hjckWejkk4BwOp6kVYMs1zfx5ty7wH5mbBYrwCd56HGRjjrQopao1+JamlYxyW+kRvNMCuWU3BQrnn359PyqOea3Pz5ARcedPIdoVOv58A81NOJJoIrcyPKIA3l7iQiE857Ht+td9pXg/Sb7T9OudT0t4zGfMJmYFrhtuNqp0C98n/69Q5pMIQdSWhl6b4Dvr+3TVJFitraRxIZppCpZSOSqrzgjtxW3e6l4d8E2HmlHheY7QXXNzIP9lf+Wa4Pb86yviH8T7LR5pbWxeK4u4otsQTmK3bpjHQkD9a+evEXiC81S9muru4eaWQ5ZmPeumjh51dZGGKxsKXu0tWer+Lfi7HNbz23h+xksVlGJLmWYvKcDgKOiD6cn1rx7UNUuLmZpJJmdz1ZmJJ+prNluGYcnioDIxNenToRhseTOrUq/Gy353PJP501pcnOaqlqYWNbWIUCyZOetN3CoN1KGoDlJs01jzTN/HpSBieadh2H5xS5pmQeM4NLQA4nikU8U3dQCMUASH1pQaZnigNTSCw7PNLTQeg7UoPHPWgLCnijPGe9J7mk4BzQIt2gzG+cE4yOaDnOOaZa/My84Ga6K9uLJNOeJlUSsuAFUdfWpbJtc57vRn60D3pxGT70yR6xM0PmcBc4z70bW5BXOR1FJEOvXGelXLa3aRsqm6pYX7FDY3pQq8/41sf2fKRnY2PpTbLR7m/vVtrWNmkOeMVPOhpSk7JajNPmWGBpDkbcZ4zVpAbqPzTbqwx8rscdazr221CxmkgljMTxsY2DDkEHFbelqzWUBkcKVXhiPT2qZWtc3pxezMieyH8ThPULzisvUYI4wu1izE9xXazW9u0clxNIcx/xHov4CuJ1W68+5bYcxgnbx2pxdypRSKZ4FNpx5pKsEKKM00HmkLc07DFfpTDSk5pASrBsZwaBgwZRyCKbtfj5Tz04p8jblOAcn1pBJhVUKcDPf2pMpIjKtz8p460xgQMkHFS+YMs208jaPYVG7fIFxwDQUMdWHJBApjH5amaRSS235j1Ofakabj7n+f8AIpjIsEgnHA600+lWGlHG0E+pP4/41C53Nux2qkBGRSEU80mCapMVxmM0m3mpAvNLtrRCbIe9OC80/bzTwtBNxgHNLipNopuOaTC4gopaDUMtDTTlPFMOc04VLKHin00Uo6VIhGptONNoAafWmHmnmmmqGNboKDSmkpgOXtUqVEtSp1pktlu1Yq/t3qzK2QDtHA6VWhHNWH/1ZqZbCK0srAuygZ4qm7ZAUgY6/WrEv8f0qqfeuOW50RWhZhY+aG44HFaUcrbRwBWZB91Pxq+n3M1tTM6m42WU5O4ZGeQO9U5pmJP+e9WJfmqpKOTXQZEB600jmnnrSGgtDKWlCnnNGOaQxKdQQKKQhTV/SXjYfZ/tBt5Hk4kb7m3B4I+uKzzT4+HBqZRugTtqdNp8MrktOFtoAQWmc4XHqPUn2ra8eXmg6fp8Gj+HLproMokup1Y4ZuflPb0rjJLmWSNY2kYov3VJ4H0qtI2T+Fc/s1e5oqmlkhzuzVGaQsaTNakLQWmmlOc0DrQMBRnnilxSDgmmDHAnFN5zzSk80h6iqEKaShunFNGe9AEnQUEg02kximIcPelGPWmgUtIBwpppeaTBoAWt74dN/wAV3on/AF+R/wA6wa3vh3/yPeif9fsf86a3BnaSaP4VGjw3FpdWsBlWSK0uGvyN7qlu/wC8BOI3+ab5eOg9syaha+CIkaayvnmkZ7kK5lBAwJwqlSckY8ra23qfvHOBGr6Hc6BpWnSw27Foolu5zDHGLSU3LlpGmA8wv5YAIPABBq9dWeh2T2NvZ3jBbqQtKWvMJFGIFYqCCQQ0pZd2723DqPn22tG2bKPe5nSWvhmJtRl00LCI5JYrcm7kLFVRfJMasfn8yTIbsAB93qe28B3OoaDG897ZtFp2pPsETzBUuGQnC4By8eVB3D5TjGeaxLeHw+Natra0ugu2S8aW+EnnOsaRxSLvQ5Vk2iZA2MA45zW94J8C6tqtt/bHia4urC1njzBb5zdSL1TOfuqBwM46cCs53mrXCpQWIpOnrf8AI0vEHiXxB4n1vT9JsUN3qdrIZjLHCG2swCruJ+VcADHTAA781dt/AsEAuLjxF4kmbVLplJWEmZyNpyGYnr06VuSCPwvoEC380emWoCq90IcSXknUtgct1J64964vxt8VdOhRrDwlYCALkLezjdMT3Kjon161dGhK2n3lUVTwVHkqSu+vqa9/4O8MT6a9tf3OvuEJaCZ0+SIEYwQowR+Ncjb/AA/1PQrldX0DVLbVraOIvLGMpJtyeAnJY4rkp/FmtSh2mvrmX5ePMkLA/rW34K8X68biK4LxLbWyNJvfjOOq59yenvXU6M4rcKOIpVpbWOj+1LcwRtbeSwYAlnbHXt9c8fjWU9zqut350nQtNkvGyXTyR94pjLvjjGeBnjArI8UeOLMa9K1lHHYvcoGkBPyKeeV9OtenxeLvDfhTw9G1vYw20ksEbraWy7TM+wHMjdQP1rHkknsdClCV7vRHWeE9D0/R7OGbWjaXOs4DtHv/ANHtuepY8E1ynxc+J2npaTaTod19rvGwtxfp93b3SM/1/KvMvHXjy78RXAJVLW1RAFgiyE3dzjv+Oa4G7vGkbrxW9DB680zhxGYNr2dFWXctX1758jM7s5PJJ571ns0J/h/Oo2bPSmKK9OKSPPSsSs0R+XggZ+naoD1JUfSg9aTtVFIad2fSmnPY1Ju9qaetBQg6Uo/CgdaU8U0JjT9aX5cdc0HBpv1piHjHvSlhTO1Kq8daAF3D2pM89qUikFADwc+lL0pinmng0wEDCnDkUm2gHbwOtCAdnPy4pcU0cH2p1MGSQfdIPrUrHJzUMZqSpM2Ke1PAqMVasYklEkk0ixpGu5i3f2pOVgUXJ2Q8R+RGs0wIVhuQeoHB/WpBrdzFGYbdRChIJIAz9SetZt3cPPI0h+VQMYA4Uf5/nTtMs5NQb/WhYhjfIRnAPYDufQVySvLc7IUkkWoJdX1HUkjt2mnmOBuBJ2nNdEVvtH1CG+1XdHKh3RQqQrSEHAJx0HTrQmoR2dkIdJt1t4o5A3nsuZJccZPpVWTyrhi0gYygk737n/PahU76svmjFWjuTTS3Vx9okvWjLTMzkjn5ic1Wk/49vLDB2boQ3ANVru4jYEbnc5yQxwKr/bAqNHJtCHuRwK1UTHm1L88k0kf2OYqInXJCA81zWqQ/Z7uSNUdUJ+QMcnH1rQjvnY7N5fGQMHaMGsu/aY3BEykMBwD6dquMbDbIs4FJTQfWiqELmkNBpjGgdh2aKZzS5GKCrAxphpxpKBoaaaaU9aDSKGdqQ9Kd2pOaYxMUhp1JimJsQKaCPSnc05RTIbGhaNtSBcUbcnOa0TIbGAD0xSgU8LT1GKdyOYj28UxlNWNvekZTQVFlZgaSpWWmNWbNkxg6UqjNLt4pVGBUljhR2NAGaXFAhopopw6U09KQxnekPWl4wKRutUAlApaOaYMFFTRrzUYqeIcUyWW7cVJLwh+lMgGKdMVA4qJbAinNwWxVZup5zU0rHbj1qE8ZrlkzdE0XOz05rSj/ANWKzIuFX2NaNv8Ac/GtIMioRz1Tl61fnU9apS10mLK560lK2c0lBaA9aOKRqWkMKDRn2pM0hMKcv3hTacOtJgPB75/Ckbmg9Ka3aoGIWxQKBSY560wHZoFFLSGKWooAFJt5zk0BcGoNFB5qyQ7UdqUrxSDOelFhgSfelJPYGl5pKYgBOehFLSYzQEPqaVgFpA3NKy+9IRgUWADW98O/+R80P/r9j/nWD2rd+HX/ACPmh/8AX7H/ADprcR6fYXOi6KVg0yP+0btQv+mX0I2Lk4Bjg5H4uWIx0FRy3Wp6lr0CyTXWoahcf6sYMjyDpgemM9OAMVg+HYdQ16/g+xwq1+wEdtHlgrZPzZGOMA5r3vwF4Jk8PI8cckVzrs6f6RcgHy7aP+4nf6nvzXzsoRg9dWepTcqislZFLwd4AtYbkyaqh1nWWbdsf5o7bPOzA4YjjJPAwOO9aXjHx3oPhO1u4oL2z1DxHGQqR7S8cTdy56Fh0x2OK5j4q/E0eGkk8O+ErqI3mWF7eovKn+6h9Rzz2r5/vL6WeR5JHZ5HJLM3JYk5JJ+prqoYZzXNI5sRjFT/AHdLc6LxX4w1rxDfz3upX0s8kv3stx7YHQVzJmDOWySfeoWcscfrTSD+NehGCitDyGm3eTLbSMyDnOKbG5hz5fAb7w9ajXsc59aGbj2p2HsTebbySrJcRiV0OVJ6jvVrUtXkvJFkZjvXOXblnye5/SsZic0oPWnyIetrXJpZ2k+Uk1Cc96BQD1ppAlZCnj0zSj7ueDTDSjgGqEDetMOadmkDfyqigpKMUhNMAyQcUvUYNIelC0AGMUYNL9aARjAoEIvf2pRRSigYtNxzT6TvTQDQMU/bwKQ/rSDjrTEOGT3xTmHA5zTQMgYNKOB75oEKufTIpc/WmnNA9qBEi59alB+XNRx9Kdu5x2qSRQ2TXU+F7DT7jS7+G/vIbB5VTyZpCe2dyjGeo9q5XNDTNgA8471M4cyNKc+SVzp47DwzputSyGW5v1iUhQCAruD1zn7pAHTms7U7ky7cKIo0Y7ERcBayDcMAPQdM0gmZiMyEipjSsayrSmasU/y4ByCcnJ547VHNeszuwUknjBzWesy5PQZHSlExLs68tjvV8qJ3JWuPnLlVyemRVCeV2Ysc+1TzNIWAb5hjtUQ2kbCc59B0NNWGojIG+cZJJJ7cVPqPl7Y2UYYj5geo9KhSDKk46dMU++UqiArg9Cc9aTGVeKQn0pKSgYv40HrSUtIYU0+1KTikoAX+GkFGe1DdKBoYfvUUKOeaVsUFDT0prHAzT6YB60AKvIzRTh3oGOlMTBcYp4x6Ui9aeKZEthvFP2igDmngcVRkxgUYqQLz0pFXmnA0XFYULzQye1PTLVKFz/DihyIcrFJk6VDKuG6VfliO2oHi3H5ecdcVDdjWnMq4puanK/MR6VGV5oOhMFpaQUvNMBh64ph7ipH6Uw0hoZxSMOhp46GmnpTGNp1IPengcUxNiqOatQrxjFQxr0q3COnFMkmQYWobhvlNSOdtVpOWOW6c1hUZUVcgk6gH0qMcgjJxTmO4knqaac44AArnZuh8HRlGfatG1YEfUVmRNhwPWrlu+w7RWkNyZrQuSKNoqhOMMa0iQyCqk6jNdKMGUWHrUZ6VYkWoSKoExlNbOfvUsnSmYNBdxxzik70Z7Ud6TEOpTSU4dRUsEJztpUG44NB6UnSoGHAJFBooxg980AHagH60tHHpTAQGnA0lOA4osAdaVU9KcBmpY481YiMRnOKkEXFWBFjFPKUAU2jwKaY6utFTfKoEVNvFG01aMdN8ugWpVYkUh6VJInJqIg7qAuNPX2re+HP/ACPmif8AX7H/ADrBPWt74dA/8J3on/X7H/Omty0exfA6+0rRNYvbiZQdWmhEFizA4AYnd9D05Nafxf8AG1zZhPD+iX5WAruvpI2IeV8/d3f3R7VwXhq+fxB40N823yAWncEhcKo4/pz71jeJtQa8vppnkaQs+dzAAmvHpUXKpzMdXEyhS5EYd/O0kpPXJ61VJolbLH60i55r0jgSHCnqrEZHSmxjn2pyvjK4yO2e1AxUDMdvfpj3ocEJnjB9+lNSRlZmHJx3prykqF4xRYBnltu25HPI96VVOCcjA7ml8wl93B4pEdox265xTsNCYbAIU89KAjk/dNL5zY/zzR5xx0ye3tTGBUjORwOM4pueDQZGYYPrSU0AhpD0pO5oqgCgc96KROtADuCuO9A4FIvBOKQ8igb2HsaYGyfakPTilH3e1MQ4c04CmLk8CpFBzjBzQwHBeOuKOo+WpFRz/Dk0pRsA9vYUimiEjikPWpXTB5yT6VE+QeQaZDEpQecUg6ClIK4JHXpTEKG7GlpvB570ue3SgCWLpSlucUxTxxQ2P/r0rEgTzUbNTiQR6ioyM+1MpJDSQeuaUEL0zTSpHek/GgtIc24jFT2vzR5BHvmq6Ebu5PYVPalY5AGGQ3Tn9KQ4otBY1IDszDHBAz+FNkjhLbcEe57VOjL/AKt48r2OaSRd2UGEbrxyaksrJtUn7qlRg5HWor+TeV+bI+mOaZjBO4A4PPNRzD5AVIK54NOwETdaTNBpKAQ6igClAqRjDycUoXPWnHiigBCOKQKOpp1FADTTdpz2qSmkUDGFeaBT+1NxQA0U/tTRTqEDQCnU2lqhMeDS9qZz6UoouRyjhT48VGDUkP3gKLikrFiBDuzWpp1jNcOVjj3EDLEnAA9zVfTreSaUKiM5PHyjNdLZNDbgW8YdiDuJZcEn1rCdTsYRg5y97YmtLPS7NVeSzS9lU5Z5clcY6Bcj9easXXiG00+M+RHDZh/uhIlUH9OaqySr/cGM8kDgAjsO9UtVihXwvqF1MoBVo44twyfM3ZGD9Aa57cz1OynF/CtjbutF0TxBaWGpXt7JaMT5chjiVfOG772TgDjvXmurwQWup3FtbXC3MMUjIkqjAcA8Gi71S+u7WG0nm3QwZ8tQMYzVReBiumlCUd2bTcZbBTj0pBRmtjK2o16jNSSGozSZaEpD1paO9MYgp6jNIKkjU0yGyaFematxgCoIgQOlWeQlDYupDPgLVSToeuW9KmmYtVZm+Y84rlm3c2imiMrhyKUD5SCfpQRz70v+FZldBoFTo38Xp1qI9venRfKSofiqixXNCGTdgc0rruzVeBtuKtrgrW9NsxlYpyr1qu3FXpE61WdDW1iCs3Sm4qV0NMNIq4w03nPtUhFN70hoKcOtIaF60mMeaQ4xSZNBzUjFpSMihaWgBmKNoPWnUoBpgJT060KmT0qaKMk9KBNhGhJwBVhYzxU0UQyCalZVXnAqiSFRtX5qjeVR0plxLglaqGQKf3hJ9h2rNzKSL3nD0/WmCb2/WqnnR/7VKJF4GGqOdl8qLZm46CnA7lziqgIGCM8mrUPK1UWxSiRy/hVV+tW5gOarOeK1IIe9b/w7P/Fd6J/1+R/zrBzW78PP+R70T/r8j/nTW5SNKwmOk6e9vaSsrS8SyZwXU/w+w9qzrmTcTzSvICv3s1WY+9cyjY4Lyk7sYacDgU2gCtEUTdqT3NGcChwdoNCEMGeaQilNJ1pjE7cUh560rcYppoGgPSjtTTR/F0oKQvSnYzTcZqQA7c1SBjNtIBTuc0N8vPamK6GNx9aQGlc5UUzdzQA7NNBYkAUdacBxTQ7iDpSqOTS9qKBDoztYn1qTeuR1wKj/AIc0L1/pRYC0swz8oIAxgemKN6+XtAbOck5qEcY96eM4NIse0nzK+0cDGKaXVei4/GgD6E+tNfpzg00yGKsg4BXH9KUzfOflyOcfnUXzemKQnnNMQdznilbGKQHk5FKc4yKBAhO00N056UKOBTsZFAiMk44pD1pxpDzzQUhjE0w81IajIOTQUmSQoxIbGRUojLbkUbWHTnHNRQylSAoOOntV63RpFwQm4dMjmky0JESUXc2QwzjPQ+lRXcreWMMoI44604KY/wB4M7H+8MdDUN2rdcjHUc0kMrA/NlyT3ppYEfL07VKMxgccVC4YY3LgZ4OKpgIaQGlpDxk1ICg4pd1IOlFSFxxbNIM5pAKWgY7NJSUtAAaTPNGaSgYpoFIaUdKQxCKULTkHPNSACmS2RhacFqW3j82ZIwQC7BRmuj1iz0KPTI302djPE5SQSHLSk/xAdgKiU+VoLXTZy5WkxxViRPQc01YmY1baM+ZWI4YmkcKqlmJwAB1roNM0ORkEt1+7TP3B978ai0VDbz+YY2bA6quSue9Xr7VvKUL824ZzjI4rGUn0HFcxrx+Vb25RfLiRccLxnnHPrVVrpc7cYGeCefx5rm5PEExBCruAGBnmoP7WnlkVWc/M2OMBefrWfIzTkN64lmlnSK3XzGb5QMe/p6VjeKb+Z5v7NEoa3tmIwrZVn7t/IfQVqyajYaNbXVnJE11qBiCpcRSjZGWAPAHXAOPrXHO2Tjv3q6cdbmsVyoAxB4xSGRvamE9qdj90JNuOcZrouOwGRx6U3zXz1FITTe9JsEhxkY9aNxptFK42ODE0vzZ7YpBxS00xDhUsec8Gol5qeFTmncllu3X1qSU7QaSHpTJ2GeenelJ6CtqVnbhiRgDpUJ20+U849Ooplc8maibQOPyp2DkcDFJTvaoG9hny9CKD1+UdKXjNOzzntTJHI/fHPerUL8bT+FUujbhwKlRsD1Hb2rSLsJxRcYbulQyR1JE/HJ5qQqD71vzXMmihJGfWoiuavyJUDx4ouNFWk71Ky4NNK0XGMxRTtrGkC0hjRS5pwSlEZoC40U4ZzzinhCDUqR5x8tArkIqWKPcRU6W/zfdq1FCPQCgCokJzwKtxQgDJqVE2k80ySTZ3oAeQqjuKqXU38IzTZ58jqc1Tmk+XrlqiUgSElcq3TJxUByw3PgGgsep9KRTu9KwbNBcL6ClDYPHWkPJ64oxx75poCeLGxRz1q7F8qbqqRY3ADsKt9IwPatYESfQhnbOarNUsp5NQtWxPUaRW98Oh/wAV3on/AF+R/wA6wDW98Oc/8J3on/X7H/OhblEOQfSoyeaM8Digj86yOJCUopKSmgJQeKUnK9aYOlLTAQmkokAApjMaBjieKaRk9adTCefxpoYtFKB83tTuPWgAUc9Kdg9qAaetNEsYo3YqQQsw2qM56UKBnFauixxveEyXltbLF+8UTEgSY6r9aJOyEtzP1zRNR0dbVtQiWL7Sm9E3Auo9GHY8g496zT1roPHOvN4k8Qz6o67TIqqQDwSFALAds4zisBxgmhXtqazsnoIKcpGaZ2p6d6pEjjnimjrTqMcUxAKO9J/jQvWkNEqH2zUgORzio1PABzj0pw24qWWOByKDwKaBgjrTiBjrTTBoYaYKeRx8vSm4OKZDGinjLDgim/lQCQDTJFU496eDxUQ6U4Nx6GgLD29qiYc96dnjIpD+NACdRzSFfnwFIoP5VII32h8jn160FE8EarHn15BPrT4ZRuP8JH97vUC7sDBAHoaCG3GRWGO/PNSaLYu/K6kHGD1BHFVprbZH5i4aPOCOpH0pgnwc7uOhHqKUSKcqTuyO9FhhGFVCysCp7saq3T5G3PANRmUq7bMKDyQRQ7bolbHeiw7jB0prdKXml4oENWlx3pQKR+KkBR0paQdKWgYh6UlOpO9ACGgU7GaULTGMxz1p3fpTgvNTQxbsUm7EylYm0bTbvVdRg0+xiaW4mbaij+ddprvwt8Q6TpP25ik2FLGMRuhYDrtJGGxSfCpX0PxjYaxfWj/YYZB5/wAwVgh6kDIP5V9G/ED4ieG7bwjrsiPqMsN3AiafbTqhjgf/AGDkn5upP51rS5ZJu1/0PHx2JrUqqUZJX2Vr8z7fpp37HxzH1zVkMWOSOcYrvdDt/BkfgLT21i2tZNRv572JjFE5ulYNGIXEm8JGiliSGU7hnitnSPAPhW6u765j1SeOzs9Y+ywtc3MLrNHHcwxMHAUD5hI7jn7q9CMmuKVdbWPb+qymlZo8tSMt2rVs9HlEi+ephTbuyfSutuPDen6Z4c0DUF1OGObUZ44rhpGSRY0dA/nLgA4TJBGW5GMggiugvfCOgfabK3ikubKVbZVuka6geVA13dKbyY42lFRIiVUA7XXnoTk610CwEr6s871BrW3tGCvLBEv8ZUsWPoPeuMkmmdyxkJJ969eu9F8Pww+G7a/kM9hqrxNdTSSKjQcw+ZIoUcJtdxklxgZyGDKIYvBenavq5j1jSLXQZk2qLTS75AWiacp9qcSM4VI15PPzjDZUZNOFVRep0LDNLQ8kCepprcH5ete0aN4H8G6dDp15Lq8WrG7tA7GXi3ckIxKEgYKHKFcsecnb0qG5+H/gzUdQnu7HULqG2uJXBgS7hP2BBcXMbXDnHzQqIIztAB/ej5uhOn1iF9ivq8rHjbMVxUbcnNdn8RfC+l+H9I0G8026uJjfwFpvOkQncEjYsqqOFy5AILA465DAcbWkJKSujOUXF2Yw9aUMQCAeDSnFJirEJSHpQ1ABoGhKUUppM0ALSijApR6UITHp1qxEOaijC1YSmS2TjcBz0qCU5P6VP/DzVZuSamQ4ETjJJppXFOCk5pvIrBlBgEehpOnHX60rdaOlSAmQR1+tIOBTl5NGOKAEwSKVW2tz070rcLyeaTHHNNMCYN+K+tTxSev4VT3bcbfSno+emVrRSsJo0cBhnIqNo/eq8chGO3ualSY/xfnWikS0NaEDnmk8v2qcENzkfhT9q4qkIpeXikMffFaCxLn0o8hcE0wKaw55pwiwOlWQp7CnCL+9zQK5WWLJHFWYYQGFP2L9KXeFGaVwsPKopz3qORlx61DNcDHFVZJm/D1qZOw7Fiafb0qo8rt0yBUTTYIwC1QPMxYf0qJSuXyomaUYwDk+9Qsu4fMc0hORRzWbYwwWJx260KABwBQDhqWkmMQ/KfmHFOi5YBfWmnkYp9uPvH8qaVmDRYgXc5+tWJWOMUy3+X6ClnPNdEFoZNlaQ1EfWpJDUZwRViSG962/AkjR+MdKkXG5LlWGfUVi4FbHgn/kbNM/67j+RpS2LW5F1FJjmh/u0i9KzOFAeKAOaG7UU0A7ilJBXHem9qb3pgLKPek7UtIaBiHrQemTSd6XvTRaDOfWnIDTe9OHSgkf2p4O7pTB3/Cnv2poRPbKxnRYwWYnACjJJ+ldvqFhZ6R8NZb6bTkl1HWJzCpkA/0RIyCSvfc2SPwq/wDs/RRv4kld40Zl8sKxXJAJ5x9asfGvix02McILi6wvYYK44rnlUbmonRGkowczyVhjj3qJ/vGp5eo+tQP96ukwW4lKnWmmnp1pgOz6UpPFMFSP90UwGHpSrTTTh0pMB65zmnDqc0kVPHWpZaGk9BmnqRwSOlQTfe/A0+HmP8Kkuw9sZ+X86Zt7txzUq9DUa9/pVoyluNI9KTnFPpO1USxh6UAgdaU9KbQIUH0oPXFIaKAFHB4AzSE0tMPQ0DQ4PgfLnPvTklPrtHeoqB95frUlold1IPGR6+v40zziqgBVFNl/1hqN6oYxhnnuTQDtXnJpaRulIaFpMUDpS1LKHxKWyTwBSMuHwTnPTAp1v9/8KeP9cPoaQkRmLg/MDjP6Uvl8Jljhvahuj/WpW7UDIljJZhn7vtT44XP+B4pISfNzk1ZiJyeT96glsYtsx+6M+nPWhrd1yRyKtxE+aeT0pw5znmp5jNzZnIrZ+tbmhWasxuJgNsZG0ZHJ+npWeQPQdBVm2J/tFF7benaspyb0LjHm1Z10atJ++VB5gILOOSP8elb2vpoepaS00l3MnlMFtbSFciMMPmJJ68jgDoMVylmSojCkgbj0qR1XzF+UdfT3rns9bMtqLXvJPt5dCsthp0a/vmkLfxOoGMdgaVILOILiOMqFwpEQbHt7VC5K3DBeACcY+tWIv9Wp7881TIilF3Q1hbxmR440DsOcIOlZ92kCOZIrWMn0ROp+lXGUeYgwMY6YqXw+A2vzBhuCwMQDzjrRE2jdsk0jULPQI21a/tR9okRhDCCmSxBGSAc+vUVxGrXX9oahLdvDFEHbIRFwFGMAflVUszSksxJOckn3oP3zW8IL4jSUnawjKpP3R+VNKrj7o/KnGmnpWpF2MlA9qYMYp83QVGev4UGi2HfjRmkFFABuWlBFJQOtAhaKKKBigHvTlFNFPSmSyWMGrMYIqOPoKnHSgljZCduKhP8AOpZev4VCazkUhpX5d3vSfypw6GmCsmUKw4pCMrSv0/CkT7pqQG49aUjkY7UHqtOX7341SAa49BSN1p7dTSUmA00L6UoobpQgFDFf4upwBUiuMhc4PpUK/d/GkPQVYyyGZevB9qcJjgfMarRE4PJ61OlHM0xWTLEc/GetKZjnPIFUm60jE46mq52Dgi/FPz0p/nls9MCs5ScVPB1/ChyYuVEzTHj5jg9MUn7xnIL4HQZ+maY/+tFRSE+a3J+7S5hpIWQgRB93U46VXkVmkKFugzTz91PpUYJ8wHJzSYAI3OSvb14NIIHL87cdzmnyM3z8ntSoTvXk9KQDPJbAxzxzUY64NTAk5+lRd6LAIF+YelBBOKOwpy9qLANPTAqeJcDH4mo0+8v1q1F0P+9VJXY7kyLhOnNQS+5qy3Sqk/Wt4mBC9RkHFPbrTDTGgxitjwTu/wCEt0zp/rx/I1kGtjwV/wAjZpn/AF3H8jUy2Ljuj//Z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6" name="Imagem 5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1001" y="4498189"/>
            <a:ext cx="14754386" cy="8414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m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05D805-9B82-85EC-D005-627F4730A8F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V="1">
            <a:off x="24367755" y="312901"/>
            <a:ext cx="577824" cy="577824"/>
          </a:xfrm>
          <a:prstGeom prst="rect">
            <a:avLst/>
          </a:prstGeom>
        </p:spPr>
      </p:pic>
      <p:pic>
        <p:nvPicPr>
          <p:cNvPr id="9" name="Imagem 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2125F67-F572-013F-9662-F114CBB44AB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 flipV="1">
            <a:off x="22780646" y="312902"/>
            <a:ext cx="577824" cy="577824"/>
          </a:xfrm>
          <a:prstGeom prst="rect">
            <a:avLst/>
          </a:prstGeom>
        </p:spPr>
      </p:pic>
      <p:pic>
        <p:nvPicPr>
          <p:cNvPr id="10" name="Imagem 9">
            <a:hlinkClick r:id="rId5" action="ppaction://hlinksldjump"/>
            <a:extLst>
              <a:ext uri="{FF2B5EF4-FFF2-40B4-BE49-F238E27FC236}">
                <a16:creationId xmlns:a16="http://schemas.microsoft.com/office/drawing/2014/main" id="{4BA1AE4F-03B9-CFE1-6E36-B2E9F21DC3C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V="1">
            <a:off x="23426928" y="191381"/>
            <a:ext cx="852042" cy="85204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22359" y="284793"/>
            <a:ext cx="634039" cy="634039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CA60ECA6-623C-E800-4E09-526068FEF5CD}"/>
              </a:ext>
            </a:extLst>
          </p:cNvPr>
          <p:cNvSpPr txBox="1"/>
          <p:nvPr/>
        </p:nvSpPr>
        <p:spPr>
          <a:xfrm>
            <a:off x="365125" y="5344009"/>
            <a:ext cx="9299689" cy="82990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36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Neste contexto, estão sendo desenvolvidos novos projetos visando ampliação e melhorias na monitoração:</a:t>
            </a:r>
          </a:p>
          <a:p>
            <a:pPr marL="457200" indent="-457200" algn="just">
              <a:lnSpc>
                <a:spcPct val="150000"/>
              </a:lnSpc>
              <a:buClr>
                <a:srgbClr val="93C01E"/>
              </a:buClr>
              <a:buFont typeface="Arial" panose="020B0604020202020204" pitchFamily="34" charset="0"/>
              <a:buChar char="•"/>
            </a:pPr>
            <a:r>
              <a:rPr lang="pt-BR" sz="36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Segurança: </a:t>
            </a:r>
            <a:r>
              <a:rPr lang="pt-BR" sz="36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através da monitoração do desempenho e performance dos veículos, motoristas.</a:t>
            </a:r>
          </a:p>
          <a:p>
            <a:pPr marL="457200" indent="-457200" algn="just">
              <a:lnSpc>
                <a:spcPct val="150000"/>
              </a:lnSpc>
              <a:buClr>
                <a:srgbClr val="93C01E"/>
              </a:buClr>
              <a:buFont typeface="Arial" panose="020B0604020202020204" pitchFamily="34" charset="0"/>
              <a:buChar char="•"/>
            </a:pPr>
            <a:r>
              <a:rPr lang="pt-BR" sz="36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Confiabilidade: </a:t>
            </a:r>
            <a:r>
              <a:rPr lang="pt-BR" sz="36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gerenciamento e controle de manutenções necessárias, através de sensores e aplicação de inteligência artificial. 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2BDCA18-39BA-E3D8-D143-00A7F87BE93E}"/>
              </a:ext>
            </a:extLst>
          </p:cNvPr>
          <p:cNvSpPr txBox="1">
            <a:spLocks/>
          </p:cNvSpPr>
          <p:nvPr/>
        </p:nvSpPr>
        <p:spPr>
          <a:xfrm>
            <a:off x="2557595" y="302259"/>
            <a:ext cx="17382323" cy="1081913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5600" b="1" dirty="0">
                <a:solidFill>
                  <a:srgbClr val="1F4E79"/>
                </a:solidFill>
                <a:latin typeface="Segoe UI"/>
                <a:cs typeface="Segoe UI"/>
              </a:rPr>
              <a:t>NÚCLEO INTEGRADO DE MOBILIDADE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A47D6B61-14CB-79E2-03D0-878A315995C6}"/>
              </a:ext>
            </a:extLst>
          </p:cNvPr>
          <p:cNvSpPr txBox="1">
            <a:spLocks/>
          </p:cNvSpPr>
          <p:nvPr/>
        </p:nvSpPr>
        <p:spPr>
          <a:xfrm>
            <a:off x="665991" y="1487411"/>
            <a:ext cx="21573387" cy="713334"/>
          </a:xfr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3600" b="1">
                <a:solidFill>
                  <a:srgbClr val="1F4E79"/>
                </a:solidFill>
                <a:latin typeface="Segoe UI"/>
                <a:cs typeface="Segoe UI"/>
              </a:rPr>
              <a:t>SISTEMA INTEGRADO: MONITORAÇÃO DA FROTA DA ELETRONUCLEAR</a:t>
            </a:r>
          </a:p>
        </p:txBody>
      </p:sp>
      <p:sp>
        <p:nvSpPr>
          <p:cNvPr id="7" name="Elipse 6">
            <a:hlinkClick r:id="" action="ppaction://noaction"/>
            <a:extLst>
              <a:ext uri="{FF2B5EF4-FFF2-40B4-BE49-F238E27FC236}">
                <a16:creationId xmlns:a16="http://schemas.microsoft.com/office/drawing/2014/main" id="{C37FAD96-A3EC-8FF3-0CFA-6653BC70EBE0}"/>
              </a:ext>
            </a:extLst>
          </p:cNvPr>
          <p:cNvSpPr/>
          <p:nvPr/>
        </p:nvSpPr>
        <p:spPr>
          <a:xfrm>
            <a:off x="19174317" y="207158"/>
            <a:ext cx="1802433" cy="1332017"/>
          </a:xfrm>
          <a:prstGeom prst="ellipse">
            <a:avLst/>
          </a:prstGeom>
          <a:solidFill>
            <a:srgbClr val="93C01E"/>
          </a:solidFill>
          <a:ln>
            <a:solidFill>
              <a:srgbClr val="93C0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NIMB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04CCB909-3809-4AE3-8293-7EE05D896F08}"/>
              </a:ext>
            </a:extLst>
          </p:cNvPr>
          <p:cNvSpPr txBox="1"/>
          <p:nvPr/>
        </p:nvSpPr>
        <p:spPr>
          <a:xfrm>
            <a:off x="665991" y="2267930"/>
            <a:ext cx="23612979" cy="2482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36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Sistema monitora a frota da Eletronuclear, identificando local exato dos veículos e o tempo de chegada em possíveis situações de emergência. Além disso, a monitoração permite  gerenciar infrações e analisar indicadores de direção perigosa.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BA9F7E9-6BE5-E4AD-0291-C6447E773F93}"/>
              </a:ext>
            </a:extLst>
          </p:cNvPr>
          <p:cNvSpPr txBox="1"/>
          <p:nvPr/>
        </p:nvSpPr>
        <p:spPr>
          <a:xfrm>
            <a:off x="10782965" y="11607538"/>
            <a:ext cx="3994407" cy="2216569"/>
          </a:xfrm>
          <a:prstGeom prst="rect">
            <a:avLst/>
          </a:prstGeom>
          <a:solidFill>
            <a:srgbClr val="20A8C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37160" tIns="137160" rIns="137160" bIns="137160" numCol="1" spcCol="1270" anchor="ctr" anchorCtr="0">
            <a:noAutofit/>
          </a:bodyPr>
          <a:lstStyle/>
          <a:p>
            <a:pPr lvl="0" algn="ctr" defTabSz="1600200">
              <a:spcBef>
                <a:spcPct val="0"/>
              </a:spcBef>
              <a:spcAft>
                <a:spcPct val="35000"/>
              </a:spcAft>
            </a:pPr>
            <a:r>
              <a:rPr lang="pt-BR" sz="2200" b="1" kern="1200" dirty="0">
                <a:latin typeface="Segoe UI" panose="020B0502040204020203" pitchFamily="34" charset="0"/>
                <a:cs typeface="Segoe UI" panose="020B0502040204020203" pitchFamily="34" charset="0"/>
              </a:rPr>
              <a:t>A monitoração da frota é um importante instrumento no Plano de Emergência Local (PEL)</a:t>
            </a:r>
          </a:p>
        </p:txBody>
      </p:sp>
    </p:spTree>
    <p:extLst>
      <p:ext uri="{BB962C8B-B14F-4D97-AF65-F5344CB8AC3E}">
        <p14:creationId xmlns:p14="http://schemas.microsoft.com/office/powerpoint/2010/main" val="1195432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6D36E251-DBBF-B269-F087-70570C1E9EBD}"/>
              </a:ext>
            </a:extLst>
          </p:cNvPr>
          <p:cNvSpPr txBox="1"/>
          <p:nvPr/>
        </p:nvSpPr>
        <p:spPr>
          <a:xfrm>
            <a:off x="16046042" y="1813727"/>
            <a:ext cx="9122818" cy="1210780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685800" indent="-457200" algn="just">
              <a:lnSpc>
                <a:spcPct val="200000"/>
              </a:lnSpc>
              <a:spcBef>
                <a:spcPts val="600"/>
              </a:spcBef>
              <a:spcAft>
                <a:spcPts val="1200"/>
              </a:spcAft>
              <a:buClr>
                <a:srgbClr val="91BF20"/>
              </a:buClr>
              <a:buFont typeface="Arial"/>
              <a:buChar char="•"/>
            </a:pPr>
            <a:r>
              <a:rPr lang="pt-BR" sz="3600" dirty="0">
                <a:solidFill>
                  <a:schemeClr val="tx1"/>
                </a:solidFill>
                <a:latin typeface="Segoe UI"/>
                <a:cs typeface="Arial"/>
              </a:rPr>
              <a:t>Informações em tempo real da condição meteorológica nas áreas de propriedade da CNAAA e Região Hidrográfica da Bacia da Ilha Grande. Além disso, a monitoração meteorológica irá permitir um melhor </a:t>
            </a:r>
            <a:r>
              <a:rPr lang="pt-BR" sz="3600" b="1" dirty="0">
                <a:solidFill>
                  <a:schemeClr val="tx1"/>
                </a:solidFill>
                <a:latin typeface="Segoe UI"/>
                <a:cs typeface="Arial"/>
              </a:rPr>
              <a:t>planejamento das manutenções</a:t>
            </a:r>
            <a:r>
              <a:rPr lang="pt-BR" sz="3600" dirty="0">
                <a:solidFill>
                  <a:schemeClr val="tx1"/>
                </a:solidFill>
                <a:latin typeface="Segoe UI"/>
                <a:cs typeface="Arial"/>
              </a:rPr>
              <a:t> em campo e a monitoração </a:t>
            </a:r>
            <a:r>
              <a:rPr lang="pt-BR" sz="3600" b="1" dirty="0">
                <a:solidFill>
                  <a:schemeClr val="tx1"/>
                </a:solidFill>
                <a:latin typeface="Segoe UI"/>
                <a:cs typeface="Arial"/>
              </a:rPr>
              <a:t>velocidade</a:t>
            </a:r>
            <a:r>
              <a:rPr lang="pt-BR" sz="3600" dirty="0">
                <a:solidFill>
                  <a:schemeClr val="tx1"/>
                </a:solidFill>
                <a:latin typeface="Segoe UI"/>
                <a:cs typeface="Arial"/>
              </a:rPr>
              <a:t> e </a:t>
            </a:r>
            <a:r>
              <a:rPr lang="pt-BR" sz="3600" b="1" dirty="0">
                <a:solidFill>
                  <a:schemeClr val="tx1"/>
                </a:solidFill>
                <a:latin typeface="Segoe UI"/>
                <a:cs typeface="Arial"/>
              </a:rPr>
              <a:t>direção do vento</a:t>
            </a:r>
            <a:r>
              <a:rPr lang="pt-BR" sz="3600" dirty="0">
                <a:solidFill>
                  <a:schemeClr val="tx1"/>
                </a:solidFill>
                <a:latin typeface="Segoe UI"/>
                <a:cs typeface="Arial"/>
              </a:rPr>
              <a:t> gerando informações que auxiliem de forma efetiva no conhecimento do microclima da região.</a:t>
            </a:r>
          </a:p>
        </p:txBody>
      </p:sp>
      <p:pic>
        <p:nvPicPr>
          <p:cNvPr id="7" name="Imagem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05D805-9B82-85EC-D005-627F4730A8F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V="1">
            <a:off x="24367755" y="312901"/>
            <a:ext cx="577824" cy="577824"/>
          </a:xfrm>
          <a:prstGeom prst="rect">
            <a:avLst/>
          </a:prstGeom>
        </p:spPr>
      </p:pic>
      <p:pic>
        <p:nvPicPr>
          <p:cNvPr id="8" name="Imagem 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2125F67-F572-013F-9662-F114CBB44AB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 flipV="1">
            <a:off x="22780646" y="312902"/>
            <a:ext cx="577824" cy="577824"/>
          </a:xfrm>
          <a:prstGeom prst="rect">
            <a:avLst/>
          </a:prstGeom>
        </p:spPr>
      </p:pic>
      <p:pic>
        <p:nvPicPr>
          <p:cNvPr id="9" name="Imagem 8">
            <a:hlinkClick r:id="rId4" action="ppaction://hlinksldjump"/>
            <a:extLst>
              <a:ext uri="{FF2B5EF4-FFF2-40B4-BE49-F238E27FC236}">
                <a16:creationId xmlns:a16="http://schemas.microsoft.com/office/drawing/2014/main" id="{4BA1AE4F-03B9-CFE1-6E36-B2E9F21DC3C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V="1">
            <a:off x="23426928" y="191381"/>
            <a:ext cx="852042" cy="852042"/>
          </a:xfrm>
          <a:prstGeom prst="rect">
            <a:avLst/>
          </a:prstGeom>
        </p:spPr>
      </p:pic>
      <p:pic>
        <p:nvPicPr>
          <p:cNvPr id="10" name="Imagem 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22359" y="284793"/>
            <a:ext cx="634039" cy="634039"/>
          </a:xfrm>
          <a:prstGeom prst="rect">
            <a:avLst/>
          </a:prstGeom>
        </p:spPr>
      </p:pic>
      <p:grpSp>
        <p:nvGrpSpPr>
          <p:cNvPr id="17" name="Agrupar 16"/>
          <p:cNvGrpSpPr/>
          <p:nvPr/>
        </p:nvGrpSpPr>
        <p:grpSpPr>
          <a:xfrm>
            <a:off x="736516" y="2059058"/>
            <a:ext cx="15322715" cy="10630175"/>
            <a:chOff x="586841" y="2460989"/>
            <a:chExt cx="16288227" cy="11079868"/>
          </a:xfrm>
        </p:grpSpPr>
        <p:pic>
          <p:nvPicPr>
            <p:cNvPr id="12" name="Picture 6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03"/>
            <a:stretch/>
          </p:blipFill>
          <p:spPr bwMode="auto">
            <a:xfrm>
              <a:off x="586841" y="2460989"/>
              <a:ext cx="16288227" cy="1018379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Imagem 1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19" y="9692316"/>
              <a:ext cx="3286125" cy="381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6" name="Imagem 1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330752" y="9730857"/>
              <a:ext cx="3843178" cy="381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7B0E17BD-50D6-A2C9-2DAC-05869BC5BD74}"/>
              </a:ext>
            </a:extLst>
          </p:cNvPr>
          <p:cNvSpPr txBox="1"/>
          <p:nvPr/>
        </p:nvSpPr>
        <p:spPr>
          <a:xfrm>
            <a:off x="2717628" y="284793"/>
            <a:ext cx="164459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600" b="1" dirty="0">
                <a:solidFill>
                  <a:srgbClr val="1F4E79"/>
                </a:solidFill>
                <a:latin typeface="Segoe UI"/>
                <a:cs typeface="Segoe UI"/>
              </a:rPr>
              <a:t>NÚCLEO INTEGRADO DE METEOROLOGIA </a:t>
            </a:r>
            <a:endParaRPr lang="pt-BR" sz="5600" dirty="0"/>
          </a:p>
        </p:txBody>
      </p:sp>
      <p:sp>
        <p:nvSpPr>
          <p:cNvPr id="21" name="Elipse 20">
            <a:hlinkClick r:id="" action="ppaction://noaction"/>
            <a:extLst>
              <a:ext uri="{FF2B5EF4-FFF2-40B4-BE49-F238E27FC236}">
                <a16:creationId xmlns:a16="http://schemas.microsoft.com/office/drawing/2014/main" id="{041A9501-4151-6320-1365-B76E211184A6}"/>
              </a:ext>
            </a:extLst>
          </p:cNvPr>
          <p:cNvSpPr/>
          <p:nvPr/>
        </p:nvSpPr>
        <p:spPr>
          <a:xfrm>
            <a:off x="19641732" y="137467"/>
            <a:ext cx="1802433" cy="1332017"/>
          </a:xfrm>
          <a:prstGeom prst="ellipse">
            <a:avLst/>
          </a:prstGeom>
          <a:solidFill>
            <a:srgbClr val="0583C5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NIMT</a:t>
            </a:r>
          </a:p>
        </p:txBody>
      </p:sp>
    </p:spTree>
    <p:extLst>
      <p:ext uri="{BB962C8B-B14F-4D97-AF65-F5344CB8AC3E}">
        <p14:creationId xmlns:p14="http://schemas.microsoft.com/office/powerpoint/2010/main" val="40363585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6D36E251-DBBF-B269-F087-70570C1E9EBD}"/>
              </a:ext>
            </a:extLst>
          </p:cNvPr>
          <p:cNvSpPr txBox="1"/>
          <p:nvPr/>
        </p:nvSpPr>
        <p:spPr>
          <a:xfrm>
            <a:off x="16629321" y="2649139"/>
            <a:ext cx="8516678" cy="109998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685800" indent="-457200" algn="just">
              <a:lnSpc>
                <a:spcPct val="200000"/>
              </a:lnSpc>
              <a:spcBef>
                <a:spcPts val="600"/>
              </a:spcBef>
              <a:spcAft>
                <a:spcPts val="1200"/>
              </a:spcAft>
              <a:buClr>
                <a:srgbClr val="91BF20"/>
              </a:buClr>
              <a:buFont typeface="Arial"/>
              <a:buChar char="•"/>
            </a:pPr>
            <a:r>
              <a:rPr lang="pt-BR" sz="3600" dirty="0">
                <a:solidFill>
                  <a:schemeClr val="tx1"/>
                </a:solidFill>
                <a:latin typeface="Segoe UI"/>
                <a:cs typeface="Arial"/>
              </a:rPr>
              <a:t>O núcleo possui o objetivo de viabilizar a implementação de tecnologias de monitoração em tempo real dos processos e ensaios hoje realizados de forma manual, diminuindo </a:t>
            </a:r>
            <a:r>
              <a:rPr lang="pt-BR" sz="3600" b="1" dirty="0">
                <a:solidFill>
                  <a:schemeClr val="tx1"/>
                </a:solidFill>
                <a:latin typeface="Segoe UI"/>
                <a:cs typeface="Arial"/>
              </a:rPr>
              <a:t>o tempo de resposta </a:t>
            </a:r>
            <a:r>
              <a:rPr lang="pt-BR" sz="3600" dirty="0">
                <a:solidFill>
                  <a:schemeClr val="tx1"/>
                </a:solidFill>
                <a:latin typeface="Segoe UI"/>
                <a:cs typeface="Arial"/>
              </a:rPr>
              <a:t>dos possíveis impactos gerando informações que auxiliem de forma efetiva no </a:t>
            </a:r>
            <a:r>
              <a:rPr lang="pt-BR" sz="3600" b="1" dirty="0">
                <a:solidFill>
                  <a:schemeClr val="tx1"/>
                </a:solidFill>
                <a:latin typeface="Segoe UI"/>
                <a:cs typeface="Arial"/>
              </a:rPr>
              <a:t>gerenciamento, controle e preservação ambiental</a:t>
            </a:r>
            <a:r>
              <a:rPr lang="pt-BR" sz="3600" dirty="0">
                <a:solidFill>
                  <a:schemeClr val="tx1"/>
                </a:solidFill>
                <a:latin typeface="Segoe UI"/>
                <a:cs typeface="Arial"/>
              </a:rPr>
              <a:t>.</a:t>
            </a:r>
          </a:p>
        </p:txBody>
      </p:sp>
      <p:pic>
        <p:nvPicPr>
          <p:cNvPr id="7" name="Imagem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05D805-9B82-85EC-D005-627F4730A8F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V="1">
            <a:off x="24367755" y="312901"/>
            <a:ext cx="577824" cy="577824"/>
          </a:xfrm>
          <a:prstGeom prst="rect">
            <a:avLst/>
          </a:prstGeom>
        </p:spPr>
      </p:pic>
      <p:pic>
        <p:nvPicPr>
          <p:cNvPr id="8" name="Imagem 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2125F67-F572-013F-9662-F114CBB44AB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 flipV="1">
            <a:off x="22780646" y="312902"/>
            <a:ext cx="577824" cy="577824"/>
          </a:xfrm>
          <a:prstGeom prst="rect">
            <a:avLst/>
          </a:prstGeom>
        </p:spPr>
      </p:pic>
      <p:pic>
        <p:nvPicPr>
          <p:cNvPr id="9" name="Imagem 8">
            <a:hlinkClick r:id="rId4" action="ppaction://hlinksldjump"/>
            <a:extLst>
              <a:ext uri="{FF2B5EF4-FFF2-40B4-BE49-F238E27FC236}">
                <a16:creationId xmlns:a16="http://schemas.microsoft.com/office/drawing/2014/main" id="{4BA1AE4F-03B9-CFE1-6E36-B2E9F21DC3C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V="1">
            <a:off x="23426928" y="191381"/>
            <a:ext cx="852042" cy="852042"/>
          </a:xfrm>
          <a:prstGeom prst="rect">
            <a:avLst/>
          </a:prstGeom>
        </p:spPr>
      </p:pic>
      <p:pic>
        <p:nvPicPr>
          <p:cNvPr id="10" name="Imagem 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22359" y="284793"/>
            <a:ext cx="634039" cy="634039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9612" y="2649139"/>
            <a:ext cx="15659709" cy="9935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6D7D2052-8A56-B817-18D7-D010A69920B4}"/>
              </a:ext>
            </a:extLst>
          </p:cNvPr>
          <p:cNvSpPr txBox="1"/>
          <p:nvPr/>
        </p:nvSpPr>
        <p:spPr>
          <a:xfrm>
            <a:off x="2717628" y="284793"/>
            <a:ext cx="1673995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600" b="1" dirty="0">
                <a:solidFill>
                  <a:srgbClr val="1F4E79"/>
                </a:solidFill>
                <a:latin typeface="Segoe UI"/>
                <a:cs typeface="Segoe UI"/>
              </a:rPr>
              <a:t>NÚCLEO INTEGRADO DE PARÂMETROS AMBIENTAIS </a:t>
            </a:r>
            <a:endParaRPr lang="pt-BR" sz="5600" dirty="0"/>
          </a:p>
        </p:txBody>
      </p:sp>
      <p:sp>
        <p:nvSpPr>
          <p:cNvPr id="16" name="Elipse 15">
            <a:hlinkClick r:id="" action="ppaction://noaction"/>
            <a:extLst>
              <a:ext uri="{FF2B5EF4-FFF2-40B4-BE49-F238E27FC236}">
                <a16:creationId xmlns:a16="http://schemas.microsoft.com/office/drawing/2014/main" id="{80EA49F9-11F5-38A3-3AA4-458F7EB6B223}"/>
              </a:ext>
            </a:extLst>
          </p:cNvPr>
          <p:cNvSpPr/>
          <p:nvPr/>
        </p:nvSpPr>
        <p:spPr>
          <a:xfrm>
            <a:off x="19641732" y="137467"/>
            <a:ext cx="1802433" cy="1332017"/>
          </a:xfrm>
          <a:prstGeom prst="ellipse">
            <a:avLst/>
          </a:prstGeom>
          <a:solidFill>
            <a:srgbClr val="0583C5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NIPA</a:t>
            </a:r>
          </a:p>
        </p:txBody>
      </p:sp>
    </p:spTree>
    <p:extLst>
      <p:ext uri="{BB962C8B-B14F-4D97-AF65-F5344CB8AC3E}">
        <p14:creationId xmlns:p14="http://schemas.microsoft.com/office/powerpoint/2010/main" val="41229471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6D36E251-DBBF-B269-F087-70570C1E9EBD}"/>
              </a:ext>
            </a:extLst>
          </p:cNvPr>
          <p:cNvSpPr txBox="1"/>
          <p:nvPr/>
        </p:nvSpPr>
        <p:spPr>
          <a:xfrm>
            <a:off x="16220718" y="2781791"/>
            <a:ext cx="8724861" cy="87838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685800" indent="-457200" algn="just">
              <a:lnSpc>
                <a:spcPct val="200000"/>
              </a:lnSpc>
              <a:spcBef>
                <a:spcPts val="600"/>
              </a:spcBef>
              <a:spcAft>
                <a:spcPts val="1200"/>
              </a:spcAft>
              <a:buClr>
                <a:srgbClr val="91BF20"/>
              </a:buClr>
              <a:buFont typeface="Arial"/>
              <a:buChar char="•"/>
            </a:pPr>
            <a:r>
              <a:rPr lang="pt-BR" sz="3600" dirty="0">
                <a:solidFill>
                  <a:schemeClr val="tx1"/>
                </a:solidFill>
                <a:latin typeface="Segoe UI"/>
                <a:cs typeface="Arial"/>
              </a:rPr>
              <a:t>O núcleo possui o objetivo de propor </a:t>
            </a:r>
            <a:r>
              <a:rPr lang="pt-BR" sz="3600" b="1" dirty="0">
                <a:solidFill>
                  <a:schemeClr val="tx1"/>
                </a:solidFill>
                <a:latin typeface="Segoe UI"/>
                <a:cs typeface="Arial"/>
              </a:rPr>
              <a:t>tecnologias de inovação</a:t>
            </a:r>
            <a:r>
              <a:rPr lang="pt-BR" sz="3600" dirty="0">
                <a:solidFill>
                  <a:schemeClr val="tx1"/>
                </a:solidFill>
                <a:latin typeface="Segoe UI"/>
                <a:cs typeface="Arial"/>
              </a:rPr>
              <a:t>, visando o gerenciamento e controle dos acessos dos colaboradores, veículos e cargas de forma ágil e precisa em tempo real gerando informações que auxiliem de forma efetiva no </a:t>
            </a:r>
            <a:r>
              <a:rPr lang="pt-BR" sz="3600" b="1" dirty="0">
                <a:solidFill>
                  <a:schemeClr val="tx1"/>
                </a:solidFill>
                <a:latin typeface="Segoe UI"/>
                <a:cs typeface="Arial"/>
              </a:rPr>
              <a:t>Plano de Emergência Local</a:t>
            </a:r>
            <a:r>
              <a:rPr lang="pt-BR" sz="3600" dirty="0">
                <a:solidFill>
                  <a:schemeClr val="tx1"/>
                </a:solidFill>
                <a:latin typeface="Segoe UI"/>
                <a:cs typeface="Arial"/>
              </a:rPr>
              <a:t> (PEL). </a:t>
            </a:r>
          </a:p>
        </p:txBody>
      </p:sp>
      <p:pic>
        <p:nvPicPr>
          <p:cNvPr id="7" name="Imagem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05D805-9B82-85EC-D005-627F4730A8F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V="1">
            <a:off x="24367755" y="312901"/>
            <a:ext cx="577824" cy="577824"/>
          </a:xfrm>
          <a:prstGeom prst="rect">
            <a:avLst/>
          </a:prstGeom>
        </p:spPr>
      </p:pic>
      <p:pic>
        <p:nvPicPr>
          <p:cNvPr id="8" name="Imagem 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2125F67-F572-013F-9662-F114CBB44AB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 flipV="1">
            <a:off x="22780646" y="312902"/>
            <a:ext cx="577824" cy="577824"/>
          </a:xfrm>
          <a:prstGeom prst="rect">
            <a:avLst/>
          </a:prstGeom>
        </p:spPr>
      </p:pic>
      <p:pic>
        <p:nvPicPr>
          <p:cNvPr id="9" name="Imagem 8">
            <a:hlinkClick r:id="rId4" action="ppaction://hlinksldjump"/>
            <a:extLst>
              <a:ext uri="{FF2B5EF4-FFF2-40B4-BE49-F238E27FC236}">
                <a16:creationId xmlns:a16="http://schemas.microsoft.com/office/drawing/2014/main" id="{4BA1AE4F-03B9-CFE1-6E36-B2E9F21DC3C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V="1">
            <a:off x="23426928" y="191381"/>
            <a:ext cx="852042" cy="852042"/>
          </a:xfrm>
          <a:prstGeom prst="rect">
            <a:avLst/>
          </a:prstGeom>
        </p:spPr>
      </p:pic>
      <p:pic>
        <p:nvPicPr>
          <p:cNvPr id="10" name="Imagem 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22359" y="284793"/>
            <a:ext cx="634039" cy="634039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CC4C7CD6-B998-25CE-F94B-A71FD559F4B3}"/>
              </a:ext>
            </a:extLst>
          </p:cNvPr>
          <p:cNvSpPr txBox="1">
            <a:spLocks/>
          </p:cNvSpPr>
          <p:nvPr/>
        </p:nvSpPr>
        <p:spPr>
          <a:xfrm>
            <a:off x="2606282" y="310846"/>
            <a:ext cx="15229755" cy="1142874"/>
          </a:xfrm>
          <a:prstGeom prst="rect">
            <a:avLst/>
          </a:prstGeom>
        </p:spPr>
        <p:txBody>
          <a:bodyPr lIns="91440" tIns="45720" rIns="91440" bIns="45720" anchor="t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6000" b="1" dirty="0">
                <a:solidFill>
                  <a:srgbClr val="1F4E79"/>
                </a:solidFill>
                <a:latin typeface="Segoe UI"/>
                <a:cs typeface="Segoe UI"/>
              </a:rPr>
              <a:t>NÚCLEO INTEGRADO DE PROTEÇÃO FÍSICA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587E042-D507-E712-3701-A712CE4825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3498" y="2781791"/>
            <a:ext cx="14599206" cy="8814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Elipse 2">
            <a:hlinkClick r:id="" action="ppaction://noaction"/>
            <a:extLst>
              <a:ext uri="{FF2B5EF4-FFF2-40B4-BE49-F238E27FC236}">
                <a16:creationId xmlns:a16="http://schemas.microsoft.com/office/drawing/2014/main" id="{FCE49CD9-4710-1224-6F1E-E2CE39922894}"/>
              </a:ext>
            </a:extLst>
          </p:cNvPr>
          <p:cNvSpPr/>
          <p:nvPr/>
        </p:nvSpPr>
        <p:spPr>
          <a:xfrm>
            <a:off x="19641732" y="137467"/>
            <a:ext cx="1802433" cy="1332017"/>
          </a:xfrm>
          <a:prstGeom prst="ellipse">
            <a:avLst/>
          </a:prstGeom>
          <a:solidFill>
            <a:srgbClr val="0583C5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NIPF</a:t>
            </a:r>
          </a:p>
        </p:txBody>
      </p:sp>
    </p:spTree>
    <p:extLst>
      <p:ext uri="{BB962C8B-B14F-4D97-AF65-F5344CB8AC3E}">
        <p14:creationId xmlns:p14="http://schemas.microsoft.com/office/powerpoint/2010/main" val="25042168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6D36E251-DBBF-B269-F087-70570C1E9EBD}"/>
              </a:ext>
            </a:extLst>
          </p:cNvPr>
          <p:cNvSpPr txBox="1"/>
          <p:nvPr/>
        </p:nvSpPr>
        <p:spPr>
          <a:xfrm>
            <a:off x="1101288" y="2705443"/>
            <a:ext cx="9939964" cy="98918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685800" indent="-457200" algn="just">
              <a:lnSpc>
                <a:spcPct val="200000"/>
              </a:lnSpc>
              <a:spcBef>
                <a:spcPts val="600"/>
              </a:spcBef>
              <a:spcAft>
                <a:spcPts val="1200"/>
              </a:spcAft>
              <a:buClr>
                <a:srgbClr val="91BF20"/>
              </a:buClr>
              <a:buFont typeface="Arial"/>
              <a:buChar char="•"/>
            </a:pPr>
            <a:r>
              <a:rPr lang="pt-BR" sz="3600" dirty="0">
                <a:solidFill>
                  <a:schemeClr val="tx1"/>
                </a:solidFill>
                <a:latin typeface="Segoe UI"/>
                <a:cs typeface="Arial"/>
              </a:rPr>
              <a:t>O núcleo integrado de Sistemas Externos visa consolidar parcerias com instituições públicas e privadas que possuam tecnologias e sistemas implantados na região de influência da Central Nuclear compartilhando informações relevantes que auxiliem de forma efetiva nas tomadas de decisão em possíveis situações de emergência. </a:t>
            </a:r>
          </a:p>
        </p:txBody>
      </p:sp>
      <p:pic>
        <p:nvPicPr>
          <p:cNvPr id="7" name="Imagem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05D805-9B82-85EC-D005-627F4730A8F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V="1">
            <a:off x="24367755" y="312901"/>
            <a:ext cx="577824" cy="577824"/>
          </a:xfrm>
          <a:prstGeom prst="rect">
            <a:avLst/>
          </a:prstGeom>
        </p:spPr>
      </p:pic>
      <p:pic>
        <p:nvPicPr>
          <p:cNvPr id="8" name="Imagem 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2125F67-F572-013F-9662-F114CBB44AB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 flipV="1">
            <a:off x="22780646" y="312902"/>
            <a:ext cx="577824" cy="577824"/>
          </a:xfrm>
          <a:prstGeom prst="rect">
            <a:avLst/>
          </a:prstGeom>
        </p:spPr>
      </p:pic>
      <p:pic>
        <p:nvPicPr>
          <p:cNvPr id="9" name="Imagem 8">
            <a:hlinkClick r:id="rId4" action="ppaction://hlinksldjump"/>
            <a:extLst>
              <a:ext uri="{FF2B5EF4-FFF2-40B4-BE49-F238E27FC236}">
                <a16:creationId xmlns:a16="http://schemas.microsoft.com/office/drawing/2014/main" id="{4BA1AE4F-03B9-CFE1-6E36-B2E9F21DC3C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V="1">
            <a:off x="23426928" y="191381"/>
            <a:ext cx="852042" cy="852042"/>
          </a:xfrm>
          <a:prstGeom prst="rect">
            <a:avLst/>
          </a:prstGeom>
        </p:spPr>
      </p:pic>
      <p:pic>
        <p:nvPicPr>
          <p:cNvPr id="10" name="Imagem 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22359" y="284793"/>
            <a:ext cx="634039" cy="634039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CC4C7CD6-B998-25CE-F94B-A71FD559F4B3}"/>
              </a:ext>
            </a:extLst>
          </p:cNvPr>
          <p:cNvSpPr txBox="1">
            <a:spLocks/>
          </p:cNvSpPr>
          <p:nvPr/>
        </p:nvSpPr>
        <p:spPr>
          <a:xfrm>
            <a:off x="2606282" y="310846"/>
            <a:ext cx="16404732" cy="1158638"/>
          </a:xfrm>
          <a:prstGeom prst="rect">
            <a:avLst/>
          </a:prstGeom>
        </p:spPr>
        <p:txBody>
          <a:bodyPr lIns="91440" tIns="45720" rIns="91440" bIns="45720" anchor="t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10000"/>
              </a:lnSpc>
              <a:spcAft>
                <a:spcPts val="0"/>
              </a:spcAft>
            </a:pPr>
            <a:r>
              <a:rPr lang="pt-BR" sz="6000" b="1" dirty="0">
                <a:solidFill>
                  <a:srgbClr val="1F4E79"/>
                </a:solidFill>
                <a:latin typeface="Segoe UI"/>
                <a:cs typeface="Segoe UI"/>
              </a:rPr>
              <a:t>NÚCLEO INTEGRADO DE SISTEMAS EXTERNOS</a:t>
            </a:r>
          </a:p>
        </p:txBody>
      </p:sp>
      <p:sp>
        <p:nvSpPr>
          <p:cNvPr id="3" name="Elipse 2">
            <a:hlinkClick r:id="" action="ppaction://noaction"/>
            <a:extLst>
              <a:ext uri="{FF2B5EF4-FFF2-40B4-BE49-F238E27FC236}">
                <a16:creationId xmlns:a16="http://schemas.microsoft.com/office/drawing/2014/main" id="{FCE49CD9-4710-1224-6F1E-E2CE39922894}"/>
              </a:ext>
            </a:extLst>
          </p:cNvPr>
          <p:cNvSpPr/>
          <p:nvPr/>
        </p:nvSpPr>
        <p:spPr>
          <a:xfrm>
            <a:off x="19641732" y="137467"/>
            <a:ext cx="1802433" cy="1332017"/>
          </a:xfrm>
          <a:prstGeom prst="ellipse">
            <a:avLst/>
          </a:prstGeom>
          <a:solidFill>
            <a:srgbClr val="0583C5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NISE</a:t>
            </a:r>
          </a:p>
        </p:txBody>
      </p: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D0659B6B-2486-4496-5A6D-C699FDA79F40}"/>
              </a:ext>
            </a:extLst>
          </p:cNvPr>
          <p:cNvGrpSpPr/>
          <p:nvPr/>
        </p:nvGrpSpPr>
        <p:grpSpPr>
          <a:xfrm>
            <a:off x="11991299" y="3339541"/>
            <a:ext cx="11861650" cy="7721130"/>
            <a:chOff x="6662856" y="5464564"/>
            <a:chExt cx="11861650" cy="7721130"/>
          </a:xfrm>
        </p:grpSpPr>
        <p:pic>
          <p:nvPicPr>
            <p:cNvPr id="2" name="Imagem 1" descr="Grupo CCR – Wikipédia, a enciclopédia livre">
              <a:extLst>
                <a:ext uri="{FF2B5EF4-FFF2-40B4-BE49-F238E27FC236}">
                  <a16:creationId xmlns:a16="http://schemas.microsoft.com/office/drawing/2014/main" id="{CC1F73F9-35E4-FAE8-510F-7986E61E97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26420" y="10390707"/>
              <a:ext cx="2143375" cy="2143125"/>
            </a:xfrm>
            <a:prstGeom prst="rect">
              <a:avLst/>
            </a:prstGeom>
          </p:spPr>
        </p:pic>
        <p:pic>
          <p:nvPicPr>
            <p:cNvPr id="5" name="Imagem 4" descr="Prefeitura de Angra dos Reis / / Secretaria de Proteção e Defesa Civil">
              <a:extLst>
                <a:ext uri="{FF2B5EF4-FFF2-40B4-BE49-F238E27FC236}">
                  <a16:creationId xmlns:a16="http://schemas.microsoft.com/office/drawing/2014/main" id="{572C4EEB-331C-A45B-BF6E-B69513880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79845" y="6332810"/>
              <a:ext cx="2762573" cy="1647825"/>
            </a:xfrm>
            <a:prstGeom prst="rect">
              <a:avLst/>
            </a:prstGeom>
          </p:spPr>
        </p:pic>
        <p:pic>
          <p:nvPicPr>
            <p:cNvPr id="12" name="Imagem 11" descr="Prefeitura Municipal de Angra dos Reis">
              <a:extLst>
                <a:ext uri="{FF2B5EF4-FFF2-40B4-BE49-F238E27FC236}">
                  <a16:creationId xmlns:a16="http://schemas.microsoft.com/office/drawing/2014/main" id="{B66145BA-4050-F5AE-9D7D-4C3DB3E38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979647" y="6439493"/>
              <a:ext cx="1527398" cy="1640438"/>
            </a:xfrm>
            <a:prstGeom prst="rect">
              <a:avLst/>
            </a:prstGeom>
          </p:spPr>
        </p:pic>
        <p:sp>
          <p:nvSpPr>
            <p:cNvPr id="14" name="Elipse 13">
              <a:hlinkClick r:id="" action="ppaction://noaction"/>
              <a:extLst>
                <a:ext uri="{FF2B5EF4-FFF2-40B4-BE49-F238E27FC236}">
                  <a16:creationId xmlns:a16="http://schemas.microsoft.com/office/drawing/2014/main" id="{2F5D767D-C5DF-AA8B-2C15-AD7CB9C4A1D0}"/>
                </a:ext>
              </a:extLst>
            </p:cNvPr>
            <p:cNvSpPr/>
            <p:nvPr/>
          </p:nvSpPr>
          <p:spPr>
            <a:xfrm>
              <a:off x="11692465" y="8659121"/>
              <a:ext cx="1802433" cy="1332017"/>
            </a:xfrm>
            <a:prstGeom prst="ellipse">
              <a:avLst/>
            </a:prstGeom>
            <a:solidFill>
              <a:srgbClr val="0583C5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2800" b="1">
                  <a:latin typeface="Segoe UI" panose="020B0502040204020203" pitchFamily="34" charset="0"/>
                  <a:cs typeface="Segoe UI" panose="020B0502040204020203" pitchFamily="34" charset="0"/>
                </a:rPr>
                <a:t>NISE</a:t>
              </a:r>
            </a:p>
          </p:txBody>
        </p:sp>
        <p:pic>
          <p:nvPicPr>
            <p:cNvPr id="17" name="Imagem 1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494898" y="10977339"/>
              <a:ext cx="3600450" cy="1266825"/>
            </a:xfrm>
            <a:prstGeom prst="rect">
              <a:avLst/>
            </a:prstGeom>
          </p:spPr>
        </p:pic>
        <p:cxnSp>
          <p:nvCxnSpPr>
            <p:cNvPr id="18" name="Conector de Seta Reta 17"/>
            <p:cNvCxnSpPr/>
            <p:nvPr/>
          </p:nvCxnSpPr>
          <p:spPr>
            <a:xfrm flipH="1">
              <a:off x="10327332" y="9691491"/>
              <a:ext cx="1431830" cy="1398435"/>
            </a:xfrm>
            <a:prstGeom prst="straightConnector1">
              <a:avLst/>
            </a:prstGeom>
            <a:ln w="57150">
              <a:solidFill>
                <a:srgbClr val="1F4E79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de Seta Reta 23"/>
            <p:cNvCxnSpPr/>
            <p:nvPr/>
          </p:nvCxnSpPr>
          <p:spPr>
            <a:xfrm flipH="1" flipV="1">
              <a:off x="10327332" y="7446857"/>
              <a:ext cx="1365133" cy="1266149"/>
            </a:xfrm>
            <a:prstGeom prst="straightConnector1">
              <a:avLst/>
            </a:prstGeom>
            <a:ln w="57150">
              <a:solidFill>
                <a:srgbClr val="1F4E79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ctor de Seta Reta 26"/>
            <p:cNvCxnSpPr/>
            <p:nvPr/>
          </p:nvCxnSpPr>
          <p:spPr>
            <a:xfrm flipV="1">
              <a:off x="13575479" y="7632180"/>
              <a:ext cx="1284552" cy="1080827"/>
            </a:xfrm>
            <a:prstGeom prst="straightConnector1">
              <a:avLst/>
            </a:prstGeom>
            <a:ln w="57150">
              <a:solidFill>
                <a:srgbClr val="1F4E79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de Seta Reta 33"/>
            <p:cNvCxnSpPr/>
            <p:nvPr/>
          </p:nvCxnSpPr>
          <p:spPr>
            <a:xfrm flipH="1" flipV="1">
              <a:off x="13606288" y="9614473"/>
              <a:ext cx="1365133" cy="1266149"/>
            </a:xfrm>
            <a:prstGeom prst="straightConnector1">
              <a:avLst/>
            </a:prstGeom>
            <a:ln w="57150">
              <a:solidFill>
                <a:srgbClr val="1F4E79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4D75E996-6186-EA01-EF23-1D00DC614B9C}"/>
                </a:ext>
              </a:extLst>
            </p:cNvPr>
            <p:cNvSpPr/>
            <p:nvPr/>
          </p:nvSpPr>
          <p:spPr>
            <a:xfrm>
              <a:off x="6662856" y="5464564"/>
              <a:ext cx="11861650" cy="7721130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36" name="Imagem 3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475801" y="8568853"/>
              <a:ext cx="1573763" cy="1326214"/>
            </a:xfrm>
            <a:prstGeom prst="rect">
              <a:avLst/>
            </a:prstGeom>
          </p:spPr>
        </p:pic>
        <p:cxnSp>
          <p:nvCxnSpPr>
            <p:cNvPr id="37" name="Conector de Seta Reta 36"/>
            <p:cNvCxnSpPr/>
            <p:nvPr/>
          </p:nvCxnSpPr>
          <p:spPr>
            <a:xfrm flipH="1">
              <a:off x="13716006" y="9325129"/>
              <a:ext cx="2152361" cy="0"/>
            </a:xfrm>
            <a:prstGeom prst="straightConnector1">
              <a:avLst/>
            </a:prstGeom>
            <a:ln w="57150">
              <a:solidFill>
                <a:srgbClr val="1F4E79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4858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330C3B9-74E5-6983-DFA9-28DB72181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90372" y="5483908"/>
            <a:ext cx="2455951" cy="12017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 dirty="0">
                <a:solidFill>
                  <a:srgbClr val="1F4E79"/>
                </a:solidFill>
                <a:latin typeface="Segoe UI"/>
                <a:cs typeface="Segoe UI"/>
              </a:rPr>
              <a:t>CIITIS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6A77200-9B15-84B5-E871-73F17539A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4301350" y="0"/>
            <a:ext cx="258627" cy="14400212"/>
            <a:chOff x="12068638" y="0"/>
            <a:chExt cx="123362" cy="685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B540573-733D-FA67-D382-3799975FDB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EB61ECF-3E3B-DC04-6A1B-7AE8BF3C5A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27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Imagem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05D805-9B82-85EC-D005-627F4730A8F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V="1">
            <a:off x="24367755" y="312901"/>
            <a:ext cx="577824" cy="577824"/>
          </a:xfrm>
          <a:prstGeom prst="rect">
            <a:avLst/>
          </a:prstGeom>
        </p:spPr>
      </p:pic>
      <p:pic>
        <p:nvPicPr>
          <p:cNvPr id="7" name="Imagem 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2125F67-F572-013F-9662-F114CBB44AB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 flipV="1">
            <a:off x="22780646" y="312902"/>
            <a:ext cx="577824" cy="577824"/>
          </a:xfrm>
          <a:prstGeom prst="rect">
            <a:avLst/>
          </a:prstGeom>
        </p:spPr>
      </p:pic>
      <p:pic>
        <p:nvPicPr>
          <p:cNvPr id="8" name="Imagem 7">
            <a:hlinkClick r:id="" action="ppaction://noaction"/>
            <a:extLst>
              <a:ext uri="{FF2B5EF4-FFF2-40B4-BE49-F238E27FC236}">
                <a16:creationId xmlns:a16="http://schemas.microsoft.com/office/drawing/2014/main" id="{4BA1AE4F-03B9-CFE1-6E36-B2E9F21DC3C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V="1">
            <a:off x="23426928" y="191381"/>
            <a:ext cx="852042" cy="852042"/>
          </a:xfrm>
          <a:prstGeom prst="rect">
            <a:avLst/>
          </a:prstGeom>
        </p:spPr>
      </p:pic>
      <p:pic>
        <p:nvPicPr>
          <p:cNvPr id="10" name="Imagem 9">
            <a:hlinkClick r:id="" action="ppaction://noaction"/>
            <a:extLst>
              <a:ext uri="{FF2B5EF4-FFF2-40B4-BE49-F238E27FC236}">
                <a16:creationId xmlns:a16="http://schemas.microsoft.com/office/drawing/2014/main" id="{2489F6A2-0635-6376-8066-05C74F9D61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22359" y="284793"/>
            <a:ext cx="634039" cy="63403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D949BB99-2310-5DD3-A1F3-13744C73AE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14694" y="6685672"/>
            <a:ext cx="3248648" cy="1579618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575031F0-8BEB-AFBF-202C-02160F2C1B2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0506"/>
          <a:stretch/>
        </p:blipFill>
        <p:spPr>
          <a:xfrm>
            <a:off x="796413" y="2349414"/>
            <a:ext cx="19271660" cy="970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8670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05D805-9B82-85EC-D005-627F4730A8F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V="1">
            <a:off x="24367755" y="312901"/>
            <a:ext cx="577824" cy="577824"/>
          </a:xfrm>
          <a:prstGeom prst="rect">
            <a:avLst/>
          </a:prstGeom>
        </p:spPr>
      </p:pic>
      <p:pic>
        <p:nvPicPr>
          <p:cNvPr id="7" name="Imagem 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2125F67-F572-013F-9662-F114CBB44AB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 flipV="1">
            <a:off x="22780646" y="312902"/>
            <a:ext cx="577824" cy="577824"/>
          </a:xfrm>
          <a:prstGeom prst="rect">
            <a:avLst/>
          </a:prstGeom>
        </p:spPr>
      </p:pic>
      <p:pic>
        <p:nvPicPr>
          <p:cNvPr id="8" name="Imagem 7">
            <a:hlinkClick r:id="" action="ppaction://noaction"/>
            <a:extLst>
              <a:ext uri="{FF2B5EF4-FFF2-40B4-BE49-F238E27FC236}">
                <a16:creationId xmlns:a16="http://schemas.microsoft.com/office/drawing/2014/main" id="{4BA1AE4F-03B9-CFE1-6E36-B2E9F21DC3C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V="1">
            <a:off x="23426928" y="191381"/>
            <a:ext cx="852042" cy="852042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AC46A179-8C76-C2CF-DD68-8D945CA73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9575" y="191381"/>
            <a:ext cx="19242955" cy="1142874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pt-BR" sz="6000" b="1">
                <a:solidFill>
                  <a:srgbClr val="1F4E79"/>
                </a:solidFill>
                <a:latin typeface="Segoe UI"/>
                <a:cs typeface="Segoe UI"/>
              </a:rPr>
              <a:t>PRINCIPAIS BENEFÍCIOS</a:t>
            </a:r>
            <a:endParaRPr lang="pt-BR"/>
          </a:p>
        </p:txBody>
      </p:sp>
      <p:pic>
        <p:nvPicPr>
          <p:cNvPr id="4" name="Imagem 3">
            <a:hlinkClick r:id="rId5" action="ppaction://hlinksldjump"/>
            <a:extLst>
              <a:ext uri="{FF2B5EF4-FFF2-40B4-BE49-F238E27FC236}">
                <a16:creationId xmlns:a16="http://schemas.microsoft.com/office/drawing/2014/main" id="{62115287-763F-FE94-5CC7-A3CA1389B0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22359" y="284793"/>
            <a:ext cx="634039" cy="634039"/>
          </a:xfrm>
          <a:prstGeom prst="rect">
            <a:avLst/>
          </a:prstGeom>
        </p:spPr>
      </p:pic>
      <p:grpSp>
        <p:nvGrpSpPr>
          <p:cNvPr id="12" name="Agrupar 11">
            <a:extLst>
              <a:ext uri="{FF2B5EF4-FFF2-40B4-BE49-F238E27FC236}">
                <a16:creationId xmlns:a16="http://schemas.microsoft.com/office/drawing/2014/main" id="{825FE4CD-8F5F-47E9-3E35-AED326DCF973}"/>
              </a:ext>
            </a:extLst>
          </p:cNvPr>
          <p:cNvGrpSpPr/>
          <p:nvPr/>
        </p:nvGrpSpPr>
        <p:grpSpPr>
          <a:xfrm>
            <a:off x="2088954" y="3125798"/>
            <a:ext cx="4385666" cy="233909"/>
            <a:chOff x="1986304" y="6362006"/>
            <a:chExt cx="4385666" cy="233909"/>
          </a:xfrm>
        </p:grpSpPr>
        <p:cxnSp>
          <p:nvCxnSpPr>
            <p:cNvPr id="9" name="Conector reto 8">
              <a:extLst>
                <a:ext uri="{FF2B5EF4-FFF2-40B4-BE49-F238E27FC236}">
                  <a16:creationId xmlns:a16="http://schemas.microsoft.com/office/drawing/2014/main" id="{2C7DC7F6-D1B7-927E-A4BE-CE3206E12ADD}"/>
                </a:ext>
              </a:extLst>
            </p:cNvPr>
            <p:cNvCxnSpPr/>
            <p:nvPr/>
          </p:nvCxnSpPr>
          <p:spPr>
            <a:xfrm>
              <a:off x="1986304" y="6485860"/>
              <a:ext cx="4223110" cy="0"/>
            </a:xfrm>
            <a:prstGeom prst="line">
              <a:avLst/>
            </a:prstGeom>
            <a:ln w="38100">
              <a:solidFill>
                <a:srgbClr val="20386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9D84DC42-94D4-6DC3-8DE0-742001A365E6}"/>
                </a:ext>
              </a:extLst>
            </p:cNvPr>
            <p:cNvSpPr/>
            <p:nvPr/>
          </p:nvSpPr>
          <p:spPr>
            <a:xfrm>
              <a:off x="6166884" y="6362006"/>
              <a:ext cx="205086" cy="233909"/>
            </a:xfrm>
            <a:prstGeom prst="ellipse">
              <a:avLst/>
            </a:prstGeom>
            <a:solidFill>
              <a:srgbClr val="203864"/>
            </a:solidFill>
            <a:ln>
              <a:solidFill>
                <a:srgbClr val="203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6A135FD7-75EA-5E74-10E1-4C707F59A275}"/>
              </a:ext>
            </a:extLst>
          </p:cNvPr>
          <p:cNvSpPr txBox="1"/>
          <p:nvPr/>
        </p:nvSpPr>
        <p:spPr>
          <a:xfrm>
            <a:off x="2365108" y="2501643"/>
            <a:ext cx="3615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>
                <a:solidFill>
                  <a:srgbClr val="203864"/>
                </a:solidFill>
                <a:latin typeface="Segoe UI "/>
              </a:rPr>
              <a:t>Segurança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2A687D21-BCF6-18AB-9CCE-98BBC47BCB9A}"/>
              </a:ext>
            </a:extLst>
          </p:cNvPr>
          <p:cNvSpPr txBox="1"/>
          <p:nvPr/>
        </p:nvSpPr>
        <p:spPr>
          <a:xfrm>
            <a:off x="1747626" y="3588719"/>
            <a:ext cx="531707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800">
                <a:solidFill>
                  <a:schemeClr val="tx1"/>
                </a:solidFill>
                <a:effectLst/>
                <a:latin typeface="Segoe UI "/>
                <a:ea typeface="Aptos" panose="020B0004020202020204" pitchFamily="34" charset="0"/>
                <a:cs typeface="Times New Roman" panose="02020603050405020304" pitchFamily="18" charset="0"/>
              </a:rPr>
              <a:t>A monitoração em tempo real de forma integrada, permite a identificação de possíveis eventos de forma ágil, minimizando os impactos e apoiando a tomada de ação em possíveis situações de emergência.</a:t>
            </a:r>
            <a:endParaRPr lang="pt-BR" sz="6000">
              <a:solidFill>
                <a:schemeClr val="tx1"/>
              </a:solidFill>
              <a:latin typeface="Segoe UI "/>
            </a:endParaRPr>
          </a:p>
        </p:txBody>
      </p: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F0A70D45-590A-0465-71F3-20459551419C}"/>
              </a:ext>
            </a:extLst>
          </p:cNvPr>
          <p:cNvGrpSpPr/>
          <p:nvPr/>
        </p:nvGrpSpPr>
        <p:grpSpPr>
          <a:xfrm>
            <a:off x="7562923" y="3289070"/>
            <a:ext cx="8891030" cy="233909"/>
            <a:chOff x="6090949" y="5759738"/>
            <a:chExt cx="8891030" cy="233909"/>
          </a:xfrm>
        </p:grpSpPr>
        <p:cxnSp>
          <p:nvCxnSpPr>
            <p:cNvPr id="16" name="Conector reto 15">
              <a:extLst>
                <a:ext uri="{FF2B5EF4-FFF2-40B4-BE49-F238E27FC236}">
                  <a16:creationId xmlns:a16="http://schemas.microsoft.com/office/drawing/2014/main" id="{D4EEF119-8991-0C6E-8EDA-0A249F63EE57}"/>
                </a:ext>
              </a:extLst>
            </p:cNvPr>
            <p:cNvCxnSpPr>
              <a:cxnSpLocks/>
            </p:cNvCxnSpPr>
            <p:nvPr/>
          </p:nvCxnSpPr>
          <p:spPr>
            <a:xfrm>
              <a:off x="6090949" y="5869172"/>
              <a:ext cx="8891030" cy="39415"/>
            </a:xfrm>
            <a:prstGeom prst="line">
              <a:avLst/>
            </a:prstGeom>
            <a:solidFill>
              <a:srgbClr val="0782C4"/>
            </a:solidFill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DAF130B3-981D-748F-3BFE-95C22A608EF8}"/>
                </a:ext>
              </a:extLst>
            </p:cNvPr>
            <p:cNvSpPr/>
            <p:nvPr/>
          </p:nvSpPr>
          <p:spPr>
            <a:xfrm>
              <a:off x="14737686" y="5759738"/>
              <a:ext cx="205086" cy="233909"/>
            </a:xfrm>
            <a:prstGeom prst="ellipse">
              <a:avLst/>
            </a:prstGeom>
            <a:solidFill>
              <a:srgbClr val="0782C4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CE2D64DC-AF84-8FDE-D930-9EAF40B833EF}"/>
              </a:ext>
            </a:extLst>
          </p:cNvPr>
          <p:cNvSpPr txBox="1"/>
          <p:nvPr/>
        </p:nvSpPr>
        <p:spPr>
          <a:xfrm>
            <a:off x="7484968" y="2745273"/>
            <a:ext cx="8968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600" b="1">
                <a:solidFill>
                  <a:srgbClr val="00B0F0"/>
                </a:solidFill>
                <a:latin typeface="Segoe UI "/>
              </a:rPr>
              <a:t>Gerenciamento e controle dos Processos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006A5706-E408-7584-ADFD-18E000E1DD93}"/>
              </a:ext>
            </a:extLst>
          </p:cNvPr>
          <p:cNvSpPr txBox="1"/>
          <p:nvPr/>
        </p:nvSpPr>
        <p:spPr>
          <a:xfrm>
            <a:off x="7481646" y="3737570"/>
            <a:ext cx="87280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800">
                <a:solidFill>
                  <a:schemeClr val="tx1"/>
                </a:solidFill>
                <a:effectLst/>
                <a:latin typeface="Segoe UI "/>
                <a:ea typeface="Aptos" panose="020B0004020202020204" pitchFamily="34" charset="0"/>
                <a:cs typeface="Times New Roman" panose="02020603050405020304" pitchFamily="18" charset="0"/>
              </a:rPr>
              <a:t>A tecnologia permite monitorar e controlar sistemas e subsistemas distintos em um só local em tempo real, facilitando o acesso a informações e diminuindo o tempo de resposta a eventos.</a:t>
            </a:r>
            <a:endParaRPr lang="pt-BR" sz="6000">
              <a:solidFill>
                <a:schemeClr val="tx1"/>
              </a:solidFill>
              <a:latin typeface="Segoe UI "/>
            </a:endParaRPr>
          </a:p>
        </p:txBody>
      </p: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C99AA161-7019-E6AC-8FFF-43768C1E47DF}"/>
              </a:ext>
            </a:extLst>
          </p:cNvPr>
          <p:cNvGrpSpPr/>
          <p:nvPr/>
        </p:nvGrpSpPr>
        <p:grpSpPr>
          <a:xfrm>
            <a:off x="17354198" y="3317179"/>
            <a:ext cx="4385666" cy="233909"/>
            <a:chOff x="1986304" y="6362006"/>
            <a:chExt cx="4385666" cy="233909"/>
          </a:xfrm>
          <a:solidFill>
            <a:srgbClr val="93C01E"/>
          </a:solidFill>
        </p:grpSpPr>
        <p:cxnSp>
          <p:nvCxnSpPr>
            <p:cNvPr id="23" name="Conector reto 22">
              <a:extLst>
                <a:ext uri="{FF2B5EF4-FFF2-40B4-BE49-F238E27FC236}">
                  <a16:creationId xmlns:a16="http://schemas.microsoft.com/office/drawing/2014/main" id="{419736C4-D26A-5B08-D966-3A828A7CAC6E}"/>
                </a:ext>
              </a:extLst>
            </p:cNvPr>
            <p:cNvCxnSpPr/>
            <p:nvPr/>
          </p:nvCxnSpPr>
          <p:spPr>
            <a:xfrm>
              <a:off x="1986304" y="6485860"/>
              <a:ext cx="4223110" cy="0"/>
            </a:xfrm>
            <a:prstGeom prst="line">
              <a:avLst/>
            </a:prstGeom>
            <a:grpFill/>
            <a:ln w="38100">
              <a:solidFill>
                <a:srgbClr val="93C01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Elipse 23">
              <a:extLst>
                <a:ext uri="{FF2B5EF4-FFF2-40B4-BE49-F238E27FC236}">
                  <a16:creationId xmlns:a16="http://schemas.microsoft.com/office/drawing/2014/main" id="{FE971089-950A-FA32-9289-3EBB26B0A669}"/>
                </a:ext>
              </a:extLst>
            </p:cNvPr>
            <p:cNvSpPr/>
            <p:nvPr/>
          </p:nvSpPr>
          <p:spPr>
            <a:xfrm>
              <a:off x="6166884" y="6362006"/>
              <a:ext cx="205086" cy="233909"/>
            </a:xfrm>
            <a:prstGeom prst="ellipse">
              <a:avLst/>
            </a:prstGeom>
            <a:grpFill/>
            <a:ln>
              <a:solidFill>
                <a:srgbClr val="93C01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7941B3F7-6AF5-B171-F4A1-F0AD5FE786C9}"/>
              </a:ext>
            </a:extLst>
          </p:cNvPr>
          <p:cNvSpPr txBox="1"/>
          <p:nvPr/>
        </p:nvSpPr>
        <p:spPr>
          <a:xfrm>
            <a:off x="17451877" y="2782280"/>
            <a:ext cx="4043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>
                <a:solidFill>
                  <a:srgbClr val="93C01E"/>
                </a:solidFill>
                <a:latin typeface="Segoe UI "/>
              </a:rPr>
              <a:t>Sustentabilidade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F9034F06-450E-3514-813C-49E77217C5A3}"/>
              </a:ext>
            </a:extLst>
          </p:cNvPr>
          <p:cNvSpPr txBox="1"/>
          <p:nvPr/>
        </p:nvSpPr>
        <p:spPr>
          <a:xfrm>
            <a:off x="17272919" y="3780100"/>
            <a:ext cx="456906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800">
                <a:solidFill>
                  <a:schemeClr val="tx1"/>
                </a:solidFill>
                <a:effectLst/>
                <a:latin typeface="Segoe UI "/>
                <a:ea typeface="Aptos" panose="020B0004020202020204" pitchFamily="34" charset="0"/>
                <a:cs typeface="Times New Roman" panose="02020603050405020304" pitchFamily="18" charset="0"/>
              </a:rPr>
              <a:t>A adoção de tecnologias inteligentes para o uso eficiente de energia, água e parâmetros ambientais, colabora na mitigação de possíveis impactos ambientais.</a:t>
            </a:r>
            <a:endParaRPr lang="pt-BR" sz="6000">
              <a:solidFill>
                <a:schemeClr val="tx1"/>
              </a:solidFill>
              <a:latin typeface="Segoe UI "/>
            </a:endParaRPr>
          </a:p>
        </p:txBody>
      </p: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5DCC3DF5-FA21-DA38-D8ED-109B45987BF6}"/>
              </a:ext>
            </a:extLst>
          </p:cNvPr>
          <p:cNvGrpSpPr/>
          <p:nvPr/>
        </p:nvGrpSpPr>
        <p:grpSpPr>
          <a:xfrm>
            <a:off x="2088953" y="8198065"/>
            <a:ext cx="4975747" cy="233908"/>
            <a:chOff x="1986304" y="6362006"/>
            <a:chExt cx="4385666" cy="233909"/>
          </a:xfrm>
        </p:grpSpPr>
        <p:cxnSp>
          <p:nvCxnSpPr>
            <p:cNvPr id="33" name="Conector reto 32">
              <a:extLst>
                <a:ext uri="{FF2B5EF4-FFF2-40B4-BE49-F238E27FC236}">
                  <a16:creationId xmlns:a16="http://schemas.microsoft.com/office/drawing/2014/main" id="{D6E69293-7300-8DF9-9DF3-42846CF1FFEC}"/>
                </a:ext>
              </a:extLst>
            </p:cNvPr>
            <p:cNvCxnSpPr/>
            <p:nvPr/>
          </p:nvCxnSpPr>
          <p:spPr>
            <a:xfrm>
              <a:off x="1986304" y="6485860"/>
              <a:ext cx="4223110" cy="0"/>
            </a:xfrm>
            <a:prstGeom prst="line">
              <a:avLst/>
            </a:prstGeom>
            <a:ln w="38100">
              <a:solidFill>
                <a:srgbClr val="0583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Elipse 33">
              <a:extLst>
                <a:ext uri="{FF2B5EF4-FFF2-40B4-BE49-F238E27FC236}">
                  <a16:creationId xmlns:a16="http://schemas.microsoft.com/office/drawing/2014/main" id="{20359468-1957-E66B-0EA8-59D1FC4CD113}"/>
                </a:ext>
              </a:extLst>
            </p:cNvPr>
            <p:cNvSpPr/>
            <p:nvPr/>
          </p:nvSpPr>
          <p:spPr>
            <a:xfrm>
              <a:off x="6166884" y="6362006"/>
              <a:ext cx="205086" cy="233909"/>
            </a:xfrm>
            <a:prstGeom prst="ellipse">
              <a:avLst/>
            </a:prstGeom>
            <a:solidFill>
              <a:srgbClr val="0563C1"/>
            </a:solidFill>
            <a:ln>
              <a:solidFill>
                <a:srgbClr val="0583C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0070C0"/>
                </a:solidFill>
              </a:endParaRPr>
            </a:p>
          </p:txBody>
        </p:sp>
      </p:grp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3FF8C6D5-844B-5A14-EC9B-C5908B3DF081}"/>
              </a:ext>
            </a:extLst>
          </p:cNvPr>
          <p:cNvSpPr txBox="1"/>
          <p:nvPr/>
        </p:nvSpPr>
        <p:spPr>
          <a:xfrm>
            <a:off x="2130161" y="7615583"/>
            <a:ext cx="4539300" cy="669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>
                <a:solidFill>
                  <a:srgbClr val="0070C0"/>
                </a:solidFill>
                <a:latin typeface="Segoe UI "/>
              </a:rPr>
              <a:t>Redução de custos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96B107E8-D0F2-D259-443B-86E59982D1DD}"/>
              </a:ext>
            </a:extLst>
          </p:cNvPr>
          <p:cNvSpPr txBox="1"/>
          <p:nvPr/>
        </p:nvSpPr>
        <p:spPr>
          <a:xfrm>
            <a:off x="1747626" y="8635138"/>
            <a:ext cx="5473971" cy="3153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800">
                <a:solidFill>
                  <a:schemeClr val="tx1"/>
                </a:solidFill>
                <a:effectLst/>
                <a:latin typeface="Segoe UI "/>
                <a:ea typeface="Aptos" panose="020B0004020202020204" pitchFamily="34" charset="0"/>
                <a:cs typeface="Times New Roman" panose="02020603050405020304" pitchFamily="18" charset="0"/>
              </a:rPr>
              <a:t>A monitoração ativa dos sistemas e processos, corrobora com a otimização do planejamento de manutenções e atividades, contribuindo na redução de h/h, otimização de tempo, recurso e produtividade da equipe.</a:t>
            </a:r>
            <a:endParaRPr lang="pt-BR" sz="6000">
              <a:solidFill>
                <a:schemeClr val="tx1"/>
              </a:solidFill>
              <a:latin typeface="Segoe UI "/>
            </a:endParaRPr>
          </a:p>
        </p:txBody>
      </p: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EDB58514-F089-CBED-BAF5-11E55D1AB1F6}"/>
              </a:ext>
            </a:extLst>
          </p:cNvPr>
          <p:cNvGrpSpPr/>
          <p:nvPr/>
        </p:nvGrpSpPr>
        <p:grpSpPr>
          <a:xfrm>
            <a:off x="9334899" y="8240594"/>
            <a:ext cx="5607521" cy="233909"/>
            <a:chOff x="1986304" y="6362006"/>
            <a:chExt cx="4385666" cy="233909"/>
          </a:xfrm>
        </p:grpSpPr>
        <p:cxnSp>
          <p:nvCxnSpPr>
            <p:cNvPr id="38" name="Conector reto 37">
              <a:extLst>
                <a:ext uri="{FF2B5EF4-FFF2-40B4-BE49-F238E27FC236}">
                  <a16:creationId xmlns:a16="http://schemas.microsoft.com/office/drawing/2014/main" id="{30BF4A05-6275-BE34-F0B2-43E56F6AB567}"/>
                </a:ext>
              </a:extLst>
            </p:cNvPr>
            <p:cNvCxnSpPr/>
            <p:nvPr/>
          </p:nvCxnSpPr>
          <p:spPr>
            <a:xfrm>
              <a:off x="1986304" y="6485860"/>
              <a:ext cx="4223110" cy="0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Elipse 38">
              <a:extLst>
                <a:ext uri="{FF2B5EF4-FFF2-40B4-BE49-F238E27FC236}">
                  <a16:creationId xmlns:a16="http://schemas.microsoft.com/office/drawing/2014/main" id="{0E4C0481-A167-3FC8-0A37-3FAB0DFDD4E7}"/>
                </a:ext>
              </a:extLst>
            </p:cNvPr>
            <p:cNvSpPr/>
            <p:nvPr/>
          </p:nvSpPr>
          <p:spPr>
            <a:xfrm>
              <a:off x="6166884" y="6362006"/>
              <a:ext cx="205086" cy="233909"/>
            </a:xfrm>
            <a:prstGeom prst="ellipse">
              <a:avLst/>
            </a:prstGeom>
            <a:solidFill>
              <a:srgbClr val="203864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56DE16E8-476D-389C-F7F7-B66EFDA289F0}"/>
              </a:ext>
            </a:extLst>
          </p:cNvPr>
          <p:cNvSpPr txBox="1"/>
          <p:nvPr/>
        </p:nvSpPr>
        <p:spPr>
          <a:xfrm>
            <a:off x="9386274" y="7658113"/>
            <a:ext cx="5425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>
                <a:solidFill>
                  <a:schemeClr val="tx1">
                    <a:lumMod val="65000"/>
                    <a:lumOff val="35000"/>
                  </a:schemeClr>
                </a:solidFill>
                <a:latin typeface="Segoe UI "/>
              </a:rPr>
              <a:t>Eficiência dos Sistemas</a:t>
            </a: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93E20E93-6ABF-A55D-5995-7739FE0CDC6F}"/>
              </a:ext>
            </a:extLst>
          </p:cNvPr>
          <p:cNvSpPr txBox="1"/>
          <p:nvPr/>
        </p:nvSpPr>
        <p:spPr>
          <a:xfrm>
            <a:off x="9334899" y="8511557"/>
            <a:ext cx="534529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800">
                <a:solidFill>
                  <a:schemeClr val="tx1"/>
                </a:solidFill>
                <a:effectLst/>
                <a:latin typeface="Segoe UI "/>
                <a:ea typeface="Aptos" panose="020B0004020202020204" pitchFamily="34" charset="0"/>
                <a:cs typeface="Times New Roman" panose="02020603050405020304" pitchFamily="18" charset="0"/>
              </a:rPr>
              <a:t>A monitoração e análise de dados possibilita a identificação de oportunidades de melhorias visando a redução de consumo mensal de água e energia elétrica, mediante a uma gestão mais eficaz dos sistemas.</a:t>
            </a:r>
            <a:endParaRPr lang="pt-BR" sz="6000">
              <a:solidFill>
                <a:schemeClr val="tx1"/>
              </a:solidFill>
              <a:latin typeface="Segoe UI "/>
            </a:endParaRPr>
          </a:p>
        </p:txBody>
      </p: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3B2F4E8E-F9E7-B1D6-F875-F783EB775817}"/>
              </a:ext>
            </a:extLst>
          </p:cNvPr>
          <p:cNvGrpSpPr/>
          <p:nvPr/>
        </p:nvGrpSpPr>
        <p:grpSpPr>
          <a:xfrm>
            <a:off x="17497515" y="8202967"/>
            <a:ext cx="4385666" cy="233909"/>
            <a:chOff x="1986304" y="6362006"/>
            <a:chExt cx="4385666" cy="233909"/>
          </a:xfrm>
          <a:solidFill>
            <a:schemeClr val="accent2">
              <a:lumMod val="75000"/>
            </a:schemeClr>
          </a:solidFill>
        </p:grpSpPr>
        <p:cxnSp>
          <p:nvCxnSpPr>
            <p:cNvPr id="43" name="Conector reto 42">
              <a:extLst>
                <a:ext uri="{FF2B5EF4-FFF2-40B4-BE49-F238E27FC236}">
                  <a16:creationId xmlns:a16="http://schemas.microsoft.com/office/drawing/2014/main" id="{F13519DD-3638-90B6-BAF8-95E14A5BE208}"/>
                </a:ext>
              </a:extLst>
            </p:cNvPr>
            <p:cNvCxnSpPr/>
            <p:nvPr/>
          </p:nvCxnSpPr>
          <p:spPr>
            <a:xfrm>
              <a:off x="1986304" y="6485860"/>
              <a:ext cx="4223110" cy="0"/>
            </a:xfrm>
            <a:prstGeom prst="line">
              <a:avLst/>
            </a:prstGeom>
            <a:grp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Elipse 43">
              <a:extLst>
                <a:ext uri="{FF2B5EF4-FFF2-40B4-BE49-F238E27FC236}">
                  <a16:creationId xmlns:a16="http://schemas.microsoft.com/office/drawing/2014/main" id="{07D1D727-EEBF-B258-8589-2DEE279F1941}"/>
                </a:ext>
              </a:extLst>
            </p:cNvPr>
            <p:cNvSpPr/>
            <p:nvPr/>
          </p:nvSpPr>
          <p:spPr>
            <a:xfrm>
              <a:off x="6166884" y="6362006"/>
              <a:ext cx="205086" cy="233909"/>
            </a:xfrm>
            <a:prstGeom prst="ellipse">
              <a:avLst/>
            </a:prstGeom>
            <a:grp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BBDCC5F6-0FB7-3748-7143-8821AFDAFCE2}"/>
              </a:ext>
            </a:extLst>
          </p:cNvPr>
          <p:cNvSpPr txBox="1"/>
          <p:nvPr/>
        </p:nvSpPr>
        <p:spPr>
          <a:xfrm>
            <a:off x="17773669" y="7578812"/>
            <a:ext cx="3615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>
                <a:solidFill>
                  <a:schemeClr val="accent2">
                    <a:lumMod val="75000"/>
                  </a:schemeClr>
                </a:solidFill>
                <a:latin typeface="Segoe UI "/>
              </a:rPr>
              <a:t>Inovação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9F218452-2166-C0CF-31CE-81E468EA3707}"/>
              </a:ext>
            </a:extLst>
          </p:cNvPr>
          <p:cNvSpPr txBox="1"/>
          <p:nvPr/>
        </p:nvSpPr>
        <p:spPr>
          <a:xfrm>
            <a:off x="17272919" y="8495829"/>
            <a:ext cx="534529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800">
                <a:solidFill>
                  <a:schemeClr val="tx1"/>
                </a:solidFill>
                <a:effectLst/>
                <a:latin typeface="Segoe UI "/>
                <a:ea typeface="Aptos" panose="020B0004020202020204" pitchFamily="34" charset="0"/>
                <a:cs typeface="Times New Roman" panose="02020603050405020304" pitchFamily="18" charset="0"/>
              </a:rPr>
              <a:t>Com o desenvolvimento do CIITIS cria-se uma referência de inovação e tecnologia facilitando a integração dos núcleos a novos recursos presentes no mercado, instituições e centros tecnológicos, com o objetivo de promover o desenvolvimento de novos projetos.</a:t>
            </a:r>
            <a:endParaRPr lang="pt-BR" sz="6000">
              <a:solidFill>
                <a:schemeClr val="tx1"/>
              </a:solidFill>
              <a:latin typeface="Segoe UI 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BFBCB2A-C9DE-B300-61AB-6DC092C18CA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46"/>
          <a:stretch/>
        </p:blipFill>
        <p:spPr>
          <a:xfrm>
            <a:off x="19229842" y="191381"/>
            <a:ext cx="1592207" cy="1589884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517366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633B009A-6439-259C-B811-9DAAC65B5A8C}"/>
              </a:ext>
            </a:extLst>
          </p:cNvPr>
          <p:cNvGrpSpPr/>
          <p:nvPr/>
        </p:nvGrpSpPr>
        <p:grpSpPr>
          <a:xfrm>
            <a:off x="3669039" y="6600808"/>
            <a:ext cx="20552562" cy="111497"/>
            <a:chOff x="-11245" y="3806042"/>
            <a:chExt cx="6107245" cy="114866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E73E6980-E93C-29C3-B143-A38302D5AC54}"/>
                </a:ext>
              </a:extLst>
            </p:cNvPr>
            <p:cNvSpPr/>
            <p:nvPr/>
          </p:nvSpPr>
          <p:spPr>
            <a:xfrm>
              <a:off x="1218683" y="3806042"/>
              <a:ext cx="1187532" cy="114866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1918045" rtl="0" eaLnBrk="1" latinLnBrk="0" hangingPunct="1">
                <a:defRPr sz="37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59023" algn="l" defTabSz="1918045" rtl="0" eaLnBrk="1" latinLnBrk="0" hangingPunct="1">
                <a:defRPr sz="37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918045" algn="l" defTabSz="1918045" rtl="0" eaLnBrk="1" latinLnBrk="0" hangingPunct="1">
                <a:defRPr sz="37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877068" algn="l" defTabSz="1918045" rtl="0" eaLnBrk="1" latinLnBrk="0" hangingPunct="1">
                <a:defRPr sz="37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836091" algn="l" defTabSz="1918045" rtl="0" eaLnBrk="1" latinLnBrk="0" hangingPunct="1">
                <a:defRPr sz="37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795114" algn="l" defTabSz="1918045" rtl="0" eaLnBrk="1" latinLnBrk="0" hangingPunct="1">
                <a:defRPr sz="37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754136" algn="l" defTabSz="1918045" rtl="0" eaLnBrk="1" latinLnBrk="0" hangingPunct="1">
                <a:defRPr sz="37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713159" algn="l" defTabSz="1918045" rtl="0" eaLnBrk="1" latinLnBrk="0" hangingPunct="1">
                <a:defRPr sz="37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672182" algn="l" defTabSz="1918045" rtl="0" eaLnBrk="1" latinLnBrk="0" hangingPunct="1">
                <a:defRPr sz="37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 sz="9967"/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18E9D05D-574B-95F9-44D0-2809E8206977}"/>
                </a:ext>
              </a:extLst>
            </p:cNvPr>
            <p:cNvSpPr/>
            <p:nvPr/>
          </p:nvSpPr>
          <p:spPr>
            <a:xfrm>
              <a:off x="2448611" y="3806042"/>
              <a:ext cx="1187532" cy="114866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1918045" rtl="0" eaLnBrk="1" latinLnBrk="0" hangingPunct="1">
                <a:defRPr sz="37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59023" algn="l" defTabSz="1918045" rtl="0" eaLnBrk="1" latinLnBrk="0" hangingPunct="1">
                <a:defRPr sz="37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918045" algn="l" defTabSz="1918045" rtl="0" eaLnBrk="1" latinLnBrk="0" hangingPunct="1">
                <a:defRPr sz="37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877068" algn="l" defTabSz="1918045" rtl="0" eaLnBrk="1" latinLnBrk="0" hangingPunct="1">
                <a:defRPr sz="37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836091" algn="l" defTabSz="1918045" rtl="0" eaLnBrk="1" latinLnBrk="0" hangingPunct="1">
                <a:defRPr sz="37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795114" algn="l" defTabSz="1918045" rtl="0" eaLnBrk="1" latinLnBrk="0" hangingPunct="1">
                <a:defRPr sz="37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754136" algn="l" defTabSz="1918045" rtl="0" eaLnBrk="1" latinLnBrk="0" hangingPunct="1">
                <a:defRPr sz="37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713159" algn="l" defTabSz="1918045" rtl="0" eaLnBrk="1" latinLnBrk="0" hangingPunct="1">
                <a:defRPr sz="37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672182" algn="l" defTabSz="1918045" rtl="0" eaLnBrk="1" latinLnBrk="0" hangingPunct="1">
                <a:defRPr sz="37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 sz="9967"/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940A0B1B-47F8-1B02-6AF6-BD8D7752FCD2}"/>
                </a:ext>
              </a:extLst>
            </p:cNvPr>
            <p:cNvSpPr/>
            <p:nvPr/>
          </p:nvSpPr>
          <p:spPr>
            <a:xfrm>
              <a:off x="3678539" y="3806042"/>
              <a:ext cx="1187532" cy="114866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1918045" rtl="0" eaLnBrk="1" latinLnBrk="0" hangingPunct="1">
                <a:defRPr sz="37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59023" algn="l" defTabSz="1918045" rtl="0" eaLnBrk="1" latinLnBrk="0" hangingPunct="1">
                <a:defRPr sz="37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918045" algn="l" defTabSz="1918045" rtl="0" eaLnBrk="1" latinLnBrk="0" hangingPunct="1">
                <a:defRPr sz="37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877068" algn="l" defTabSz="1918045" rtl="0" eaLnBrk="1" latinLnBrk="0" hangingPunct="1">
                <a:defRPr sz="37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836091" algn="l" defTabSz="1918045" rtl="0" eaLnBrk="1" latinLnBrk="0" hangingPunct="1">
                <a:defRPr sz="37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795114" algn="l" defTabSz="1918045" rtl="0" eaLnBrk="1" latinLnBrk="0" hangingPunct="1">
                <a:defRPr sz="37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754136" algn="l" defTabSz="1918045" rtl="0" eaLnBrk="1" latinLnBrk="0" hangingPunct="1">
                <a:defRPr sz="37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713159" algn="l" defTabSz="1918045" rtl="0" eaLnBrk="1" latinLnBrk="0" hangingPunct="1">
                <a:defRPr sz="37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672182" algn="l" defTabSz="1918045" rtl="0" eaLnBrk="1" latinLnBrk="0" hangingPunct="1">
                <a:defRPr sz="37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 sz="9967"/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3049E21D-1BB1-B3AA-1B8C-07FE6D66F108}"/>
                </a:ext>
              </a:extLst>
            </p:cNvPr>
            <p:cNvSpPr/>
            <p:nvPr/>
          </p:nvSpPr>
          <p:spPr>
            <a:xfrm>
              <a:off x="4908468" y="3806042"/>
              <a:ext cx="1187532" cy="1148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1918045" rtl="0" eaLnBrk="1" latinLnBrk="0" hangingPunct="1">
                <a:defRPr sz="37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59023" algn="l" defTabSz="1918045" rtl="0" eaLnBrk="1" latinLnBrk="0" hangingPunct="1">
                <a:defRPr sz="37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918045" algn="l" defTabSz="1918045" rtl="0" eaLnBrk="1" latinLnBrk="0" hangingPunct="1">
                <a:defRPr sz="37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877068" algn="l" defTabSz="1918045" rtl="0" eaLnBrk="1" latinLnBrk="0" hangingPunct="1">
                <a:defRPr sz="37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836091" algn="l" defTabSz="1918045" rtl="0" eaLnBrk="1" latinLnBrk="0" hangingPunct="1">
                <a:defRPr sz="37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795114" algn="l" defTabSz="1918045" rtl="0" eaLnBrk="1" latinLnBrk="0" hangingPunct="1">
                <a:defRPr sz="37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754136" algn="l" defTabSz="1918045" rtl="0" eaLnBrk="1" latinLnBrk="0" hangingPunct="1">
                <a:defRPr sz="37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713159" algn="l" defTabSz="1918045" rtl="0" eaLnBrk="1" latinLnBrk="0" hangingPunct="1">
                <a:defRPr sz="37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672182" algn="l" defTabSz="1918045" rtl="0" eaLnBrk="1" latinLnBrk="0" hangingPunct="1">
                <a:defRPr sz="37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 sz="9967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1929C7DD-0D21-C492-ED3C-F896CCA464B3}"/>
                </a:ext>
              </a:extLst>
            </p:cNvPr>
            <p:cNvSpPr/>
            <p:nvPr/>
          </p:nvSpPr>
          <p:spPr>
            <a:xfrm>
              <a:off x="-11245" y="3806042"/>
              <a:ext cx="1187532" cy="11486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1918045" rtl="0" eaLnBrk="1" latinLnBrk="0" hangingPunct="1">
                <a:defRPr sz="37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59023" algn="l" defTabSz="1918045" rtl="0" eaLnBrk="1" latinLnBrk="0" hangingPunct="1">
                <a:defRPr sz="37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918045" algn="l" defTabSz="1918045" rtl="0" eaLnBrk="1" latinLnBrk="0" hangingPunct="1">
                <a:defRPr sz="37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877068" algn="l" defTabSz="1918045" rtl="0" eaLnBrk="1" latinLnBrk="0" hangingPunct="1">
                <a:defRPr sz="37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836091" algn="l" defTabSz="1918045" rtl="0" eaLnBrk="1" latinLnBrk="0" hangingPunct="1">
                <a:defRPr sz="37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795114" algn="l" defTabSz="1918045" rtl="0" eaLnBrk="1" latinLnBrk="0" hangingPunct="1">
                <a:defRPr sz="37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754136" algn="l" defTabSz="1918045" rtl="0" eaLnBrk="1" latinLnBrk="0" hangingPunct="1">
                <a:defRPr sz="37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713159" algn="l" defTabSz="1918045" rtl="0" eaLnBrk="1" latinLnBrk="0" hangingPunct="1">
                <a:defRPr sz="37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672182" algn="l" defTabSz="1918045" rtl="0" eaLnBrk="1" latinLnBrk="0" hangingPunct="1">
                <a:defRPr sz="37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 sz="9967"/>
            </a:p>
          </p:txBody>
        </p:sp>
      </p:grpSp>
      <p:sp>
        <p:nvSpPr>
          <p:cNvPr id="4" name="Retângulo 3"/>
          <p:cNvSpPr/>
          <p:nvPr/>
        </p:nvSpPr>
        <p:spPr>
          <a:xfrm>
            <a:off x="17997681" y="13755185"/>
            <a:ext cx="7273375" cy="479338"/>
          </a:xfrm>
          <a:prstGeom prst="rect">
            <a:avLst/>
          </a:prstGeom>
        </p:spPr>
        <p:txBody>
          <a:bodyPr vert="horz" lIns="91298" tIns="45649" rIns="91298" bIns="45649" rtlCol="0" anchor="ctr">
            <a:noAutofit/>
          </a:bodyPr>
          <a:lstStyle>
            <a:defPPr>
              <a:defRPr lang="pt-BR"/>
            </a:defPPr>
            <a:lvl1pPr marL="0" algn="l" defTabSz="1918045" rtl="0" eaLnBrk="1" latinLnBrk="0" hangingPunct="1">
              <a:defRPr sz="37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59023" algn="l" defTabSz="1918045" rtl="0" eaLnBrk="1" latinLnBrk="0" hangingPunct="1">
              <a:defRPr sz="37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18045" algn="l" defTabSz="1918045" rtl="0" eaLnBrk="1" latinLnBrk="0" hangingPunct="1">
              <a:defRPr sz="37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77068" algn="l" defTabSz="1918045" rtl="0" eaLnBrk="1" latinLnBrk="0" hangingPunct="1">
              <a:defRPr sz="37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36091" algn="l" defTabSz="1918045" rtl="0" eaLnBrk="1" latinLnBrk="0" hangingPunct="1">
              <a:defRPr sz="37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95114" algn="l" defTabSz="1918045" rtl="0" eaLnBrk="1" latinLnBrk="0" hangingPunct="1">
              <a:defRPr sz="37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754136" algn="l" defTabSz="1918045" rtl="0" eaLnBrk="1" latinLnBrk="0" hangingPunct="1">
              <a:defRPr sz="37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713159" algn="l" defTabSz="1918045" rtl="0" eaLnBrk="1" latinLnBrk="0" hangingPunct="1">
              <a:defRPr sz="37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672182" algn="l" defTabSz="1918045" rtl="0" eaLnBrk="1" latinLnBrk="0" hangingPunct="1">
              <a:defRPr sz="37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916949">
              <a:spcBef>
                <a:spcPct val="0"/>
              </a:spcBef>
            </a:pPr>
            <a:r>
              <a:rPr lang="pt-BR" sz="2097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DIRETORIA DE GESTÃO ADMINISTRATIVA - DA</a:t>
            </a:r>
          </a:p>
        </p:txBody>
      </p:sp>
      <p:sp>
        <p:nvSpPr>
          <p:cNvPr id="7" name="AutoShape 2" descr="https://brc-powerpoint.officeapps.live.com/pods/GetClipboardImage.ashx?Id=32ce289f-dd7e-46e0-8df4-218e761d5b66&amp;DC=GBR1&amp;pkey=8bc272d3-ef27-4722-afc2-e0f22332f445&amp;wdwaccluster=GBR1"/>
          <p:cNvSpPr>
            <a:spLocks noChangeAspect="1" noChangeArrowheads="1"/>
          </p:cNvSpPr>
          <p:nvPr/>
        </p:nvSpPr>
        <p:spPr bwMode="auto">
          <a:xfrm>
            <a:off x="465268" y="-279884"/>
            <a:ext cx="638008" cy="638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91403" tIns="95700" rIns="191403" bIns="9570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L="0" algn="l" defTabSz="1918045" rtl="0" eaLnBrk="1" latinLnBrk="0" hangingPunct="1">
              <a:defRPr sz="37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59023" algn="l" defTabSz="1918045" rtl="0" eaLnBrk="1" latinLnBrk="0" hangingPunct="1">
              <a:defRPr sz="37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18045" algn="l" defTabSz="1918045" rtl="0" eaLnBrk="1" latinLnBrk="0" hangingPunct="1">
              <a:defRPr sz="37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77068" algn="l" defTabSz="1918045" rtl="0" eaLnBrk="1" latinLnBrk="0" hangingPunct="1">
              <a:defRPr sz="37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36091" algn="l" defTabSz="1918045" rtl="0" eaLnBrk="1" latinLnBrk="0" hangingPunct="1">
              <a:defRPr sz="37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95114" algn="l" defTabSz="1918045" rtl="0" eaLnBrk="1" latinLnBrk="0" hangingPunct="1">
              <a:defRPr sz="37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754136" algn="l" defTabSz="1918045" rtl="0" eaLnBrk="1" latinLnBrk="0" hangingPunct="1">
              <a:defRPr sz="37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713159" algn="l" defTabSz="1918045" rtl="0" eaLnBrk="1" latinLnBrk="0" hangingPunct="1">
              <a:defRPr sz="37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672182" algn="l" defTabSz="1918045" rtl="0" eaLnBrk="1" latinLnBrk="0" hangingPunct="1">
              <a:defRPr sz="37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9967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71F395A8-2D14-E8AD-99D5-0685C3EA2E03}"/>
              </a:ext>
            </a:extLst>
          </p:cNvPr>
          <p:cNvSpPr txBox="1">
            <a:spLocks/>
          </p:cNvSpPr>
          <p:nvPr/>
        </p:nvSpPr>
        <p:spPr>
          <a:xfrm>
            <a:off x="3669038" y="4933773"/>
            <a:ext cx="20536236" cy="1323490"/>
          </a:xfrm>
          <a:prstGeom prst="rect">
            <a:avLst/>
          </a:prstGeom>
        </p:spPr>
        <p:txBody>
          <a:bodyPr vert="horz" lIns="91298" tIns="45649" rIns="91298" bIns="45649" rtlCol="0" anchor="ctr">
            <a:normAutofit/>
          </a:bodyPr>
          <a:lstStyle>
            <a:defPPr>
              <a:defRPr lang="pt-BR"/>
            </a:defPPr>
            <a:lvl1pPr marL="0" algn="l" defTabSz="1918045" rtl="0" eaLnBrk="1" latinLnBrk="0" hangingPunct="1">
              <a:defRPr sz="37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59023" algn="l" defTabSz="1918045" rtl="0" eaLnBrk="1" latinLnBrk="0" hangingPunct="1">
              <a:defRPr sz="37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18045" algn="l" defTabSz="1918045" rtl="0" eaLnBrk="1" latinLnBrk="0" hangingPunct="1">
              <a:defRPr sz="37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77068" algn="l" defTabSz="1918045" rtl="0" eaLnBrk="1" latinLnBrk="0" hangingPunct="1">
              <a:defRPr sz="37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36091" algn="l" defTabSz="1918045" rtl="0" eaLnBrk="1" latinLnBrk="0" hangingPunct="1">
              <a:defRPr sz="37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95114" algn="l" defTabSz="1918045" rtl="0" eaLnBrk="1" latinLnBrk="0" hangingPunct="1">
              <a:defRPr sz="37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754136" algn="l" defTabSz="1918045" rtl="0" eaLnBrk="1" latinLnBrk="0" hangingPunct="1">
              <a:defRPr sz="37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713159" algn="l" defTabSz="1918045" rtl="0" eaLnBrk="1" latinLnBrk="0" hangingPunct="1">
              <a:defRPr sz="37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672182" algn="l" defTabSz="1918045" rtl="0" eaLnBrk="1" latinLnBrk="0" hangingPunct="1">
              <a:defRPr sz="37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pt-BR" sz="587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Obrigado!</a:t>
            </a:r>
            <a:endParaRPr lang="pt-PT" sz="587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5301213" y="7991408"/>
            <a:ext cx="18920388" cy="1726921"/>
          </a:xfrm>
          <a:prstGeom prst="rect">
            <a:avLst/>
          </a:prstGeom>
        </p:spPr>
        <p:txBody>
          <a:bodyPr vert="horz" lIns="91298" tIns="45649" rIns="91298" bIns="45649" rtlCol="0" anchor="ctr">
            <a:noAutofit/>
          </a:bodyPr>
          <a:lstStyle>
            <a:defPPr>
              <a:defRPr lang="pt-BR"/>
            </a:defPPr>
            <a:lvl1pPr marL="0" algn="l" defTabSz="1918045" rtl="0" eaLnBrk="1" latinLnBrk="0" hangingPunct="1">
              <a:defRPr sz="37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59023" algn="l" defTabSz="1918045" rtl="0" eaLnBrk="1" latinLnBrk="0" hangingPunct="1">
              <a:defRPr sz="37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18045" algn="l" defTabSz="1918045" rtl="0" eaLnBrk="1" latinLnBrk="0" hangingPunct="1">
              <a:defRPr sz="37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77068" algn="l" defTabSz="1918045" rtl="0" eaLnBrk="1" latinLnBrk="0" hangingPunct="1">
              <a:defRPr sz="37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36091" algn="l" defTabSz="1918045" rtl="0" eaLnBrk="1" latinLnBrk="0" hangingPunct="1">
              <a:defRPr sz="37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95114" algn="l" defTabSz="1918045" rtl="0" eaLnBrk="1" latinLnBrk="0" hangingPunct="1">
              <a:defRPr sz="37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754136" algn="l" defTabSz="1918045" rtl="0" eaLnBrk="1" latinLnBrk="0" hangingPunct="1">
              <a:defRPr sz="37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713159" algn="l" defTabSz="1918045" rtl="0" eaLnBrk="1" latinLnBrk="0" hangingPunct="1">
              <a:defRPr sz="37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672182" algn="l" defTabSz="1918045" rtl="0" eaLnBrk="1" latinLnBrk="0" hangingPunct="1">
              <a:defRPr sz="37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916949"/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/>
                <a:ea typeface="+mj-ea"/>
                <a:cs typeface="Segoe UI"/>
              </a:rPr>
              <a:t>DEPARTAMENTO DE ENGENHARIA DE INFRAESTRUTURA – DEN.A</a:t>
            </a:r>
          </a:p>
          <a:p>
            <a:pPr algn="r" defTabSz="1916949"/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/>
              <a:ea typeface="+mj-ea"/>
              <a:cs typeface="Segoe UI"/>
            </a:endParaRPr>
          </a:p>
          <a:p>
            <a:pPr algn="r" defTabSz="1916949"/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/>
                <a:ea typeface="+mj-ea"/>
                <a:cs typeface="Segoe UI"/>
              </a:rPr>
              <a:t>SUPERINTENDÊNCIA DE ENGENHARIA DE INFRAESTRUTURA E PATRIMÔNIO – SI.A</a:t>
            </a:r>
          </a:p>
          <a:p>
            <a:pPr algn="r" defTabSz="1916949"/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/>
              <a:ea typeface="+mj-ea"/>
              <a:cs typeface="Segoe UI"/>
            </a:endParaRPr>
          </a:p>
          <a:p>
            <a:pPr algn="r" defTabSz="1916949"/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/>
                <a:ea typeface="+mj-ea"/>
                <a:cs typeface="Segoe UI"/>
              </a:rPr>
              <a:t>DIRETORIA DE GESTÃO ADMINISTRATIVA - DA</a:t>
            </a:r>
          </a:p>
          <a:p>
            <a:pPr algn="r" defTabSz="1916949"/>
            <a:endParaRPr lang="pt-B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/>
              <a:ea typeface="+mj-ea"/>
              <a:cs typeface="Segoe UI"/>
            </a:endParaRPr>
          </a:p>
          <a:p>
            <a:pPr algn="r" defTabSz="1916949">
              <a:spcBef>
                <a:spcPct val="0"/>
              </a:spcBef>
            </a:pPr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+mj-ea"/>
              <a:cs typeface="Segoe UI" panose="020B0502040204020203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EB67D9BE-0BCE-79DD-927C-9FA570E1F14A}"/>
              </a:ext>
            </a:extLst>
          </p:cNvPr>
          <p:cNvSpPr/>
          <p:nvPr/>
        </p:nvSpPr>
        <p:spPr>
          <a:xfrm>
            <a:off x="11947132" y="13787400"/>
            <a:ext cx="2527557" cy="414907"/>
          </a:xfrm>
          <a:prstGeom prst="rect">
            <a:avLst/>
          </a:prstGeom>
        </p:spPr>
        <p:txBody>
          <a:bodyPr wrap="square" lIns="91298" tIns="45649" rIns="91298" bIns="45649" anchor="t">
            <a:spAutoFit/>
          </a:bodyPr>
          <a:lstStyle>
            <a:defPPr>
              <a:defRPr lang="pt-BR"/>
            </a:defPPr>
            <a:lvl1pPr marL="0" algn="l" defTabSz="1918045" rtl="0" eaLnBrk="1" latinLnBrk="0" hangingPunct="1">
              <a:defRPr sz="37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59023" algn="l" defTabSz="1918045" rtl="0" eaLnBrk="1" latinLnBrk="0" hangingPunct="1">
              <a:defRPr sz="37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18045" algn="l" defTabSz="1918045" rtl="0" eaLnBrk="1" latinLnBrk="0" hangingPunct="1">
              <a:defRPr sz="37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77068" algn="l" defTabSz="1918045" rtl="0" eaLnBrk="1" latinLnBrk="0" hangingPunct="1">
              <a:defRPr sz="37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36091" algn="l" defTabSz="1918045" rtl="0" eaLnBrk="1" latinLnBrk="0" hangingPunct="1">
              <a:defRPr sz="37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95114" algn="l" defTabSz="1918045" rtl="0" eaLnBrk="1" latinLnBrk="0" hangingPunct="1">
              <a:defRPr sz="37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754136" algn="l" defTabSz="1918045" rtl="0" eaLnBrk="1" latinLnBrk="0" hangingPunct="1">
              <a:defRPr sz="37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713159" algn="l" defTabSz="1918045" rtl="0" eaLnBrk="1" latinLnBrk="0" hangingPunct="1">
              <a:defRPr sz="37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672182" algn="l" defTabSz="1918045" rtl="0" eaLnBrk="1" latinLnBrk="0" hangingPunct="1">
              <a:defRPr sz="37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9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Verdana"/>
                <a:cs typeface="Segoe UI" panose="020B0502040204020203" pitchFamily="34" charset="0"/>
              </a:rPr>
              <a:t>ABRIL/2024</a:t>
            </a:r>
            <a:endParaRPr lang="pt-BR" sz="2097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+mj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428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30C3B9-74E5-6983-DFA9-28DB72181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7504" y="319288"/>
            <a:ext cx="12382555" cy="1142874"/>
          </a:xfrm>
        </p:spPr>
        <p:txBody>
          <a:bodyPr>
            <a:normAutofit/>
          </a:bodyPr>
          <a:lstStyle/>
          <a:p>
            <a:pPr algn="l"/>
            <a:r>
              <a:rPr lang="pt-BR" sz="6000" b="1" dirty="0">
                <a:solidFill>
                  <a:srgbClr val="1F4E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INTRODUÇÃO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7FB95A18-1EBD-C239-251E-9B8CEFA477F1}"/>
              </a:ext>
            </a:extLst>
          </p:cNvPr>
          <p:cNvSpPr txBox="1">
            <a:spLocks/>
          </p:cNvSpPr>
          <p:nvPr/>
        </p:nvSpPr>
        <p:spPr>
          <a:xfrm>
            <a:off x="2592662" y="18288"/>
            <a:ext cx="12382555" cy="11428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30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pt-BR" sz="6000" b="1">
              <a:solidFill>
                <a:srgbClr val="1F4E7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35A0F8B6-E10E-0321-1793-47B152A165BD}"/>
              </a:ext>
            </a:extLst>
          </p:cNvPr>
          <p:cNvSpPr txBox="1">
            <a:spLocks/>
          </p:cNvSpPr>
          <p:nvPr/>
        </p:nvSpPr>
        <p:spPr>
          <a:xfrm>
            <a:off x="2592662" y="53348"/>
            <a:ext cx="12382555" cy="11428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30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pt-BR" sz="6000" b="1">
              <a:solidFill>
                <a:srgbClr val="1F4E7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4" name="Imagem 2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05D805-9B82-85EC-D005-627F4730A8F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V="1">
            <a:off x="24367755" y="312901"/>
            <a:ext cx="577824" cy="577824"/>
          </a:xfrm>
          <a:prstGeom prst="rect">
            <a:avLst/>
          </a:prstGeom>
        </p:spPr>
      </p:pic>
      <p:pic>
        <p:nvPicPr>
          <p:cNvPr id="25" name="Imagem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2125F67-F572-013F-9662-F114CBB44AB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 flipV="1">
            <a:off x="22780646" y="312902"/>
            <a:ext cx="577824" cy="577824"/>
          </a:xfrm>
          <a:prstGeom prst="rect">
            <a:avLst/>
          </a:prstGeom>
        </p:spPr>
      </p:pic>
      <p:pic>
        <p:nvPicPr>
          <p:cNvPr id="26" name="Imagem 25">
            <a:hlinkClick r:id="rId4" action="ppaction://hlinksldjump"/>
            <a:extLst>
              <a:ext uri="{FF2B5EF4-FFF2-40B4-BE49-F238E27FC236}">
                <a16:creationId xmlns:a16="http://schemas.microsoft.com/office/drawing/2014/main" id="{4BA1AE4F-03B9-CFE1-6E36-B2E9F21DC3C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V="1">
            <a:off x="23426928" y="191381"/>
            <a:ext cx="852042" cy="852042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CCCC7D7F-5E95-BD2A-98D1-9E1845FC35C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04" t="-337" r="-188" b="337"/>
          <a:stretch/>
        </p:blipFill>
        <p:spPr>
          <a:xfrm>
            <a:off x="1896959" y="1344423"/>
            <a:ext cx="22382011" cy="127817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687608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30C3B9-74E5-6983-DFA9-28DB72181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7504" y="319288"/>
            <a:ext cx="12382555" cy="1142874"/>
          </a:xfrm>
        </p:spPr>
        <p:txBody>
          <a:bodyPr>
            <a:normAutofit/>
          </a:bodyPr>
          <a:lstStyle/>
          <a:p>
            <a:pPr algn="l"/>
            <a:r>
              <a:rPr lang="pt-BR" sz="6000" b="1" dirty="0">
                <a:solidFill>
                  <a:srgbClr val="1F4E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INTRODUÇÃO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7FB95A18-1EBD-C239-251E-9B8CEFA477F1}"/>
              </a:ext>
            </a:extLst>
          </p:cNvPr>
          <p:cNvSpPr txBox="1">
            <a:spLocks/>
          </p:cNvSpPr>
          <p:nvPr/>
        </p:nvSpPr>
        <p:spPr>
          <a:xfrm>
            <a:off x="2592662" y="18288"/>
            <a:ext cx="12382555" cy="11428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30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pt-BR" sz="6000" b="1">
              <a:solidFill>
                <a:srgbClr val="1F4E7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35A0F8B6-E10E-0321-1793-47B152A165BD}"/>
              </a:ext>
            </a:extLst>
          </p:cNvPr>
          <p:cNvSpPr txBox="1">
            <a:spLocks/>
          </p:cNvSpPr>
          <p:nvPr/>
        </p:nvSpPr>
        <p:spPr>
          <a:xfrm>
            <a:off x="2592662" y="53348"/>
            <a:ext cx="12382555" cy="11428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30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pt-BR" sz="6000" b="1">
              <a:solidFill>
                <a:srgbClr val="1F4E7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4" name="Imagem 2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05D805-9B82-85EC-D005-627F4730A8F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V="1">
            <a:off x="24367755" y="312901"/>
            <a:ext cx="577824" cy="577824"/>
          </a:xfrm>
          <a:prstGeom prst="rect">
            <a:avLst/>
          </a:prstGeom>
        </p:spPr>
      </p:pic>
      <p:pic>
        <p:nvPicPr>
          <p:cNvPr id="25" name="Imagem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2125F67-F572-013F-9662-F114CBB44AB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 flipV="1">
            <a:off x="22780646" y="312902"/>
            <a:ext cx="577824" cy="577824"/>
          </a:xfrm>
          <a:prstGeom prst="rect">
            <a:avLst/>
          </a:prstGeom>
        </p:spPr>
      </p:pic>
      <p:pic>
        <p:nvPicPr>
          <p:cNvPr id="26" name="Imagem 25">
            <a:hlinkClick r:id="rId4" action="ppaction://hlinksldjump"/>
            <a:extLst>
              <a:ext uri="{FF2B5EF4-FFF2-40B4-BE49-F238E27FC236}">
                <a16:creationId xmlns:a16="http://schemas.microsoft.com/office/drawing/2014/main" id="{4BA1AE4F-03B9-CFE1-6E36-B2E9F21DC3C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V="1">
            <a:off x="23426928" y="191381"/>
            <a:ext cx="852042" cy="852042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4F2CAE3E-7E23-687B-D88F-DDA25551E361}"/>
              </a:ext>
            </a:extLst>
          </p:cNvPr>
          <p:cNvSpPr txBox="1"/>
          <p:nvPr/>
        </p:nvSpPr>
        <p:spPr>
          <a:xfrm>
            <a:off x="1026495" y="1801987"/>
            <a:ext cx="132655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93C01E"/>
              </a:buClr>
              <a:buFont typeface="Arial" panose="020B0604020202020204" pitchFamily="34" charset="0"/>
              <a:buChar char="•"/>
            </a:pPr>
            <a:r>
              <a:rPr lang="pt-BR" sz="5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Crise Hídrica em Agosto de 2012</a:t>
            </a:r>
          </a:p>
          <a:p>
            <a:pPr marL="457200" indent="-457200" algn="just">
              <a:buClr>
                <a:srgbClr val="93C01E"/>
              </a:buClr>
              <a:buFont typeface="Arial" panose="020B0604020202020204" pitchFamily="34" charset="0"/>
              <a:buChar char="•"/>
            </a:pPr>
            <a:r>
              <a:rPr lang="pt-BR" sz="5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Barragem 02 – Sacher</a:t>
            </a:r>
          </a:p>
        </p:txBody>
      </p:sp>
      <p:pic>
        <p:nvPicPr>
          <p:cNvPr id="15" name="Imagem 1">
            <a:extLst>
              <a:ext uri="{FF2B5EF4-FFF2-40B4-BE49-F238E27FC236}">
                <a16:creationId xmlns:a16="http://schemas.microsoft.com/office/drawing/2014/main" id="{1D198135-73DD-D8BD-CFB7-B59E5EB7AE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736" y="3889362"/>
            <a:ext cx="13023143" cy="9808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Conector de seta reta 10">
            <a:extLst>
              <a:ext uri="{FF2B5EF4-FFF2-40B4-BE49-F238E27FC236}">
                <a16:creationId xmlns:a16="http://schemas.microsoft.com/office/drawing/2014/main" id="{FF438AE4-4C2A-490F-87B6-F1A528832D65}"/>
              </a:ext>
            </a:extLst>
          </p:cNvPr>
          <p:cNvCxnSpPr>
            <a:cxnSpLocks/>
          </p:cNvCxnSpPr>
          <p:nvPr/>
        </p:nvCxnSpPr>
        <p:spPr>
          <a:xfrm flipV="1">
            <a:off x="10470956" y="5752756"/>
            <a:ext cx="3899202" cy="649791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Conector de seta reta 14">
            <a:extLst>
              <a:ext uri="{FF2B5EF4-FFF2-40B4-BE49-F238E27FC236}">
                <a16:creationId xmlns:a16="http://schemas.microsoft.com/office/drawing/2014/main" id="{AE8E355A-E899-E200-C042-3EBA170F6FE4}"/>
              </a:ext>
            </a:extLst>
          </p:cNvPr>
          <p:cNvCxnSpPr>
            <a:cxnSpLocks/>
          </p:cNvCxnSpPr>
          <p:nvPr/>
        </p:nvCxnSpPr>
        <p:spPr>
          <a:xfrm flipV="1">
            <a:off x="10470956" y="11659411"/>
            <a:ext cx="4208350" cy="62024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8" name="Picture 7">
            <a:extLst>
              <a:ext uri="{FF2B5EF4-FFF2-40B4-BE49-F238E27FC236}">
                <a16:creationId xmlns:a16="http://schemas.microsoft.com/office/drawing/2014/main" id="{A5FC1834-4754-3D16-2057-ECD3457800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l="2038" t="28218" b="5499"/>
          <a:stretch/>
        </p:blipFill>
        <p:spPr bwMode="auto">
          <a:xfrm>
            <a:off x="14679306" y="231120"/>
            <a:ext cx="10355145" cy="7877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2" descr="D:\Arquivos_PenDrive\barragem22agos12\Captações Água CNAAA 24_08_2012\DSC03088.JPG">
            <a:extLst>
              <a:ext uri="{FF2B5EF4-FFF2-40B4-BE49-F238E27FC236}">
                <a16:creationId xmlns:a16="http://schemas.microsoft.com/office/drawing/2014/main" id="{07FD1297-B040-A61C-C6A9-E046C741A0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/>
          <a:srcRect b="19024"/>
          <a:stretch/>
        </p:blipFill>
        <p:spPr bwMode="auto">
          <a:xfrm>
            <a:off x="15362258" y="8353593"/>
            <a:ext cx="8131841" cy="5733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9023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30C3B9-74E5-6983-DFA9-28DB72181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7504" y="319288"/>
            <a:ext cx="12382555" cy="1142874"/>
          </a:xfrm>
        </p:spPr>
        <p:txBody>
          <a:bodyPr>
            <a:normAutofit/>
          </a:bodyPr>
          <a:lstStyle/>
          <a:p>
            <a:pPr algn="l"/>
            <a:r>
              <a:rPr lang="pt-BR" sz="6000" b="1" dirty="0">
                <a:solidFill>
                  <a:srgbClr val="1F4E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INTRODUÇÃO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7FB95A18-1EBD-C239-251E-9B8CEFA477F1}"/>
              </a:ext>
            </a:extLst>
          </p:cNvPr>
          <p:cNvSpPr txBox="1">
            <a:spLocks/>
          </p:cNvSpPr>
          <p:nvPr/>
        </p:nvSpPr>
        <p:spPr>
          <a:xfrm>
            <a:off x="2592662" y="18288"/>
            <a:ext cx="12382555" cy="11428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30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pt-BR" sz="6000" b="1">
              <a:solidFill>
                <a:srgbClr val="1F4E7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35A0F8B6-E10E-0321-1793-47B152A165BD}"/>
              </a:ext>
            </a:extLst>
          </p:cNvPr>
          <p:cNvSpPr txBox="1">
            <a:spLocks/>
          </p:cNvSpPr>
          <p:nvPr/>
        </p:nvSpPr>
        <p:spPr>
          <a:xfrm>
            <a:off x="2592662" y="53348"/>
            <a:ext cx="12382555" cy="11428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30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pt-BR" sz="6000" b="1">
              <a:solidFill>
                <a:srgbClr val="1F4E7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4" name="Imagem 2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05D805-9B82-85EC-D005-627F4730A8F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V="1">
            <a:off x="24367755" y="312901"/>
            <a:ext cx="577824" cy="577824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4F2CAE3E-7E23-687B-D88F-DDA25551E361}"/>
              </a:ext>
            </a:extLst>
          </p:cNvPr>
          <p:cNvSpPr txBox="1"/>
          <p:nvPr/>
        </p:nvSpPr>
        <p:spPr>
          <a:xfrm>
            <a:off x="1413271" y="1557690"/>
            <a:ext cx="132655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93C01E"/>
              </a:buClr>
              <a:buFont typeface="Arial" panose="020B0604020202020204" pitchFamily="34" charset="0"/>
              <a:buChar char="•"/>
            </a:pPr>
            <a:r>
              <a:rPr lang="pt-BR" sz="5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Instalação de medidores de vazão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3C925CF-86B7-732A-4776-041AEB7AFA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4063" y="10698448"/>
            <a:ext cx="8902641" cy="2934574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AAC73CCC-162A-635A-803E-DE064910CF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t="51819"/>
          <a:stretch/>
        </p:blipFill>
        <p:spPr bwMode="auto">
          <a:xfrm>
            <a:off x="3039005" y="10706991"/>
            <a:ext cx="8602833" cy="2926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CAC407F-8722-25DF-B67A-3DA0D3415E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271" y="2690236"/>
            <a:ext cx="5927717" cy="7903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DE9CA4F-3AEE-BA70-FA4D-5A64F9A8D7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291" y="2640036"/>
            <a:ext cx="10605093" cy="79538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FB3F73B-2BD1-0780-64A2-621A815707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6342" y="2640036"/>
            <a:ext cx="5965366" cy="79538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00479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30C3B9-74E5-6983-DFA9-28DB72181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7504" y="319288"/>
            <a:ext cx="12382555" cy="1142874"/>
          </a:xfrm>
        </p:spPr>
        <p:txBody>
          <a:bodyPr>
            <a:normAutofit/>
          </a:bodyPr>
          <a:lstStyle/>
          <a:p>
            <a:pPr algn="l"/>
            <a:r>
              <a:rPr lang="pt-BR" sz="6000" b="1" dirty="0">
                <a:solidFill>
                  <a:srgbClr val="1F4E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PROBLEMA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7FB95A18-1EBD-C239-251E-9B8CEFA477F1}"/>
              </a:ext>
            </a:extLst>
          </p:cNvPr>
          <p:cNvSpPr txBox="1">
            <a:spLocks/>
          </p:cNvSpPr>
          <p:nvPr/>
        </p:nvSpPr>
        <p:spPr>
          <a:xfrm>
            <a:off x="2592662" y="18288"/>
            <a:ext cx="12382555" cy="11428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30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pt-BR" sz="6000" b="1">
              <a:solidFill>
                <a:srgbClr val="1F4E7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35A0F8B6-E10E-0321-1793-47B152A165BD}"/>
              </a:ext>
            </a:extLst>
          </p:cNvPr>
          <p:cNvSpPr txBox="1">
            <a:spLocks/>
          </p:cNvSpPr>
          <p:nvPr/>
        </p:nvSpPr>
        <p:spPr>
          <a:xfrm>
            <a:off x="2592662" y="53348"/>
            <a:ext cx="12382555" cy="11428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30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pt-BR" sz="6000" b="1">
              <a:solidFill>
                <a:srgbClr val="1F4E7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4" name="Imagem 2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05D805-9B82-85EC-D005-627F4730A8F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V="1">
            <a:off x="24367755" y="312901"/>
            <a:ext cx="577824" cy="577824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4F2CAE3E-7E23-687B-D88F-DDA25551E361}"/>
              </a:ext>
            </a:extLst>
          </p:cNvPr>
          <p:cNvSpPr txBox="1"/>
          <p:nvPr/>
        </p:nvSpPr>
        <p:spPr>
          <a:xfrm>
            <a:off x="1915329" y="4467522"/>
            <a:ext cx="1660973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93C01E"/>
              </a:buClr>
            </a:pPr>
            <a:r>
              <a:rPr lang="pt-BR" sz="66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Como realizar a gestão eficiente de recursos hídricos e de que forma suas informações interagem com outros sistemas?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0760D86B-AFD5-04BD-1187-ED6AD56EE4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90955" y="3745706"/>
            <a:ext cx="4876800" cy="4876800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38826BD0-A80D-E7F5-A3C4-D5FC07AC5015}"/>
              </a:ext>
            </a:extLst>
          </p:cNvPr>
          <p:cNvSpPr txBox="1"/>
          <p:nvPr/>
        </p:nvSpPr>
        <p:spPr>
          <a:xfrm>
            <a:off x="3862115" y="9540968"/>
            <a:ext cx="16609738" cy="3139321"/>
          </a:xfrm>
          <a:prstGeom prst="rect">
            <a:avLst/>
          </a:prstGeom>
          <a:solidFill>
            <a:srgbClr val="1F4E79"/>
          </a:solidFill>
        </p:spPr>
        <p:txBody>
          <a:bodyPr wrap="square" rtlCol="0">
            <a:spAutoFit/>
          </a:bodyPr>
          <a:lstStyle/>
          <a:p>
            <a:pPr algn="just">
              <a:buClr>
                <a:srgbClr val="93C01E"/>
              </a:buClr>
            </a:pPr>
            <a:r>
              <a:rPr lang="pt-BR" sz="6600" b="1" dirty="0">
                <a:solidFill>
                  <a:srgbClr val="91B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CIITIS - C</a:t>
            </a:r>
            <a:r>
              <a:rPr lang="pt-BR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entro de </a:t>
            </a:r>
            <a:r>
              <a:rPr lang="pt-BR" sz="6600" b="1" dirty="0">
                <a:solidFill>
                  <a:srgbClr val="91B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I</a:t>
            </a:r>
            <a:r>
              <a:rPr lang="pt-BR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nfraestrutura </a:t>
            </a:r>
            <a:r>
              <a:rPr lang="pt-BR" sz="6600" b="1" dirty="0">
                <a:solidFill>
                  <a:srgbClr val="91B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I</a:t>
            </a:r>
            <a:r>
              <a:rPr lang="pt-BR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ntegrado em </a:t>
            </a:r>
            <a:r>
              <a:rPr lang="pt-BR" sz="6600" b="1" dirty="0">
                <a:solidFill>
                  <a:srgbClr val="91B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T</a:t>
            </a:r>
            <a:r>
              <a:rPr lang="pt-BR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ecnologia, </a:t>
            </a:r>
            <a:r>
              <a:rPr lang="pt-BR" sz="6600" b="1" dirty="0">
                <a:solidFill>
                  <a:srgbClr val="91B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I</a:t>
            </a:r>
            <a:r>
              <a:rPr lang="pt-BR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novação e </a:t>
            </a:r>
            <a:r>
              <a:rPr lang="pt-BR" sz="6600" b="1" dirty="0">
                <a:solidFill>
                  <a:srgbClr val="91B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S</a:t>
            </a:r>
            <a:r>
              <a:rPr lang="pt-BR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ustentabilidade</a:t>
            </a:r>
            <a:endParaRPr lang="pt-BR" sz="66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49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30C3B9-74E5-6983-DFA9-28DB72181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7504" y="319288"/>
            <a:ext cx="12382555" cy="1142874"/>
          </a:xfrm>
        </p:spPr>
        <p:txBody>
          <a:bodyPr>
            <a:normAutofit/>
          </a:bodyPr>
          <a:lstStyle/>
          <a:p>
            <a:pPr algn="l"/>
            <a:r>
              <a:rPr lang="pt-BR" sz="6000" b="1" dirty="0">
                <a:solidFill>
                  <a:srgbClr val="1F4E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OBJETIVOS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7FB95A18-1EBD-C239-251E-9B8CEFA477F1}"/>
              </a:ext>
            </a:extLst>
          </p:cNvPr>
          <p:cNvSpPr txBox="1">
            <a:spLocks/>
          </p:cNvSpPr>
          <p:nvPr/>
        </p:nvSpPr>
        <p:spPr>
          <a:xfrm>
            <a:off x="2592662" y="18288"/>
            <a:ext cx="12382555" cy="11428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30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pt-BR" sz="6000" b="1">
              <a:solidFill>
                <a:srgbClr val="1F4E7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35A0F8B6-E10E-0321-1793-47B152A165BD}"/>
              </a:ext>
            </a:extLst>
          </p:cNvPr>
          <p:cNvSpPr txBox="1">
            <a:spLocks/>
          </p:cNvSpPr>
          <p:nvPr/>
        </p:nvSpPr>
        <p:spPr>
          <a:xfrm>
            <a:off x="2592662" y="53348"/>
            <a:ext cx="12382555" cy="11428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30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pt-BR" sz="6000" b="1">
              <a:solidFill>
                <a:srgbClr val="1F4E7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4" name="Imagem 2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05D805-9B82-85EC-D005-627F4730A8F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V="1">
            <a:off x="24367755" y="312901"/>
            <a:ext cx="577824" cy="577824"/>
          </a:xfrm>
          <a:prstGeom prst="rect">
            <a:avLst/>
          </a:prstGeom>
        </p:spPr>
      </p:pic>
      <p:pic>
        <p:nvPicPr>
          <p:cNvPr id="25" name="Imagem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2125F67-F572-013F-9662-F114CBB44AB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 flipV="1">
            <a:off x="22780646" y="312902"/>
            <a:ext cx="577824" cy="577824"/>
          </a:xfrm>
          <a:prstGeom prst="rect">
            <a:avLst/>
          </a:prstGeom>
        </p:spPr>
      </p:pic>
      <p:pic>
        <p:nvPicPr>
          <p:cNvPr id="26" name="Imagem 25">
            <a:hlinkClick r:id="rId4" action="ppaction://hlinksldjump"/>
            <a:extLst>
              <a:ext uri="{FF2B5EF4-FFF2-40B4-BE49-F238E27FC236}">
                <a16:creationId xmlns:a16="http://schemas.microsoft.com/office/drawing/2014/main" id="{4BA1AE4F-03B9-CFE1-6E36-B2E9F21DC3C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V="1">
            <a:off x="23426928" y="191381"/>
            <a:ext cx="852042" cy="852042"/>
          </a:xfrm>
          <a:prstGeom prst="rect">
            <a:avLst/>
          </a:prstGeom>
        </p:spPr>
      </p:pic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264495AF-20A5-3585-4650-1A1F8B9131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3890188"/>
              </p:ext>
            </p:extLst>
          </p:nvPr>
        </p:nvGraphicFramePr>
        <p:xfrm>
          <a:off x="2062324" y="1570730"/>
          <a:ext cx="21007234" cy="115554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4" name="CaixaDeTexto 3">
            <a:extLst>
              <a:ext uri="{FF2B5EF4-FFF2-40B4-BE49-F238E27FC236}">
                <a16:creationId xmlns:a16="http://schemas.microsoft.com/office/drawing/2014/main" id="{3C34542F-23D8-F80F-CED7-42340D1B9484}"/>
              </a:ext>
            </a:extLst>
          </p:cNvPr>
          <p:cNvSpPr txBox="1"/>
          <p:nvPr/>
        </p:nvSpPr>
        <p:spPr>
          <a:xfrm>
            <a:off x="2513135" y="2189834"/>
            <a:ext cx="722038" cy="825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>
                <a:solidFill>
                  <a:srgbClr val="93C01E"/>
                </a:solidFill>
                <a:latin typeface="Segoe UI "/>
              </a:rPr>
              <a:t>1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F2113B5-6BE6-941B-7BD3-E518D12D6F99}"/>
              </a:ext>
            </a:extLst>
          </p:cNvPr>
          <p:cNvSpPr txBox="1"/>
          <p:nvPr/>
        </p:nvSpPr>
        <p:spPr>
          <a:xfrm>
            <a:off x="3462379" y="3745375"/>
            <a:ext cx="722038" cy="825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>
                <a:solidFill>
                  <a:srgbClr val="93C01E"/>
                </a:solidFill>
                <a:latin typeface="Segoe UI "/>
              </a:rPr>
              <a:t>2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FB0090C-1386-F3F1-D8BB-09E30D692706}"/>
              </a:ext>
            </a:extLst>
          </p:cNvPr>
          <p:cNvSpPr txBox="1"/>
          <p:nvPr/>
        </p:nvSpPr>
        <p:spPr>
          <a:xfrm>
            <a:off x="4066822" y="6838224"/>
            <a:ext cx="722038" cy="825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>
                <a:solidFill>
                  <a:srgbClr val="93C01E"/>
                </a:solidFill>
                <a:latin typeface="Segoe UI "/>
              </a:rPr>
              <a:t>4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ECE5681-4200-30C7-E248-9373BEF36101}"/>
              </a:ext>
            </a:extLst>
          </p:cNvPr>
          <p:cNvSpPr txBox="1"/>
          <p:nvPr/>
        </p:nvSpPr>
        <p:spPr>
          <a:xfrm>
            <a:off x="3944530" y="8338127"/>
            <a:ext cx="722038" cy="825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>
                <a:solidFill>
                  <a:srgbClr val="93C01E"/>
                </a:solidFill>
                <a:latin typeface="Segoe UI "/>
              </a:rPr>
              <a:t>5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A9C1A99-757A-914E-9C1A-9A76AC568000}"/>
              </a:ext>
            </a:extLst>
          </p:cNvPr>
          <p:cNvSpPr txBox="1"/>
          <p:nvPr/>
        </p:nvSpPr>
        <p:spPr>
          <a:xfrm>
            <a:off x="3401947" y="9950692"/>
            <a:ext cx="722038" cy="825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>
                <a:solidFill>
                  <a:srgbClr val="93C01E"/>
                </a:solidFill>
                <a:latin typeface="Segoe UI "/>
              </a:rPr>
              <a:t>6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9B6F4F3-326A-6FA5-59A9-15466FE4CBFF}"/>
              </a:ext>
            </a:extLst>
          </p:cNvPr>
          <p:cNvSpPr txBox="1"/>
          <p:nvPr/>
        </p:nvSpPr>
        <p:spPr>
          <a:xfrm>
            <a:off x="3944530" y="5277926"/>
            <a:ext cx="722038" cy="825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>
                <a:solidFill>
                  <a:srgbClr val="93C01E"/>
                </a:solidFill>
                <a:latin typeface="Segoe UI "/>
              </a:rPr>
              <a:t>3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18CF701-9A78-D154-AABC-4BD289ACF35B}"/>
              </a:ext>
            </a:extLst>
          </p:cNvPr>
          <p:cNvSpPr txBox="1"/>
          <p:nvPr/>
        </p:nvSpPr>
        <p:spPr>
          <a:xfrm>
            <a:off x="2476485" y="11797798"/>
            <a:ext cx="722038" cy="825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93C01E"/>
                </a:solidFill>
                <a:latin typeface="Segoe UI 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032858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30C3B9-74E5-6983-DFA9-28DB72181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1447" y="266557"/>
            <a:ext cx="12382555" cy="1142874"/>
          </a:xfrm>
        </p:spPr>
        <p:txBody>
          <a:bodyPr>
            <a:normAutofit/>
          </a:bodyPr>
          <a:lstStyle/>
          <a:p>
            <a:pPr algn="l"/>
            <a:r>
              <a:rPr lang="pt-BR" sz="6000" b="1">
                <a:solidFill>
                  <a:srgbClr val="1F4E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INTEGRAÇÃO DE SISTEMAS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7FB95A18-1EBD-C239-251E-9B8CEFA477F1}"/>
              </a:ext>
            </a:extLst>
          </p:cNvPr>
          <p:cNvSpPr txBox="1">
            <a:spLocks/>
          </p:cNvSpPr>
          <p:nvPr/>
        </p:nvSpPr>
        <p:spPr>
          <a:xfrm>
            <a:off x="2592662" y="18288"/>
            <a:ext cx="12382555" cy="11428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30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pt-BR" sz="6000" b="1">
              <a:solidFill>
                <a:srgbClr val="1F4E7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35A0F8B6-E10E-0321-1793-47B152A165BD}"/>
              </a:ext>
            </a:extLst>
          </p:cNvPr>
          <p:cNvSpPr txBox="1">
            <a:spLocks/>
          </p:cNvSpPr>
          <p:nvPr/>
        </p:nvSpPr>
        <p:spPr>
          <a:xfrm>
            <a:off x="2592662" y="53348"/>
            <a:ext cx="12382555" cy="11428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30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pt-BR" sz="6000" b="1">
              <a:solidFill>
                <a:srgbClr val="1F4E7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4" name="Imagem 2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05D805-9B82-85EC-D005-627F4730A8F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V="1">
            <a:off x="24367755" y="312901"/>
            <a:ext cx="577824" cy="577824"/>
          </a:xfrm>
          <a:prstGeom prst="rect">
            <a:avLst/>
          </a:prstGeom>
        </p:spPr>
      </p:pic>
      <p:pic>
        <p:nvPicPr>
          <p:cNvPr id="25" name="Imagem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2125F67-F572-013F-9662-F114CBB44AB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 flipV="1">
            <a:off x="22780646" y="312902"/>
            <a:ext cx="577824" cy="577824"/>
          </a:xfrm>
          <a:prstGeom prst="rect">
            <a:avLst/>
          </a:prstGeom>
        </p:spPr>
      </p:pic>
      <p:pic>
        <p:nvPicPr>
          <p:cNvPr id="26" name="Imagem 25">
            <a:hlinkClick r:id="rId4" action="ppaction://hlinksldjump"/>
            <a:extLst>
              <a:ext uri="{FF2B5EF4-FFF2-40B4-BE49-F238E27FC236}">
                <a16:creationId xmlns:a16="http://schemas.microsoft.com/office/drawing/2014/main" id="{4BA1AE4F-03B9-CFE1-6E36-B2E9F21DC3C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V="1">
            <a:off x="23426928" y="191381"/>
            <a:ext cx="852042" cy="852042"/>
          </a:xfrm>
          <a:prstGeom prst="rect">
            <a:avLst/>
          </a:prstGeom>
        </p:spPr>
      </p:pic>
      <p:sp>
        <p:nvSpPr>
          <p:cNvPr id="50" name="CaixaDeTexto 49">
            <a:extLst>
              <a:ext uri="{FF2B5EF4-FFF2-40B4-BE49-F238E27FC236}">
                <a16:creationId xmlns:a16="http://schemas.microsoft.com/office/drawing/2014/main" id="{F8C0ECB4-EF2F-9EC1-7264-F848EBC88827}"/>
              </a:ext>
            </a:extLst>
          </p:cNvPr>
          <p:cNvSpPr txBox="1"/>
          <p:nvPr/>
        </p:nvSpPr>
        <p:spPr>
          <a:xfrm>
            <a:off x="22868234" y="11822865"/>
            <a:ext cx="6174773" cy="2216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00B050"/>
              </a:buClr>
            </a:pPr>
            <a:r>
              <a:rPr lang="pt-BR" sz="32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Integrado</a:t>
            </a:r>
          </a:p>
          <a:p>
            <a:pPr>
              <a:lnSpc>
                <a:spcPct val="150000"/>
              </a:lnSpc>
              <a:buClr>
                <a:srgbClr val="FFC000"/>
              </a:buClr>
            </a:pPr>
            <a:r>
              <a:rPr lang="pt-BR" sz="32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Integrar 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pt-BR" sz="32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Fase Inicial</a:t>
            </a:r>
          </a:p>
        </p:txBody>
      </p: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F4F9CED3-EB43-0783-2A6C-F540CE432602}"/>
              </a:ext>
            </a:extLst>
          </p:cNvPr>
          <p:cNvGrpSpPr/>
          <p:nvPr/>
        </p:nvGrpSpPr>
        <p:grpSpPr>
          <a:xfrm>
            <a:off x="21781181" y="11792952"/>
            <a:ext cx="3414493" cy="2415880"/>
            <a:chOff x="482545" y="1850145"/>
            <a:chExt cx="4072981" cy="2865576"/>
          </a:xfrm>
        </p:grpSpPr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5499D9C3-E25B-A12D-17BE-A8BEBD3EDBBE}"/>
                </a:ext>
              </a:extLst>
            </p:cNvPr>
            <p:cNvSpPr/>
            <p:nvPr/>
          </p:nvSpPr>
          <p:spPr>
            <a:xfrm>
              <a:off x="881986" y="3061334"/>
              <a:ext cx="844728" cy="461665"/>
            </a:xfrm>
            <a:prstGeom prst="rect">
              <a:avLst/>
            </a:prstGeom>
            <a:solidFill>
              <a:srgbClr val="0583C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E7B6C3B5-FD25-DC08-51AC-BF271E2E499D}"/>
                </a:ext>
              </a:extLst>
            </p:cNvPr>
            <p:cNvSpPr/>
            <p:nvPr/>
          </p:nvSpPr>
          <p:spPr>
            <a:xfrm>
              <a:off x="881986" y="3949347"/>
              <a:ext cx="835636" cy="466796"/>
            </a:xfrm>
            <a:prstGeom prst="rect">
              <a:avLst/>
            </a:prstGeom>
            <a:solidFill>
              <a:srgbClr val="84807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40F1AC88-B800-FEAE-3AB8-04A6E5204223}"/>
                </a:ext>
              </a:extLst>
            </p:cNvPr>
            <p:cNvSpPr/>
            <p:nvPr/>
          </p:nvSpPr>
          <p:spPr>
            <a:xfrm>
              <a:off x="881986" y="2167040"/>
              <a:ext cx="844729" cy="461665"/>
            </a:xfrm>
            <a:prstGeom prst="rect">
              <a:avLst/>
            </a:prstGeom>
            <a:solidFill>
              <a:srgbClr val="93C01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54FE35FD-EA5E-256A-11FB-0AE3721011F5}"/>
                </a:ext>
              </a:extLst>
            </p:cNvPr>
            <p:cNvSpPr/>
            <p:nvPr/>
          </p:nvSpPr>
          <p:spPr>
            <a:xfrm>
              <a:off x="482545" y="1850145"/>
              <a:ext cx="4072981" cy="2865576"/>
            </a:xfrm>
            <a:prstGeom prst="rect">
              <a:avLst/>
            </a:prstGeom>
            <a:noFill/>
            <a:ln w="28575">
              <a:solidFill>
                <a:srgbClr val="1F4E7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31" name="Agrupar 30"/>
          <p:cNvGrpSpPr/>
          <p:nvPr/>
        </p:nvGrpSpPr>
        <p:grpSpPr>
          <a:xfrm>
            <a:off x="8222520" y="1812985"/>
            <a:ext cx="13952895" cy="11416299"/>
            <a:chOff x="5755177" y="1875760"/>
            <a:chExt cx="13952895" cy="11416299"/>
          </a:xfrm>
        </p:grpSpPr>
        <p:grpSp>
          <p:nvGrpSpPr>
            <p:cNvPr id="110" name="Agrupar 109">
              <a:extLst>
                <a:ext uri="{FF2B5EF4-FFF2-40B4-BE49-F238E27FC236}">
                  <a16:creationId xmlns:a16="http://schemas.microsoft.com/office/drawing/2014/main" id="{8B5B93F7-3626-89F7-E6F3-DBC0AD663CC1}"/>
                </a:ext>
              </a:extLst>
            </p:cNvPr>
            <p:cNvGrpSpPr/>
            <p:nvPr/>
          </p:nvGrpSpPr>
          <p:grpSpPr>
            <a:xfrm>
              <a:off x="5755177" y="1875760"/>
              <a:ext cx="13952895" cy="11416299"/>
              <a:chOff x="9732775" y="1101221"/>
              <a:chExt cx="13952895" cy="11416299"/>
            </a:xfrm>
          </p:grpSpPr>
          <p:grpSp>
            <p:nvGrpSpPr>
              <p:cNvPr id="4" name="Agrupar 3">
                <a:extLst>
                  <a:ext uri="{FF2B5EF4-FFF2-40B4-BE49-F238E27FC236}">
                    <a16:creationId xmlns:a16="http://schemas.microsoft.com/office/drawing/2014/main" id="{8FEA6359-B886-EF99-0886-2B3747C1AF28}"/>
                  </a:ext>
                </a:extLst>
              </p:cNvPr>
              <p:cNvGrpSpPr/>
              <p:nvPr/>
            </p:nvGrpSpPr>
            <p:grpSpPr>
              <a:xfrm>
                <a:off x="9732775" y="1101221"/>
                <a:ext cx="13952895" cy="11416299"/>
                <a:chOff x="4102015" y="-123023"/>
                <a:chExt cx="8219586" cy="6918732"/>
              </a:xfrm>
            </p:grpSpPr>
            <p:sp>
              <p:nvSpPr>
                <p:cNvPr id="6" name="Elipse 5">
                  <a:extLst>
                    <a:ext uri="{FF2B5EF4-FFF2-40B4-BE49-F238E27FC236}">
                      <a16:creationId xmlns:a16="http://schemas.microsoft.com/office/drawing/2014/main" id="{BDA3A0F7-1D0E-7FCF-8631-B49FBFF07EC6}"/>
                    </a:ext>
                  </a:extLst>
                </p:cNvPr>
                <p:cNvSpPr/>
                <p:nvPr/>
              </p:nvSpPr>
              <p:spPr>
                <a:xfrm>
                  <a:off x="7189959" y="2584353"/>
                  <a:ext cx="2300748" cy="1504335"/>
                </a:xfrm>
                <a:prstGeom prst="ellipse">
                  <a:avLst/>
                </a:prstGeom>
                <a:noFill/>
                <a:ln w="28575">
                  <a:solidFill>
                    <a:srgbClr val="91BF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>
                    <a:solidFill>
                      <a:srgbClr val="0583C5"/>
                    </a:solidFill>
                  </a:endParaRPr>
                </a:p>
              </p:txBody>
            </p:sp>
            <p:sp>
              <p:nvSpPr>
                <p:cNvPr id="7" name="Elipse 6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id="{71799E3D-194C-60CE-25BA-54BAAD8C28AD}"/>
                    </a:ext>
                  </a:extLst>
                </p:cNvPr>
                <p:cNvSpPr/>
                <p:nvPr/>
              </p:nvSpPr>
              <p:spPr>
                <a:xfrm>
                  <a:off x="9671450" y="4900532"/>
                  <a:ext cx="2061883" cy="1190625"/>
                </a:xfrm>
                <a:prstGeom prst="ellipse">
                  <a:avLst/>
                </a:prstGeom>
                <a:solidFill>
                  <a:srgbClr val="93C01E"/>
                </a:solidFill>
                <a:ln>
                  <a:solidFill>
                    <a:srgbClr val="93C01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pt-BR" sz="2800" b="1">
                      <a:solidFill>
                        <a:schemeClr val="bg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NIEE</a:t>
                  </a:r>
                  <a:endParaRPr lang="pt-BR" sz="2400" b="1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9" name="Elipse 8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id="{36D343A6-05A8-89A6-0574-368BDBFE239A}"/>
                    </a:ext>
                  </a:extLst>
                </p:cNvPr>
                <p:cNvSpPr/>
                <p:nvPr/>
              </p:nvSpPr>
              <p:spPr>
                <a:xfrm>
                  <a:off x="9926927" y="1492941"/>
                  <a:ext cx="2063750" cy="1166813"/>
                </a:xfrm>
                <a:prstGeom prst="ellipse">
                  <a:avLst/>
                </a:prstGeom>
                <a:solidFill>
                  <a:srgbClr val="93C01E"/>
                </a:solidFill>
                <a:ln>
                  <a:solidFill>
                    <a:srgbClr val="93C01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pt-BR" sz="2800" b="1">
                      <a:latin typeface="Segoe UI" panose="020B0502040204020203" pitchFamily="34" charset="0"/>
                      <a:cs typeface="Segoe UI" panose="020B0502040204020203" pitchFamily="34" charset="0"/>
                    </a:rPr>
                    <a:t>NIRH</a:t>
                  </a:r>
                </a:p>
              </p:txBody>
            </p:sp>
            <p:sp>
              <p:nvSpPr>
                <p:cNvPr id="10" name="Elipse 9">
                  <a:extLst>
                    <a:ext uri="{FF2B5EF4-FFF2-40B4-BE49-F238E27FC236}">
                      <a16:creationId xmlns:a16="http://schemas.microsoft.com/office/drawing/2014/main" id="{3C9D6E42-0F09-61C3-D184-239A50A60092}"/>
                    </a:ext>
                  </a:extLst>
                </p:cNvPr>
                <p:cNvSpPr/>
                <p:nvPr/>
              </p:nvSpPr>
              <p:spPr>
                <a:xfrm>
                  <a:off x="4379451" y="3294458"/>
                  <a:ext cx="2062800" cy="1191600"/>
                </a:xfrm>
                <a:prstGeom prst="ellipse">
                  <a:avLst/>
                </a:prstGeom>
                <a:solidFill>
                  <a:srgbClr val="84807E"/>
                </a:solidFill>
                <a:ln>
                  <a:solidFill>
                    <a:srgbClr val="84807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pt-BR" sz="2800" b="1">
                      <a:latin typeface="Segoe UI" panose="020B0502040204020203" pitchFamily="34" charset="0"/>
                      <a:cs typeface="Segoe UI" panose="020B0502040204020203" pitchFamily="34" charset="0"/>
                    </a:rPr>
                    <a:t>NIEN</a:t>
                  </a:r>
                </a:p>
              </p:txBody>
            </p:sp>
            <p:sp>
              <p:nvSpPr>
                <p:cNvPr id="11" name="Elipse 10">
                  <a:extLst>
                    <a:ext uri="{FF2B5EF4-FFF2-40B4-BE49-F238E27FC236}">
                      <a16:creationId xmlns:a16="http://schemas.microsoft.com/office/drawing/2014/main" id="{0EEF8172-2C6C-6594-7E0A-F8560118CE32}"/>
                    </a:ext>
                  </a:extLst>
                </p:cNvPr>
                <p:cNvSpPr/>
                <p:nvPr/>
              </p:nvSpPr>
              <p:spPr>
                <a:xfrm>
                  <a:off x="5809165" y="361096"/>
                  <a:ext cx="2062800" cy="1191600"/>
                </a:xfrm>
                <a:prstGeom prst="ellipse">
                  <a:avLst/>
                </a:prstGeom>
                <a:solidFill>
                  <a:srgbClr val="0583C5"/>
                </a:solidFill>
                <a:ln>
                  <a:solidFill>
                    <a:srgbClr val="058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pt-BR" sz="2800" b="1">
                      <a:solidFill>
                        <a:schemeClr val="bg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NIPF</a:t>
                  </a:r>
                </a:p>
              </p:txBody>
            </p:sp>
            <p:sp>
              <p:nvSpPr>
                <p:cNvPr id="12" name="Elipse 11">
                  <a:extLst>
                    <a:ext uri="{FF2B5EF4-FFF2-40B4-BE49-F238E27FC236}">
                      <a16:creationId xmlns:a16="http://schemas.microsoft.com/office/drawing/2014/main" id="{5718752F-1E57-C09A-014D-267137C4CCA1}"/>
                    </a:ext>
                  </a:extLst>
                </p:cNvPr>
                <p:cNvSpPr/>
                <p:nvPr/>
              </p:nvSpPr>
              <p:spPr>
                <a:xfrm>
                  <a:off x="10066971" y="3181128"/>
                  <a:ext cx="2061882" cy="1190625"/>
                </a:xfrm>
                <a:prstGeom prst="ellipse">
                  <a:avLst/>
                </a:prstGeom>
                <a:solidFill>
                  <a:srgbClr val="0583C5"/>
                </a:solidFill>
                <a:ln>
                  <a:solidFill>
                    <a:srgbClr val="058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pt-BR" sz="2800" b="1">
                      <a:solidFill>
                        <a:schemeClr val="bg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NIPA</a:t>
                  </a:r>
                </a:p>
              </p:txBody>
            </p:sp>
            <p:sp>
              <p:nvSpPr>
                <p:cNvPr id="14" name="Elipse 13">
                  <a:extLst>
                    <a:ext uri="{FF2B5EF4-FFF2-40B4-BE49-F238E27FC236}">
                      <a16:creationId xmlns:a16="http://schemas.microsoft.com/office/drawing/2014/main" id="{F020E000-6C2A-025F-C4AC-BACC902209E4}"/>
                    </a:ext>
                  </a:extLst>
                </p:cNvPr>
                <p:cNvSpPr/>
                <p:nvPr/>
              </p:nvSpPr>
              <p:spPr>
                <a:xfrm>
                  <a:off x="4891828" y="4956148"/>
                  <a:ext cx="2062800" cy="11916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84807E"/>
                  </a:solidFill>
                  <a:prstDash val="lg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pt-BR" sz="2800" b="1" baseline="0">
                      <a:solidFill>
                        <a:srgbClr val="0583C5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Futuros</a:t>
                  </a:r>
                  <a:endParaRPr lang="pt-BR" sz="2800" b="1">
                    <a:solidFill>
                      <a:srgbClr val="0583C5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5" name="CaixaDeTexto 14">
                  <a:extLst>
                    <a:ext uri="{FF2B5EF4-FFF2-40B4-BE49-F238E27FC236}">
                      <a16:creationId xmlns:a16="http://schemas.microsoft.com/office/drawing/2014/main" id="{D3C6BC82-1FD1-3C3E-6BD2-83F9055CCCA7}"/>
                    </a:ext>
                  </a:extLst>
                </p:cNvPr>
                <p:cNvSpPr txBox="1"/>
                <p:nvPr/>
              </p:nvSpPr>
              <p:spPr>
                <a:xfrm>
                  <a:off x="10217240" y="1013261"/>
                  <a:ext cx="1729569" cy="4663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t-BR" sz="2200">
                      <a:solidFill>
                        <a:schemeClr val="tx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Núcleo Integrado de Recursos Hídricos</a:t>
                  </a:r>
                </a:p>
              </p:txBody>
            </p:sp>
            <p:sp>
              <p:nvSpPr>
                <p:cNvPr id="16" name="CaixaDeTexto 15">
                  <a:extLst>
                    <a:ext uri="{FF2B5EF4-FFF2-40B4-BE49-F238E27FC236}">
                      <a16:creationId xmlns:a16="http://schemas.microsoft.com/office/drawing/2014/main" id="{450F2B13-72DC-9FE1-DFCD-CBE0801D8699}"/>
                    </a:ext>
                  </a:extLst>
                </p:cNvPr>
                <p:cNvSpPr txBox="1"/>
                <p:nvPr/>
              </p:nvSpPr>
              <p:spPr>
                <a:xfrm>
                  <a:off x="10044766" y="4401023"/>
                  <a:ext cx="2276835" cy="4663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t-BR" sz="2200">
                      <a:solidFill>
                        <a:schemeClr val="tx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Núcleo Integrado de Parâmetros Ambientais</a:t>
                  </a:r>
                </a:p>
              </p:txBody>
            </p:sp>
            <p:sp>
              <p:nvSpPr>
                <p:cNvPr id="17" name="CaixaDeTexto 16">
                  <a:extLst>
                    <a:ext uri="{FF2B5EF4-FFF2-40B4-BE49-F238E27FC236}">
                      <a16:creationId xmlns:a16="http://schemas.microsoft.com/office/drawing/2014/main" id="{C9446920-74AF-E6DC-C30F-48982745779A}"/>
                    </a:ext>
                  </a:extLst>
                </p:cNvPr>
                <p:cNvSpPr txBox="1"/>
                <p:nvPr/>
              </p:nvSpPr>
              <p:spPr>
                <a:xfrm>
                  <a:off x="4102015" y="2889343"/>
                  <a:ext cx="1575013" cy="466312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rtlCol="0" anchor="t">
                  <a:spAutoFit/>
                </a:bodyPr>
                <a:lstStyle/>
                <a:p>
                  <a:pPr algn="ctr"/>
                  <a:r>
                    <a:rPr lang="pt-BR" sz="2200">
                      <a:solidFill>
                        <a:schemeClr val="tx1"/>
                      </a:solidFill>
                      <a:latin typeface="Segoe UI"/>
                      <a:cs typeface="Segoe UI"/>
                    </a:rPr>
                    <a:t>Núcleo Integrado </a:t>
                  </a:r>
                  <a:endParaRPr lang="pt-BR">
                    <a:solidFill>
                      <a:schemeClr val="tx1"/>
                    </a:solidFill>
                    <a:latin typeface="Segoe UI"/>
                    <a:cs typeface="Segoe UI"/>
                  </a:endParaRPr>
                </a:p>
                <a:p>
                  <a:pPr algn="ctr"/>
                  <a:r>
                    <a:rPr lang="pt-BR" sz="2200">
                      <a:solidFill>
                        <a:schemeClr val="tx1"/>
                      </a:solidFill>
                      <a:latin typeface="Segoe UI"/>
                      <a:cs typeface="Segoe UI"/>
                    </a:rPr>
                    <a:t>de Encostas</a:t>
                  </a:r>
                  <a:endParaRPr lang="pt-BR">
                    <a:solidFill>
                      <a:schemeClr val="tx1"/>
                    </a:solidFill>
                    <a:latin typeface="Segoe UI"/>
                    <a:cs typeface="Segoe UI"/>
                  </a:endParaRPr>
                </a:p>
              </p:txBody>
            </p:sp>
            <p:sp>
              <p:nvSpPr>
                <p:cNvPr id="19" name="Elipse 18">
                  <a:hlinkClick r:id="rId6" action="ppaction://hlinksldjump"/>
                  <a:extLst>
                    <a:ext uri="{FF2B5EF4-FFF2-40B4-BE49-F238E27FC236}">
                      <a16:creationId xmlns:a16="http://schemas.microsoft.com/office/drawing/2014/main" id="{1B6E5602-07EA-C6D7-5CD7-F6F84788F323}"/>
                    </a:ext>
                  </a:extLst>
                </p:cNvPr>
                <p:cNvSpPr/>
                <p:nvPr/>
              </p:nvSpPr>
              <p:spPr>
                <a:xfrm>
                  <a:off x="8146311" y="358784"/>
                  <a:ext cx="2061649" cy="1190625"/>
                </a:xfrm>
                <a:prstGeom prst="ellipse">
                  <a:avLst/>
                </a:prstGeom>
                <a:solidFill>
                  <a:srgbClr val="93C01E"/>
                </a:solidFill>
                <a:ln>
                  <a:solidFill>
                    <a:srgbClr val="93C01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/>
                  <a:r>
                    <a:rPr lang="pt-BR" sz="2800" b="1" dirty="0">
                      <a:latin typeface="Segoe UI" panose="020B0502040204020203" pitchFamily="34" charset="0"/>
                      <a:cs typeface="Segoe UI" panose="020B0502040204020203" pitchFamily="34" charset="0"/>
                    </a:rPr>
                    <a:t>NIMB</a:t>
                  </a:r>
                </a:p>
              </p:txBody>
            </p:sp>
            <p:sp>
              <p:nvSpPr>
                <p:cNvPr id="20" name="Elipse 19">
                  <a:extLst>
                    <a:ext uri="{FF2B5EF4-FFF2-40B4-BE49-F238E27FC236}">
                      <a16:creationId xmlns:a16="http://schemas.microsoft.com/office/drawing/2014/main" id="{E8B9EA98-F129-11D3-B682-B4FDAE048B35}"/>
                    </a:ext>
                  </a:extLst>
                </p:cNvPr>
                <p:cNvSpPr/>
                <p:nvPr/>
              </p:nvSpPr>
              <p:spPr>
                <a:xfrm>
                  <a:off x="4497387" y="1695804"/>
                  <a:ext cx="2062800" cy="1191600"/>
                </a:xfrm>
                <a:prstGeom prst="ellipse">
                  <a:avLst/>
                </a:prstGeom>
                <a:solidFill>
                  <a:srgbClr val="84807E"/>
                </a:solidFill>
                <a:ln>
                  <a:solidFill>
                    <a:srgbClr val="84807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pt-BR" sz="2800" b="1">
                      <a:latin typeface="Segoe UI" panose="020B0502040204020203" pitchFamily="34" charset="0"/>
                      <a:cs typeface="Segoe UI" panose="020B0502040204020203" pitchFamily="34" charset="0"/>
                    </a:rPr>
                    <a:t>NISE</a:t>
                  </a:r>
                </a:p>
              </p:txBody>
            </p:sp>
            <p:sp>
              <p:nvSpPr>
                <p:cNvPr id="21" name="CaixaDeTexto 20">
                  <a:extLst>
                    <a:ext uri="{FF2B5EF4-FFF2-40B4-BE49-F238E27FC236}">
                      <a16:creationId xmlns:a16="http://schemas.microsoft.com/office/drawing/2014/main" id="{5EEB4950-3ED2-A7FB-1EC4-EA6CD4BAE849}"/>
                    </a:ext>
                  </a:extLst>
                </p:cNvPr>
                <p:cNvSpPr txBox="1"/>
                <p:nvPr/>
              </p:nvSpPr>
              <p:spPr>
                <a:xfrm>
                  <a:off x="4194119" y="1225312"/>
                  <a:ext cx="1743650" cy="4663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t-BR" sz="2200">
                      <a:solidFill>
                        <a:schemeClr val="tx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Núcleo Integrado de Sistemas Externos</a:t>
                  </a:r>
                </a:p>
              </p:txBody>
            </p:sp>
            <p:sp>
              <p:nvSpPr>
                <p:cNvPr id="22" name="CaixaDeTexto 21">
                  <a:extLst>
                    <a:ext uri="{FF2B5EF4-FFF2-40B4-BE49-F238E27FC236}">
                      <a16:creationId xmlns:a16="http://schemas.microsoft.com/office/drawing/2014/main" id="{BAEBA058-8AE2-D79D-DB4C-E19C30959720}"/>
                    </a:ext>
                  </a:extLst>
                </p:cNvPr>
                <p:cNvSpPr txBox="1"/>
                <p:nvPr/>
              </p:nvSpPr>
              <p:spPr>
                <a:xfrm>
                  <a:off x="9712391" y="6145102"/>
                  <a:ext cx="2011462" cy="466312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rtlCol="0" anchor="t">
                  <a:spAutoFit/>
                </a:bodyPr>
                <a:lstStyle/>
                <a:p>
                  <a:pPr algn="ctr"/>
                  <a:r>
                    <a:rPr lang="pt-BR" sz="2200">
                      <a:solidFill>
                        <a:schemeClr val="tx1"/>
                      </a:solidFill>
                      <a:latin typeface="Segoe UI"/>
                      <a:cs typeface="Segoe UI"/>
                    </a:rPr>
                    <a:t>Núcleo Integrado de Eficiência Energética</a:t>
                  </a:r>
                </a:p>
              </p:txBody>
            </p:sp>
            <p:sp>
              <p:nvSpPr>
                <p:cNvPr id="23" name="CaixaDeTexto 22">
                  <a:extLst>
                    <a:ext uri="{FF2B5EF4-FFF2-40B4-BE49-F238E27FC236}">
                      <a16:creationId xmlns:a16="http://schemas.microsoft.com/office/drawing/2014/main" id="{466A0EEE-299D-A3B9-E659-BF53C9650210}"/>
                    </a:ext>
                  </a:extLst>
                </p:cNvPr>
                <p:cNvSpPr txBox="1"/>
                <p:nvPr/>
              </p:nvSpPr>
              <p:spPr>
                <a:xfrm>
                  <a:off x="7341738" y="6329397"/>
                  <a:ext cx="1783750" cy="466312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rtlCol="0" anchor="t">
                  <a:spAutoFit/>
                </a:bodyPr>
                <a:lstStyle/>
                <a:p>
                  <a:pPr algn="ctr"/>
                  <a:r>
                    <a:rPr lang="pt-BR" sz="2200" dirty="0">
                      <a:solidFill>
                        <a:schemeClr val="tx1"/>
                      </a:solidFill>
                      <a:latin typeface="Segoe UI"/>
                      <a:cs typeface="Segoe UI"/>
                    </a:rPr>
                    <a:t>Núcleo Integrado </a:t>
                  </a:r>
                </a:p>
                <a:p>
                  <a:pPr algn="ctr"/>
                  <a:r>
                    <a:rPr lang="pt-BR" sz="2200" dirty="0">
                      <a:solidFill>
                        <a:schemeClr val="tx1"/>
                      </a:solidFill>
                      <a:latin typeface="Segoe UI"/>
                      <a:cs typeface="Segoe UI"/>
                    </a:rPr>
                    <a:t>de Meteorologia</a:t>
                  </a:r>
                </a:p>
              </p:txBody>
            </p:sp>
            <p:sp>
              <p:nvSpPr>
                <p:cNvPr id="27" name="CaixaDeTexto 26">
                  <a:extLst>
                    <a:ext uri="{FF2B5EF4-FFF2-40B4-BE49-F238E27FC236}">
                      <a16:creationId xmlns:a16="http://schemas.microsoft.com/office/drawing/2014/main" id="{C6F279B0-7D55-A6CA-BB74-4855D60BFFFB}"/>
                    </a:ext>
                  </a:extLst>
                </p:cNvPr>
                <p:cNvSpPr txBox="1"/>
                <p:nvPr/>
              </p:nvSpPr>
              <p:spPr>
                <a:xfrm>
                  <a:off x="7277948" y="3122017"/>
                  <a:ext cx="2062742" cy="4290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t-BR" sz="4000" b="1">
                      <a:solidFill>
                        <a:srgbClr val="93C01E"/>
                      </a:solidFill>
                      <a:latin typeface="Segoe UI Black" panose="020B0A02040204020203" pitchFamily="34" charset="0"/>
                      <a:ea typeface="Segoe UI Black" panose="020B0A02040204020203" pitchFamily="34" charset="0"/>
                      <a:cs typeface="Segoe UI" panose="020B0502040204020203" pitchFamily="34" charset="0"/>
                    </a:rPr>
                    <a:t>CIITIS</a:t>
                  </a:r>
                </a:p>
              </p:txBody>
            </p:sp>
            <p:sp>
              <p:nvSpPr>
                <p:cNvPr id="29" name="CaixaDeTexto 28">
                  <a:extLst>
                    <a:ext uri="{FF2B5EF4-FFF2-40B4-BE49-F238E27FC236}">
                      <a16:creationId xmlns:a16="http://schemas.microsoft.com/office/drawing/2014/main" id="{57E248DB-FB74-D831-0018-7060A08F6F44}"/>
                    </a:ext>
                  </a:extLst>
                </p:cNvPr>
                <p:cNvSpPr txBox="1"/>
                <p:nvPr/>
              </p:nvSpPr>
              <p:spPr>
                <a:xfrm>
                  <a:off x="8463534" y="-123023"/>
                  <a:ext cx="1631306" cy="4663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t-BR" sz="2200" dirty="0">
                      <a:solidFill>
                        <a:schemeClr val="tx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Núcleo Integrado de Mobilidade</a:t>
                  </a:r>
                </a:p>
              </p:txBody>
            </p:sp>
            <p:cxnSp>
              <p:nvCxnSpPr>
                <p:cNvPr id="32" name="Conector de Seta Reta 31">
                  <a:extLst>
                    <a:ext uri="{FF2B5EF4-FFF2-40B4-BE49-F238E27FC236}">
                      <a16:creationId xmlns:a16="http://schemas.microsoft.com/office/drawing/2014/main" id="{E84AC6D7-DAD1-0E85-3053-8CAA98DB1C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235295" y="1411211"/>
                  <a:ext cx="636670" cy="1230074"/>
                </a:xfrm>
                <a:prstGeom prst="straightConnector1">
                  <a:avLst/>
                </a:prstGeom>
                <a:ln w="28575">
                  <a:solidFill>
                    <a:srgbClr val="0782C4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" name="CaixaDeTexto 1">
                  <a:extLst>
                    <a:ext uri="{FF2B5EF4-FFF2-40B4-BE49-F238E27FC236}">
                      <a16:creationId xmlns:a16="http://schemas.microsoft.com/office/drawing/2014/main" id="{EC7E9AB0-7539-D2AA-8E4E-F4B4E3F37771}"/>
                    </a:ext>
                  </a:extLst>
                </p:cNvPr>
                <p:cNvSpPr txBox="1"/>
                <p:nvPr/>
              </p:nvSpPr>
              <p:spPr>
                <a:xfrm>
                  <a:off x="6006774" y="-116194"/>
                  <a:ext cx="1631306" cy="4663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pt-B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pt-BR" sz="2200">
                      <a:latin typeface="Segoe UI" panose="020B0502040204020203" pitchFamily="34" charset="0"/>
                      <a:cs typeface="Segoe UI" panose="020B0502040204020203" pitchFamily="34" charset="0"/>
                    </a:rPr>
                    <a:t>Núcleo Integrado de Proteção Física</a:t>
                  </a:r>
                </a:p>
              </p:txBody>
            </p:sp>
          </p:grpSp>
          <p:cxnSp>
            <p:nvCxnSpPr>
              <p:cNvPr id="83" name="Conector reto 82">
                <a:extLst>
                  <a:ext uri="{FF2B5EF4-FFF2-40B4-BE49-F238E27FC236}">
                    <a16:creationId xmlns:a16="http://schemas.microsoft.com/office/drawing/2014/main" id="{3C075FC6-9B51-AF3A-7361-CCE2EBA2505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406357" y="4977529"/>
                <a:ext cx="1293203" cy="999869"/>
              </a:xfrm>
              <a:prstGeom prst="line">
                <a:avLst/>
              </a:prstGeom>
              <a:ln w="28575">
                <a:solidFill>
                  <a:srgbClr val="0782C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Conector reto 85">
                <a:extLst>
                  <a:ext uri="{FF2B5EF4-FFF2-40B4-BE49-F238E27FC236}">
                    <a16:creationId xmlns:a16="http://schemas.microsoft.com/office/drawing/2014/main" id="{CBE25D41-B437-87B3-A023-91625B6825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822318" y="7003126"/>
                <a:ext cx="1123430" cy="323991"/>
              </a:xfrm>
              <a:prstGeom prst="line">
                <a:avLst/>
              </a:prstGeom>
              <a:ln w="28575">
                <a:solidFill>
                  <a:srgbClr val="0782C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Conector reto 90">
                <a:extLst>
                  <a:ext uri="{FF2B5EF4-FFF2-40B4-BE49-F238E27FC236}">
                    <a16:creationId xmlns:a16="http://schemas.microsoft.com/office/drawing/2014/main" id="{CFA67C57-7874-A3C6-F681-A9B1BC861E88}"/>
                  </a:ext>
                </a:extLst>
              </p:cNvPr>
              <p:cNvCxnSpPr>
                <a:cxnSpLocks/>
                <a:endCxn id="7" idx="1"/>
              </p:cNvCxnSpPr>
              <p:nvPr/>
            </p:nvCxnSpPr>
            <p:spPr>
              <a:xfrm>
                <a:off x="18056153" y="7845540"/>
                <a:ext cx="1643408" cy="1832536"/>
              </a:xfrm>
              <a:prstGeom prst="line">
                <a:avLst/>
              </a:prstGeom>
              <a:ln w="28575">
                <a:solidFill>
                  <a:srgbClr val="0782C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Conector reto 92">
                <a:extLst>
                  <a:ext uri="{FF2B5EF4-FFF2-40B4-BE49-F238E27FC236}">
                    <a16:creationId xmlns:a16="http://schemas.microsoft.com/office/drawing/2014/main" id="{765FA7B5-2710-041D-1EB9-FCD3E697EFA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6724457" y="8047846"/>
                <a:ext cx="24958" cy="1698354"/>
              </a:xfrm>
              <a:prstGeom prst="line">
                <a:avLst/>
              </a:prstGeom>
              <a:ln w="28575">
                <a:solidFill>
                  <a:srgbClr val="0782C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Conector reto 95">
                <a:extLst>
                  <a:ext uri="{FF2B5EF4-FFF2-40B4-BE49-F238E27FC236}">
                    <a16:creationId xmlns:a16="http://schemas.microsoft.com/office/drawing/2014/main" id="{5B46198B-09B0-46A5-4504-C4CEE10180E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261239" y="3813362"/>
                <a:ext cx="575808" cy="1760614"/>
              </a:xfrm>
              <a:prstGeom prst="line">
                <a:avLst/>
              </a:prstGeom>
              <a:ln w="28575">
                <a:solidFill>
                  <a:srgbClr val="0782C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Conector reto 97">
                <a:extLst>
                  <a:ext uri="{FF2B5EF4-FFF2-40B4-BE49-F238E27FC236}">
                    <a16:creationId xmlns:a16="http://schemas.microsoft.com/office/drawing/2014/main" id="{30A3AFE5-4E1C-0974-3BBC-BFFD34A1CA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853235" y="5335707"/>
                <a:ext cx="1492644" cy="782264"/>
              </a:xfrm>
              <a:prstGeom prst="line">
                <a:avLst/>
              </a:prstGeom>
              <a:ln w="28575">
                <a:solidFill>
                  <a:srgbClr val="0782C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Conector reto 100">
                <a:extLst>
                  <a:ext uri="{FF2B5EF4-FFF2-40B4-BE49-F238E27FC236}">
                    <a16:creationId xmlns:a16="http://schemas.microsoft.com/office/drawing/2014/main" id="{BB1DE9E3-445D-A5D0-8EF2-25D17168461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705367" y="7083665"/>
                <a:ext cx="1304320" cy="603599"/>
              </a:xfrm>
              <a:prstGeom prst="line">
                <a:avLst/>
              </a:prstGeom>
              <a:ln w="28575">
                <a:solidFill>
                  <a:srgbClr val="0782C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Conector reto 103">
                <a:extLst>
                  <a:ext uri="{FF2B5EF4-FFF2-40B4-BE49-F238E27FC236}">
                    <a16:creationId xmlns:a16="http://schemas.microsoft.com/office/drawing/2014/main" id="{DF9F6B13-53B7-DCB9-4B52-85E2FC6A1BB9}"/>
                  </a:ext>
                </a:extLst>
              </p:cNvPr>
              <p:cNvCxnSpPr>
                <a:cxnSpLocks/>
                <a:stCxn id="6" idx="3"/>
                <a:endCxn id="14" idx="7"/>
              </p:cNvCxnSpPr>
              <p:nvPr/>
            </p:nvCxnSpPr>
            <p:spPr>
              <a:xfrm flipH="1">
                <a:off x="14062330" y="7687264"/>
                <a:ext cx="1484238" cy="2082817"/>
              </a:xfrm>
              <a:prstGeom prst="line">
                <a:avLst/>
              </a:prstGeom>
              <a:ln w="28575">
                <a:solidFill>
                  <a:srgbClr val="0782C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Elipse 2">
              <a:extLst>
                <a:ext uri="{FF2B5EF4-FFF2-40B4-BE49-F238E27FC236}">
                  <a16:creationId xmlns:a16="http://schemas.microsoft.com/office/drawing/2014/main" id="{DD640373-0BE8-66CA-1841-7314AD0A751F}"/>
                </a:ext>
              </a:extLst>
            </p:cNvPr>
            <p:cNvSpPr/>
            <p:nvPr/>
          </p:nvSpPr>
          <p:spPr>
            <a:xfrm>
              <a:off x="10996039" y="10520739"/>
              <a:ext cx="3501640" cy="1966207"/>
            </a:xfrm>
            <a:prstGeom prst="ellipse">
              <a:avLst/>
            </a:prstGeom>
            <a:solidFill>
              <a:srgbClr val="0583C5"/>
            </a:solidFill>
            <a:ln>
              <a:solidFill>
                <a:srgbClr val="058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28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NIMT</a:t>
              </a:r>
            </a:p>
          </p:txBody>
        </p:sp>
      </p:grpSp>
      <p:sp>
        <p:nvSpPr>
          <p:cNvPr id="30" name="CaixaDeTexto 29"/>
          <p:cNvSpPr txBox="1"/>
          <p:nvPr/>
        </p:nvSpPr>
        <p:spPr>
          <a:xfrm>
            <a:off x="420905" y="1801987"/>
            <a:ext cx="7926874" cy="12834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93C01E"/>
              </a:buClr>
            </a:pPr>
            <a:endParaRPr lang="pt-BR" sz="3600" b="1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 algn="just">
              <a:buClr>
                <a:srgbClr val="93C01E"/>
              </a:buClr>
              <a:buFont typeface="Arial" panose="020B0604020202020204" pitchFamily="34" charset="0"/>
              <a:buChar char="•"/>
            </a:pPr>
            <a:r>
              <a:rPr lang="pt-BR" sz="36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Cada núcleo possui </a:t>
            </a:r>
            <a:r>
              <a:rPr lang="pt-BR" sz="36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autonomia</a:t>
            </a:r>
            <a:r>
              <a:rPr lang="pt-BR" sz="36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e </a:t>
            </a:r>
            <a:r>
              <a:rPr lang="pt-BR" sz="36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gerenciamento</a:t>
            </a:r>
            <a:r>
              <a:rPr lang="pt-BR" sz="36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dos seus processos.</a:t>
            </a:r>
          </a:p>
          <a:p>
            <a:pPr marL="457200" indent="-457200" algn="just">
              <a:buClr>
                <a:srgbClr val="93C01E"/>
              </a:buClr>
              <a:buFont typeface="Arial" panose="020B0604020202020204" pitchFamily="34" charset="0"/>
              <a:buChar char="•"/>
            </a:pPr>
            <a:endParaRPr lang="pt-BR" sz="36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 algn="just">
              <a:buClr>
                <a:srgbClr val="93C01E"/>
              </a:buClr>
              <a:buFont typeface="Arial" panose="020B0604020202020204" pitchFamily="34" charset="0"/>
              <a:buChar char="•"/>
            </a:pPr>
            <a:r>
              <a:rPr lang="pt-BR" sz="36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CIITIS atua na </a:t>
            </a:r>
            <a:r>
              <a:rPr lang="pt-BR" sz="36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integração</a:t>
            </a:r>
            <a:r>
              <a:rPr lang="pt-BR" sz="36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contribuindo na definição de novas tecnologias e </a:t>
            </a:r>
            <a:r>
              <a:rPr lang="pt-BR" sz="36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apoio</a:t>
            </a:r>
            <a:r>
              <a:rPr lang="pt-BR" sz="36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no desenvolvimento de novos projetos.</a:t>
            </a:r>
          </a:p>
          <a:p>
            <a:pPr algn="just">
              <a:buClr>
                <a:srgbClr val="93C01E"/>
              </a:buClr>
            </a:pPr>
            <a:endParaRPr lang="pt-BR" sz="36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 algn="just">
              <a:buClr>
                <a:srgbClr val="93C01E"/>
              </a:buClr>
              <a:buFont typeface="Arial" panose="020B0604020202020204" pitchFamily="34" charset="0"/>
              <a:buChar char="•"/>
            </a:pPr>
            <a:r>
              <a:rPr lang="pt-BR" sz="36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Cada núcleo indica </a:t>
            </a:r>
            <a:r>
              <a:rPr lang="pt-BR" sz="36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pontos focais </a:t>
            </a:r>
            <a:r>
              <a:rPr lang="pt-BR" sz="36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que atuarão em conjunto ao CIITIS visando as tomadas de ação.</a:t>
            </a:r>
          </a:p>
          <a:p>
            <a:pPr marL="457200" indent="-457200" algn="just">
              <a:buClr>
                <a:srgbClr val="93C01E"/>
              </a:buClr>
              <a:buFont typeface="Arial" panose="020B0604020202020204" pitchFamily="34" charset="0"/>
              <a:buChar char="•"/>
            </a:pPr>
            <a:endParaRPr lang="pt-BR" sz="36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 algn="just">
              <a:buClr>
                <a:srgbClr val="93C01E"/>
              </a:buClr>
              <a:buFont typeface="Arial" panose="020B0604020202020204" pitchFamily="34" charset="0"/>
              <a:buChar char="•"/>
            </a:pPr>
            <a:r>
              <a:rPr lang="pt-BR" sz="36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CIITIS atua como ponte de </a:t>
            </a:r>
            <a:r>
              <a:rPr lang="pt-BR" sz="36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integração</a:t>
            </a:r>
            <a:r>
              <a:rPr lang="pt-BR" sz="36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entre os núcleos.</a:t>
            </a:r>
          </a:p>
          <a:p>
            <a:pPr marL="457200" indent="-457200" algn="just">
              <a:buClr>
                <a:srgbClr val="93C01E"/>
              </a:buClr>
              <a:buFont typeface="Arial" panose="020B0604020202020204" pitchFamily="34" charset="0"/>
              <a:buChar char="•"/>
            </a:pPr>
            <a:endParaRPr lang="pt-BR" sz="36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 algn="just">
              <a:buClr>
                <a:srgbClr val="93C01E"/>
              </a:buClr>
              <a:buFont typeface="Arial" panose="020B0604020202020204" pitchFamily="34" charset="0"/>
              <a:buChar char="•"/>
            </a:pPr>
            <a:r>
              <a:rPr lang="pt-BR" sz="36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Os novos projetos e tecnologias desenvolvidas nos núcleos deverão estar em </a:t>
            </a:r>
            <a:r>
              <a:rPr lang="pt-BR" sz="36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sintonia</a:t>
            </a:r>
            <a:r>
              <a:rPr lang="pt-BR" sz="36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e </a:t>
            </a:r>
            <a:r>
              <a:rPr lang="pt-BR" sz="36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conectados</a:t>
            </a:r>
            <a:r>
              <a:rPr lang="pt-BR" sz="36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ao CIITIS auxiliando nas tomadas de decisão e situações de emergência.</a:t>
            </a:r>
          </a:p>
          <a:p>
            <a:pPr marL="457200" indent="-457200" algn="just">
              <a:buClr>
                <a:srgbClr val="93C01E"/>
              </a:buClr>
              <a:buFont typeface="Arial" panose="020B0604020202020204" pitchFamily="34" charset="0"/>
              <a:buChar char="•"/>
            </a:pPr>
            <a:endParaRPr lang="pt-BR" sz="36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Imagem 4">
            <a:hlinkClick r:id="rId7" action="ppaction://hlinksldjump"/>
            <a:extLst>
              <a:ext uri="{FF2B5EF4-FFF2-40B4-BE49-F238E27FC236}">
                <a16:creationId xmlns:a16="http://schemas.microsoft.com/office/drawing/2014/main" id="{059930A4-C28C-1505-A3B0-DF12C11D35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32272" y="284793"/>
            <a:ext cx="634039" cy="63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264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m 24" descr="Uma imagem contendo Ícone&#10;&#10;Descrição gerada automaticamente">
            <a:extLst>
              <a:ext uri="{FF2B5EF4-FFF2-40B4-BE49-F238E27FC236}">
                <a16:creationId xmlns:a16="http://schemas.microsoft.com/office/drawing/2014/main" id="{BDB4C1B0-411A-C6B3-0F0F-70310583C2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7" r="21335"/>
          <a:stretch/>
        </p:blipFill>
        <p:spPr>
          <a:xfrm>
            <a:off x="9921891" y="7844876"/>
            <a:ext cx="2964286" cy="2882345"/>
          </a:xfrm>
          <a:prstGeom prst="rect">
            <a:avLst/>
          </a:prstGeom>
        </p:spPr>
      </p:pic>
      <p:sp>
        <p:nvSpPr>
          <p:cNvPr id="3" name="AutoShape 3" descr="data:image/jpg;base64,%20/9j/4AAQSkZJRgABAQEAYABgAAD/2wBDAAUDBAQEAwUEBAQFBQUGBwwIBwcHBw8LCwkMEQ8SEhEPERETFhwXExQaFRERGCEYGh0dHx8fExciJCIeJBweHx7/2wBDAQUFBQcGBw4ICA4eFBEUHh4eHh4eHh4eHh4eHh4eHh4eHh4eHh4eHh4eHh4eHh4eHh4eHh4eHh4eHh4eHh4eHh7/wAARCABlAKM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v/FfjnxDa+KdVtLaRzFBeSRqTcsvAb0z9KzP+Fg+JsZ8w4/6/D/jWR44uzbeO9bKhw66hMQysB1b3B9BWb/bd35fl+dcbT23r/wDE19nRw0HTi+RbI/IMVmlaOIqJ1pK0nt6nUv8AEDxQmN7lcjIzeEZ/Wk/4WH4k/wCew/8AA0/41xk90k4QSpKwQbVHmDgflUW62/54y/8Afwf4VusJS6wX3HHLNsVf3a0vv/4B3dt498VXFxHbwMZJZGCIi3hyzHoBzSan4+8V6bfS2N8s8FzCdskbXDZU/nXG6beQ2OoW97HbO7wSrIqtJwSDnB4p3iPU31nWbjUmgSAzkHy1YkLgAYBPPap+qw9pbkXLb8S3mtf2Dkq8ue60vpazu9u9jtdF8eeItTu2tku/KYRs4L3LjO0ZwOap3HxJ8SW90baYzpKI1kwZ35Vuh61yWm3psjIfs0E28Y/eLnH0qzqsuizWSNZ29xHesR5pdyy4Axgegrh+r1ljGvZr2Wna+3+ff5Hp0syp1MucnXkq6u93Z6rTbtfbq9ToZPiZ4g8mV2mmVEQs7C4cbVA5Oc8Y9a07bVfFVx4LbxVb6xdTWLfMNmoyk7GOAQenU+ua4C2uEj07ULF0k2X0PkSPG+1ghzkA/lS20Fpofh9dB0fWtUvdNyGW3ugAsTZ3Ej15roqYWEpKKhazXS6a6+hWEx8fqcqtTEydSz929rPZevc2pviRr1j9nVrrWLqS6nWCNY7p3bcckHGenABPvzXU+JNY8V6PYw3k+sGeOTCr9n1OUseCckfj1+lec6aLP7fDJffaFjQOA9u5V13DBwQRx61a1O/juLSG1iEzBCS0kzbnbsMn6Vz1qUlioUqdFcltZfP/AC/F9kwhm9P+znN1pe29dP627HSad4/8QvPHax3l0WmcIrS3kjYJ9yas+IPFGv6PevZnWLu68sgM8WoSkbseuf8AOKrfDDxJo+gm7j1WOZBOVInhiV2CjquD0zXIav8AYbjX7/UbG1a3S5mZlRnzhc8D0H4VqsMpYhx9mlFW6b9/6+8xeYyhgVVeJbqS6Lp6/wBeh1UXjzxFIGWO61FtoLHF7Ido9+elEnxA8RLPIJLnUEbPKm8kGOOw9K5jRnt7fV7e8vPMeCDe7QL/AMtm2kKpPYZIPfpRqt7NqV9JeTKiu+BtQYUADAA/AVusNS9py+zVu5xSzTErDKp9YfO3t5f1Y73w1rXjDX/Pksb27SKDHmPLqMoUE9B3P+FRa74o8VaFdxxXV5cSckqyahI6se6nJ7ccGsXwR4p/sHfbXFu01pLLvkCH5vu7SPcEVH441rTdWnRNJtLiG3VvMZrhwzs21V7dgFFcHsK31zl9kvZ9z3HmOG/sn2n1mXt+1+t9rdrdf+GO08KXHj7xRA9/pc7eUGKnzNWZOR/s5yPyrP8AGNx4r0rS2j8QS3LJM5he3OoyOrqRnJw2MHHSq/ww8U6RoMTJqUk0Z3EjZHuB/KqnxR8WweI75IdO8z7CmG/eIFZnwRn1xg1m6WIlilCFJKCert09e5VXGYeGWKt9Zk6rS05ur8uyOBv1t2umZbZEGF4B/wBkUUXf+vP0H8hRX0cbpI8yE3KKk92dx460+ebxtrTpESGvZSD/AMCNZUWkTMT5i7B+ddJ40ib/AITDV2UsP9Mk6H/aNZQWYcCR/wA68WE8R7OKhJLRdP8AglVYZcsTN1oSb5n1Vt/RP8SuNDH/AD3H/fP/ANepItFt1J8x2f0xxSNfxpcfZWv4Vm/55tIu78qo674gs9FCfbbqQPIflRBubHrj0rlqPGKLcqyS/ryPRp1ski1y4aTfnr+cjUGmWe7/AI9Gx7v/APXp66XY5P8Ao4/FjXLJ4z0CVgWvp0Pq8Tf0roodzoskUzMrAFWDZBHrWcaVWqvcr39G/wDM2WaYCk/ewit6R/8AkSw+mWLLj7OB7gkVFNpdps+S1Yn/AK6YoImPWR/zpGjkYYZ3I+tXDCYmNr1fxf8AmKvnGWTT5cKvuj/kzIltSkhVlwR26037P7VrfZ/aj7P7V7CqO2p8fKinJuK0ItC8N6trl0LfSrCa5bcFZlX5Uz3ZugruU+CfiHyg02paVC/9wuxx+OKz/B/inVPDMM9vZxxSwTMHZHyMMOMgj2rfHxDdpllk06bcDkgXAI/Va8/E18Zzfukrf13PoMswmTOlfFyfN21t+FzHuvgz4sjUNbNp12vrHPj+YFUp/hP4uhUGW2s1J6L9pXNdoPipJDCUtdLlBPXfMMfoKoTfEi7eRpRpaiUjGTMT/SsVicx/lX9fM7Z4Dh2/8SX4/wDyJyd38L/GVvb+f/Y7TJjP7mRXP5ZzXK3FjNbzPDcQvFKhwyOpVlPuDXqdv8StViJZ7JJG7ZlbANcj4m1K88QazNqt8IxNKACEGAABgCuzDV8S2/bRSXkePmODy2MU8HOTfZr9bI5cW/NWo9Pt2HzXiA/7pq59n9qPs/tW9SUpL3ZW+79Tgw6p0379NS9br8mgh03TsbWdXPqHxUyWWmxOG2x5H95s1Cbf2qBWtml8tZFL8Er3AOcE+gODiuGWEqTetWR71HNqFOK5cJC66/0r/iZGv7Bq03l7Nvy42jj7ooqPWl26nKvoF/8AQRRXrUafLTir7JBPEupJzta+p6Z4th3eKdUbHW7k/wDQjXkfxX1PVLHVbextrqW2gaASHy22lzkjk9e1e3+JYd3iHUWx1uZP/QjXh3xwmtX16yt4ZleaCArMq/wEtkA+/XivmcZVawnuu2wVKSWKm7dX+Z5+7M7l5GLMTksxySfrSZzznPvmq95JCseyXPzdAKzI7poPkVsb+ma+Yc7M6oUXNaGs08YkEedz+grpfDvi7VNFtxaxCK4tgciOUH5fYEdBXH6UfnkJ9OtXwcjI5Fa0a06b5oOzM61OKfK9T3LwdrEXiLSjeJAYZI38uWPOQDjPB9MVtfZ/avCvDGuahomoxy2dxIkTSL50Q5WRQehH0zX0WIMgELwa+nwWOdeHvbrc4KmGSd1sZP2f2o+z+1a/2f2pPs/+zXZ7Uz9gZP2f2o+z+1a/2f2o+z+1HtQ9gZH2f2pDCAcHGaq3+t6XHqE9pLeMJIp47cRozIN7ZyWcKenyjA/vV2Xg7w/ZwfCbUL3UIYpNQjS6BWULNtdXOHDY3E+5OPas8TifYQUt7nq5fkjxcrOXLpfb/hjl/JHtR5I9q7nTvCfhuTT7aR9GtWZoUZiQeSVHvUz+FfDcIE0ejWiuhDA7c4OfeuH+1f7v4nqf6pf9Pfw/4JwHkr6r+dHkr6r+dfRX9h+Fuf8AiT6N/wCAsf8AhXCeKv7Ev7eTTbPwzNptxHeBRcR6MkiuiMMkEfwtmqWZSl8MdfX/AIDIqcLKmrup+H/BPL2gRlKkjBGDzXOWFrbt4y1C0EqGSKztnYAc4Ly4r6A0FvDpjtNPufCpFw3ytNJpCqgzuILMQccD9RT/AB3o3h6LwhrM1tpOlR3AspNskdrGrghTjBAzxR/ac00nG3z/AOAXT4ZSpykqnTt8+584+JE261Ov+7/6CKKseL12+IrtcdCv/oAor6ak/wB3H0PneWx3vxpvr3R9E13UdPytws5VXHWMNJtLfhmvmCR3kkaSR2d2JLMxySfUmvsfxlo8esQavps3CXfmxk4zjJOD+B5r5Q8WeF9a8LXq2us2hhL58qRSGSUDqVI+o9+a+DxvNJRfSx6uLptVJPzf5nMX8uwhHWORT26EVgalMjTL5WQUJ/A1oXW7zZNjKW3Hk9Ky7m1mRTMxVst29a8eo2ztwkIxtdlywvPMPlMSpP3sdxWulwJp0hT5Yx+tYsNosbpJuIYdRWpNaMNrwncjfmKcL2MsQqblob2kWd7f6nb2mnQtPdu48pFGckc/l619VxW7eUnmAb9o3Y6ZxzXy/wCBYpv+Et0WG1aTzftkQUr1+8M/pmvrg2/J4r3MulyxkzihT5kZX2ej7PWr9n9qPs/tXo+1K9gZX2f2pPs9a32f2o+z+1HtQ9gcXd2NqdbJa1hLm8tjuMYzny5e/wCA/IV22ls//Crdega0cIjXW2VtpV8lugznj3/DNc3exY8SqnrdW3/ouausgWVfhdrqr5YXdefexn7x9eKnMpXhT9F+p7mSRtWfp+pNpf8AyC7T/rgn/oIqW5/1Dfh/OvG7P9ojwBBaQwSRaxvjjVGxbLjIGD/FV3Tvj74F1fUrXSrSPVhcXk8cEW+3ULuZgBk7umTXTLhTOYxc3hpWWux9F7en/MfTnmHn/RpPyH+NRPI3/PvJ+Q/xqX/Suf8AUfrUL/af+mP618+akTyN/wA+8n5D/Gud8fMW8F6yvkuubOQZOOPlrom+0/8ATH9a57x1558H6uG8rb9kkzjOelNbkz+Fnzf45Tb4qvV90/8AQFoqb4hrt8Y36+hT/wBAWivu8O/3UfRH5lONpM93vYN15O3rK38zXmnxv+HeoeMtNs5tJnjjvrPeBHI21ZFbGQD2OVH5169JBulkb1dv5mm/Z6+IlJSjys+nrYfmnK/c+I9S+Efj6yuBC3h28lLdGiUSL+akgfjis7xV4H13wxZ2q+IdOls/tLFossrE468AnFfdv2evEf2pNMW7j0hWzvWG4ZP94bK83FwjRpSnHdG+X5ZDE4iNKbaTvtbt6HgNh4E8SarHG+l6Dqk6yKGRxbNsZT0OSMVuWPw08cyXMdinhjUEfpukj2oPcseP1r6r+FUJb4aeHD/1Dov/AEGul+z1vTowaUjirZelJxbbszxT4TfCOXwzqY1rXLi3uL6MEW8UOSkRIwWJIGWxx04r1X7PWt9no+z11wkoKyKjhlFWSMn7PR9nrW+z0fZ6r2pXsDJ+z0fZ61vs9H2ej2oewPP9Rix4ziT1uLb/ANFz1vx24g+H/iWb7TOTJJdfu2lIRcEj5RjjPf1rn9Z1PSYfiPFbSalZpIl1bI6tMoKt5co2n0OWX/voetdHPJE/gjxRb/Z5t8Ul0C7QttbOTww6479h3rpx0rxp/wCFfqduVQ5akj865f8AWv8A7xrc+HX/ACUHw72/4mtt/wCjVrDl/wBa/wDvGtv4df8AJQPDueR/alt/6NWv6rxf+4T/AMD/ACJj8SP1EMac/wCkSf8AfyopI1/5+JP+/lPJtuf3Bz/1xP8AhUTm3/59z/35P+FfyIe+Rsi/895P++6wfGyL/wAInqv712/0V+C+c8VuObf/AJ4H/vyf8Kw/GPknwxqYWIgm3fB8ojt64oJlsz57+JibfHGpL/tJ/wCi1oqx8Vl2+P8AVF9Gj/8ARa0V9vhX+4h6L8j85rxtVkvNnK6j+0B4507xvcp5djcWCyt/obQgDbnOAw+bv1+lfTWneItMvfA8fi2N0Fk1n9qIMi/L8uShOcBs8fWvkTxX4EsYpYtcupL8vfyFlEUe7qM+nStCHxBqkfgf/hFbSbVjpwAUWcikoPn38kLkc5b8K/OJYxKu48ra5mvTW3Wx9ngMtxuIp+1UeZPZ3W/3nteteJPHOr2aT+FFS4EV2sc4sII5dmVDbW3OTt55bA6GvP8A9oK48Urr1gniFLu3tvs8v2Vbe2XbI2FLLlWY9QMnPHHHJrA0rxlqmiaheXGinUNLgvmjLi1DbflXbyXBzznp6mrcmqeIvGesQ2uoajqV0yRu0P2qHiMcbgOBycDmt8wzWnFzpwopxWztp+d/wPQwuU4nDtVq14qOraa/Q7r4TXHxJGiwQWUF7Po6acv2B7myjUFdqbdpLAk5L9STgDgVtS6nr6iBZtc163n8uP7RG1sq7D5UZb/lk3O8v+QrltKl8c6TYLZ2/ie/itIF2xRqFVYlHYcdK8P8R/EnxnP4q/tBPF2pCVZsROl04AUcdAQBwoOMc151XHwzKHsoJ0+XrHT5a3/I8x4ulh5ykvfv3PpNtX17K7fEGtY7kqPX/r39MfjWx4cvPHF1PqLWAvL2wWZVt5r61RWYbfm25ZMjPsf6V5f8PfGvj7xJoAu/+Er1J5opDFKVKgE9u3piui/tP4gf9DPqf5r/AIVxYTMaeX1ZKTnUe3v2a+VrF1sXRrwSWnoejb/iB/z4Qf8AfiP/AOPUu/4gf8+EP/fiP/49XnH9p/ED/oZ9S/Nf8KP7T+IH/Qz6l+a/4V6X+tNH/nx+H/2xyctL+dno+/4gf8+EH/fiP/49WR4vn+J0OgzSadYyC4BXBtrWJ5MZ5wDI38q4/wDtP4gf9DPqX5r/AIUf2n8QP+hn1L81/wAKP9aaP/Pj8P8A7YEqX87Ou0PwJd6p4gttd8RaJZxXG+K5uHeJAZJFTA+VSeckEk4+6OK6PVhIPA3iVVjVx5t51Pue1eXf2n8QP+hn1L81/wAKsWOteLYPD93o9xHDdreSSPcTz5eRy/X2H4D3rSGfUsXL31ypK3Zfmzrwk6NNv3vvPimX/Wv/ALxrS8If8jXpOMk/bYenX74r20fBTRWYs41QZOeJl/8AiauaZ8G/D9lf294n9rmSCVZFBlQgkHIz8tf0FiPFjh2phZUlOV3Frbyt3MFGKlfmX3nt3iZrV9GiiVbJyxGfsMoWUEKTyfcjH41o/DEr/b6NHC6ym2JYSTKck5JHGcEZx0A6da8S1T4q6a/j2TTLrSVCri0NyjYwc7SSmcYySM9a9J0bWr/R9TbULLT1aYqynzNzDB64+biv4+yzKMVgsRSnWaUU7/F/wNT35Zjhpp2key3GqWkM72811ZRzRqGeN7lQyg9CQelYvje/WPwRrN8qpNDDaTOxikDE7Qcgds8Edetef33i7Vby4a4uPC+h3EzYzJLa7mOOnJPaqWv+KvFGreHr/Q20nTYLW9gkgk8pGUgOCGI5xnk1+if2hhv50cjxNG3xI4z4i6taap4xvdQtlmWG4EUiCRMMAYk4IornNaguoNReGdv3iKin5QOiDHQelFfe4KvTnhqcop2cV+R8DiX++nr1f5nQQeJtQhsoLaJgqQqFXKqeMY9Kls/GGp2277QEuQwwMgKR1xyOvWiirllOEcnJw/F/5nQs5xqioqei8l/kMbxlqn2NLdVhEqHPm7Rg85Hy9OP6Un/CbampViMuBgn5cEf988c80UU1k2Df2Pxf+ZLzzHR2n+C/yD/hO9QETQtbxNG2dwZUO4HqD8tck1t4cy+fC+nFWOcbehooqFw7lt2/Zb+cv8zjnm2KbbbX/gMf8jd0jxdPo1kLLSdPs7K3BJ2RxJyfUnbyfrV0fEXWAxLRwlewEaDH/jtFFJ8M5W9XRX3v/My/tXE91/4DH/IB8RdYBO6KEg9AEQY/8dpf+Fj6tkYgiwOo2pz/AOO0UUv9WMq/58r73/mNZrie6/8AAY/5CL8R9WH3oIm/4Cg/9lpf+Fkapz/o8XXjhOB/3xRRTXDGVf8APlfe/wDMf9q4nuv/AAGP+Q1/iRqxUhIIVbsSqHH4baT/AIWTq+P9TDnH9xP/AImiij/VfKv+fK+9/wCY/wC1MT3X/gMf8hh+I+t4OEgzjjMScH/vmnH4k6xgbYYQw6koh/8AZaKKP9V8q/58r73/AJj/ALTxPdf+Ax/yMBdU0YXwvj4U0k3O/wAwyeQmS+clvu+tb/8AwsnWOP3MOQck7E5Hp92iiqfDOVvel+L/AMw/tTE91/4DH/Id/wALK1XH/HvFnjJwn4/wUf8ACytUz/x7RY+if/EUUVP+q+Vf8+V97/zD+1MT3X/gMf8AI5jW/EFxqWqTXs0Sh5NuQMdlA7D2ooor2qWCoU4RhGNklZHBPE1ZSbb/AAR//9k=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4" descr="data:image/jpg;base64,%20/9j/4AAQSkZJRgABAQEAYABgAAD/2wBDAAUDBAQEAwUEBAQFBQUGBwwIBwcHBw8LCwkMEQ8SEhEPERETFhwXExQaFRERGCEYGh0dHx8fExciJCIeJBweHx7/2wBDAQUFBQcGBw4ICA4eFBEUHh4eHh4eHh4eHh4eHh4eHh4eHh4eHh4eHh4eHh4eHh4eHh4eHh4eHh4eHh4eHh4eHh7/wAARCABOAH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B0y8sr61Waxnimh6AoeB7e30q1XDQ+GLOx17zbC4uZpVkEhtYiFiTByodjnjvjk9wK6tbe/l+aa+MX+zAgGPxYHP14rorU6cX7ktPM5MNWqyj+8jr5O6/ryL1FUzZzD7uo3Wfoh/9lrzH9pLxV4w8GeA4LrwxeWgvby9jsxNNb5aIOD8w527sgDlSPasbLudHM+qOz8f+O/CngbTft3ibV4LNWB8qHO6aYjsiDlv5DuRXhtv+1R4V1bUL3S9T0PVdK0qRSltfQz5lHHV1TBT/gJY18o+KLjxBe6xLf8AiS4vbm/nOXnupC7P9Ce3sOlZx96aVhtXVj7s/Zm1LT9Sh1W5t9UN1mZfKAuWIIIOSUzjd7kZr2yvy38L+Jte8L6tHqnhrVrrTrxOPMhfAI9GHRh7EEV9NfC39rAfutP+IemYPCnU9PTj6vF/Mofota4iftZudrGGEw/1ekqad7H1dRXPeH/HHhDxBYLfaP4j028t2x8yXC5U+jA8qfYgGt2CeGdPMhlSVP7yMCP0rDlfY3Uot2TJD0OOtfLPxfh+ISeMJdS8YaVLrehRzFrC3tW2RWoHRhEfklf/AGmbd6AdK+ltW1nTdLQtfXccJC7gpPzMOnA6muL/ALT8SeKr6U6IDa6bjaTcopjb81JOfQZrswlKope1Vkl1ex5+Pr0XF0JXk5dI7/8AAPENE8RaTq5aKzu1+0JxJbSgxzRn0ZGww/KtUV6b40+C3hTxRbpNJZx6fqCgEPBnajf7OMMoz/dK1xFh8CfFT3n9n6p4tnn0TdypcGV1/utIAGYH04P+0RkH3KPEMVG1SOvkfMYjhKTmnRnp57r/ADONuPE+npcSQ20Go34jYo8llZPPGrjqpZRjI7jtRX0v4f8ABPhrRdKh0210m1MUIwu6JT/TAHsOKK5JcQYm+iVj0ocKYNRSk236/wDAL3hTyH0Gzmgbf5sQd3PVnP3iffOc1q1g+GrC5t7u8uubW0un8yOzPJjbu2exPdRkD1rdrxq1ud2Z9Bhr+yV1b+v1FzXkP7WkO/4VRTf88NYsXPsDOoP869dryv8AamaOX4La0ueYngl/74mRv6Vkjc+X9Rs47uMR3MIuEK/dIHmAY9P4q868QeHMa+NP0vc6vAZgjHGMHpmvSZAhXKOm3J+U8qD/ADU1z90ZP+Fi6cWMoL2c3RsHjpg9/wCtVcLHnFxbz2kphuYJIZB1VlxTK9g1bTbe+iaO+gWYDq6j5l9yO34V5x4m0mLStU8iGQvGyB1yckZ7VVwsQeHfEWveGb8an4d1S7068T+O3kK7h6MOjD2ORX6JfC+P/hIvhx4e1zVokGq3mnxTXNxbr5Ds5XJPyY/LpX5yPxG30NfpZ8K4xb/Djw7b9CmnQjH/AAAUOTS0IlCMviRFr3hz7U6TX0B1mKIEKjuYp1HfDKQrfQgH3ra8PyWDaZEmn7hBH8gRidyEfwsG5BHoa0a5/XF/snVbfWYfkhmkWC+UdCCcI59wcDPofatFOVWKpt+n/DHNKlHDydWK9e/3m+OtLTRzyOlOrnOtBRRRQMydA12x1dGEDmO5j4mtpBtliPoVPP41q1h+GLKSQtruoxgaheIPl/54RdVjH8ye5rcxWlaMYzaiYYeU5U057jZPuH6V5R+0Za3N38KPEdvbRPLI9k5REGSxAzwK9YNYPiCFbi3eErkGoR0I+IoNQs9QC3EEu8tkBw3zfTng/Q81kX2wePNJ3BGDWdxn5TjoOo6g17p8S/g7YajNJqejN/ZmonlpYlG2Q/7a9G+vX3rwbxBY694d8Y6bN4isTbxQRSw/a0bMLlgNvzH7vTo350xnUMCsieW5ZsZUE/N/wFuhFef/ABBP/FQDOQfITIIwe/UV3AkhkJMbhAcEnGUJ916j6iuB+IbkeIwCeRAmfmz+tCEYk3ML/wC6f5V+k/gmXy/DulQ5wEs4hj/gAr82bESXV7DaQoZJZZFRUXkkk4r9IvCKFNMtFPVYUUj3CimI65G3DPWkljjmjaOWNZEYYZWGQR9KbAcxipM1AFBtNEYzY3E1qR0VW3R/TacgD6YqKPUJra5jtNUjSNpDtiuIz+7kb+7zyrexznsTWpmq2pWkN/YzWlwpMcqlTjqPQj0IPINXGSekjKUGleG/4E9Fcbb2fiXV7WK5t/En2PywYJYxbBv3kbFGbOe5GaK3+rwWkqiT+f8AkcyxdR6xpNr5f5nS+H9St9W0i2v7dgUlQEgfwt3H4Gr9cdqGkatoGpS6p4aRZ7aZt11pxOAT/eT0Pt/PpV3TPGmh3TGG5uDp10vDwXY8tlP1PH60Tw7l79LVfivX/MdLFKNqdb3Zfg/R/pudHVK8tw2SKkj1CwkXdHfWzr6iVSP51DcaxpFuM3GqWUQ/251H9awUJdjq9pBK9zGvtP3Zytcp4k8KWWqW0lvdWscsbqVZXUEEe9d5pWr6LrUk0el6jb3jQ48wRNu25qzJYowPAolFxdmi4zjNXi7o+QvGfwf1bQ3e88ISEwg7jYSsQoH/AEzfqn05FeQ6h4b8SeKfF/2G20e6tJo4kS4NzHtWLHUkjg+2Otfoq2lQSDEiBh6YqvJoVmzZW2j/ACpFHzj8JPhNYeHBHcvF9ovsDzLiRfm+g9BX0H4fiMMKR4PHSr0WjxKciMCr9taLEO2aTETxDEYp9JSikIKpazqVrpVi91dOQo4VV5Z2PRVHcmsPxRr+p2upvpemQWqMluLia7uXOyJCSM7RyelV/Ckej3upi6n1k65qiKWDlCI4R/sLjC/zrqjh2o+0lt5f1ocM8YnP2VPfz/q7+Ru+Frae10WJbpdlxKzzyr/dZ2LEfhnFFalFc8pc0nJnVTioRUV0PINnibxpqsl9YK1hb/dDiR0Tjpz/ABH6D8q9Ms9NhuNGs7fV7SC5mjgVZPNUSfMAAeT71owwxwxLFDGscajCqowAPQCn4rrxOMdW0YrlS2/4c4sHl6oXlOTlKW9/8jCfwf4Yc5Oh2X4R4/lUkPhTw1Efk0Ow/wCBQhv51s0Vz+3q/wAz+86vq1H+RfcjldW8HQ/b01bw5cLompImwtFEDFKv9104B+vWk+1ePLXCy6No+oY/jgu2hz+DKcfnXV0U1XdrSV/Un6rFNuDcb9v8tjkJpfHWqA26WVhoUTDD3Bn+0SqP9hQAM/WlsNeudCC6d4sJTYdsOp7T5M69t5H3G9c8H1qP4geOofCk9tA1hJdPKdzYcKFX265NdLpd1b6tpUN4kbeTcRhgkgGcHse1ayuoKUopRfb+mznpuLqShCo3OO99v0X3E9rc211CJrW4injPR43DA/iKlrAuvBvhqac3C6VDbzHq9szQn/xwioH8E6TIpWS61Z4z1ja/kK4/OsuWl1k/u/4J0uddfZT+f/AHa94ritL6PS9Jtv7V1Nj81vFIAEXuWbkCmtrniVh5cfg+dZT3a9j2D8RWromh6To0Jj02yjtw33mHLN9WPJrSAxVOpSWkY383f9GZxpV5Xc528la34o5jTtAvrmLU7nXJ4jeajD5LLAPkgjwcKuep5zmud1LwDqGlyC+8MahMJkH+rdgrn6NwD9D+dek0VpTx1am3yvR9OhnVyzD1YqMlquvX1ueWR/EXWNNX7Hq+kq93HwzMxiJ+q4P5jiivS7m0jnkDseQMfcU/zBorf61hHrKjr6s4ngMwTtHEaecUf//Z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5" descr="E750 - Landis+Gyr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6" descr="data:image/jpg;base64,%20/9j/4AAQSkZJRgABAQEAYABgAAD/2wBDAAUDBAQEAwUEBAQFBQUGBwwIBwcHBw8LCwkMEQ8SEhEPERETFhwXExQaFRERGCEYGh0dHx8fExciJCIeJBweHx7/2wBDAQUFBQcGBw4ICA4eFBEUHh4eHh4eHh4eHh4eHh4eHh4eHh4eHh4eHh4eHh4eHh4eHh4eHh4eHh4eHh4eHh4eHh7/wAARCABYAMc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60VcqDlvzpdvu351Vur+2s5LSCdmD3UnlRAKTluvPpVa+8RaJYasml32pW9rdyRiREmbbuUkgYJ46g8U0m9gNPb7t+dG33b86VSGUMpDKehByDRSATb7t+dZ/iDV9O0HTTqGqTyRW4kSPcqM53OwVRhQT1NaNIyqwwyqwznkZ5oA5Y/EDwV9oSD/hI7UOyluWYBQMdSRx149efSiP4geDnF8RrkQ+xKzzA7shVAJIHU/eGO5roW07Tmbc2n2bHrkwKT29vYfkKZBpWlwQiGHTbKOIJs2rAoG306dOB+VAGG3j3wcsME7a7CIZ93lyfNtJVtrDOOoYgH3I9RTf+Fg+C9kLnxBbAS9PmPHGefSukNnZ7An2O32jOB5S4GSCe3qAfqBUY03Tck/2dZ5PX9wvPOfT1oAdp91a6hYwX1lcCe2nQSRSo2VdT0Iqfb7t+dEaJHGscaKiKMKqjAA9hS0AJt92/Ojb7t+dLRQAm33b86QjGOT1HenUj9vqKAFoqK5uILaPfPIqDtk8n6etZ0N0ZrqTz7wQptDIqSLxyevHXpQBY1/Tv7W0i408XU1r5wA82L7y4YH9cY+hNYT+Eb5tOa0HjHXwxl8zzfOG7nGV/wB3g8ds1uG4jGjzTTXnlRjzAbgsBtG4gHP5Vl7ZAtvJH4ohMXl7BvlB3kLgndnk5IP5VUYp7sTbXQyH8Bao0kefHOteXCd0HTfGcMuAc424I7Zz3HGL2teDrrVLeWCXxTqqK8wlUrgGMCHy9oIxwTlj6k1p6RcQ25n+0eILe9ACZBdf3Zx9e/XFXRq2lmCOf+0bTypDtRjKoBOM4/Lmk0k9wTZn+GfDo0WaSZtSvL6R4/LDTuThfMZ+eeT82M+iityqh1TTVaRW1C1Uxna4aVRg+nP1pTqWnA4OoWuc4/1y/wCNIZaoqO3uILhC9vNHKoJUlGDAH04ooA5zxX5H9veGjJ80v2w7FyfTr0I449OwzzXk/wC0rZWd34t04S3UyTm1VQiDgDcxyx9MjFex65E0msaEWaNYY53YlpdrF9uFCr375/8Ar14p+00Lo+NbH7K0S/6Cm7eD03t0/Wsq1apRjzU3Zno5ZhViq/s5NrToYmh3XjDwvGn9j6hc/Z0AAEUvmxsB6qeP0rtNG+N1xZxkeJtLRo4xl57c7GA9SrcfqK8isri7tVUx3DpIANzRkqCauXuuXM1jLDfC2nVl2h5ogSpPAOfrURziUtK9NS81o/1/NHr1+Ha8VeDUvwf6r8T6o8KeJdF8UaYuoaLepcxdHXo8Z9GXqDWvXyX4Q1BrZ4tQ8M6sba+RjlAQFfnO0How56HrXt3gP4oWWqSJpfiGNdL1PhdzfLFKfYn7p9jx711w9nWTlRd+66r5fqfP18NUoy5ZKz/r7/kejUUUVBzhRRRQAUUUUAFFFJI6xoXkZUUdSxwKAFpH7fUVmWXiPQL7UzpllrNjdXqhi0EMyuwx1yB0xWm/b6im01uBR1bT2vHjmimaOaIMF9DnrUD6bfbY9upSsQeQ2ML9MDJ/GtOaWOMfPLHGT03ECo45BI22O6hc+i4J/nU2AqX8VtaaDNHdRy3sCjMikZZwXyTx6Zzx6Vy0UvhUvaqPCN7HGrO0ebPEaFyu5sZ5J46ZIwa7ciRQWMygDknb0/WmLMGxtvITuGRjHIxnPX0p2C5lf8Il4awrJpFuh3bwyAqc9fXv3+p9TTj4T8NfZBaf2JZG3DFhH5fygkYPH4VqqWbO2eNvXC5/rTtsv/PRf++P/r0AZ1x4d0O4m8640u2lfJILrkAnrgdBUQ8K+GxE8K6LZLG+d6iPAbPXPrWttl/56L/3x/8AXo2y/wDPRf8Avj/69AFfTNN0/S4Wh06zitY2bcyxrgE4xmirSBgPmYN9BiigDl/Fuf8AhIPC4G//AI/WyA2Fxt+hyfbjv6V5h+0N/wAjla/9eKf+hvXqviVrMa54d+0TzRzfam8hUTcrHbzu9BjjPvXkn7R9zDbeMbNpn2BrFQDgn+JzXpZUk6+vmcWYOSpXjvoedlVPVV/Ko5LeGRdrxgjjg8inxuskayI25WGQfUUrMqqWZgoHUk4Fe9Uy7CVPipr7jzqOcY+jpCtL72/wZXW0SJdsKqoznAGOauJfsYxb6jEbmIcKScSJ9G/oaiR0kXdGyuvqpyKd2x1FePieHKTl7TDScJf181+J7+G4uqSiqWOpqpHutGv0/I7Hw78RvE3h1bWz0+4t9Z09mAEF1uE0YyvAIzjgkdxzXcRfGOVP+P3wjex/9c5c/wA1FeFXliLiSKRJPKaNs5CBs8g456dKto1xGP3d3Mn0cj+tcUsHmEHadJT807X/AB/Q6vrGU1fejX5fKUXf71oe7QfGbw6f+PrTNWtz3Hlq2P1FEfxs8IyNIqWusFkOMG2ADcnoS2D0/WvDxeaiuAuoTke7GqFjLqkep3Vw0rReZx5iuMuMnsKn2GJ64Z/+Bf8AABrAdMRH/wAm/wAj3a4+MaPkad4W1Cf0MrhR+gNYPiD4s+Km0+4+z6VYaaNmRI8u51/NhXmMrXEv+tu5pB/tMT/Wq1zZpPA8XmypvGNynDD6GmsLj38NBL1d/wBUP2uUwXvYi/pGR23/AAsHxfeWKfafFsNuDnIgjw/U8ZAJ/WsK/wBQgvGL6jrOq6gx/vE4/wDHif5Vj29rHDEse6SQDu7ZJqURxj+Efiav+zs2ltKMfS3+Tf4lLNMkprVzl6JL/I7H9nifTZPinKNPt7dVa1lYOHzJ0H3sDBzk19JP2+or52+AFtbQ/ESN4beKNjaSglVAJ4FfRL9vqK562GrYaXJWlzP7/wAzkqYrD4p8+Hi1Hz/4dmdqEtpDqkL3jRKn2d8eYAedy9KrahLpP2y0Y3ECJh8tDJtPQY+7zWtdQwzx7JoFmXP3SAaZLBBLH5clmrJ6FRWJBRe9t4vDc13esZ7ZA6u3B3pvKg5PHTHNYcWqeDljtp45ZkM26GHETg/uxtYAY44Ygn3NdcMbNnkHbjG3Axj6Um1d4k+y/MAQG2jIB68/gPyqlKS2YnFPdHK6V4l8IWck/wBjuXRnKqQwYCQgds8ZHQnjtz0q0PHHh7+z4b43Ewilcx48okqwXcc49PbNb7xxOoV7RWGQcFFPI6fyH5UuFxj7Px6YFDberBJLYxrjxdolvdG2nnkSXeyqgjLM23qcDJHXuBmq03jrw/GhcSXLgKGyICBgnHU/ifwPfiuj+XcW+z8nqcDNHH/PA/kKQypo2sadrEbyafP5oQjcCpUjIyDg84oq6iqBlYwmewAFFAGD4kuJIdV8PRqyqkt6VbIH904AyM+3GK8l/aJRH8ZWm9FbFiuMjP8AG9esa/aXk3iTw9cW9vLJDDLIZ3X7sYK8E89z7GuL+L3grxB4k8Sw3mlW8UkMdqsbM8oT5tzHv9RXoZZUhTr803ZanHj4SnStFXZ4moCgKoAA6ACmzRRzR+XKgdcg4PqOld5/wqnxn/z52v8A4ErR/wAKp8Z/8+dr/wCBK19H9dw/86PD+q1/5WcFBDHChSJAi5zgetSV3C/CnxmyhvsVsMjODcqDS/8ACqfGf/Pna/8AgStH13D/AM6D6rX/AJWeeXst7G4FtarMuOSXAwatV3B+FXjMEf6FbcnHFytL/wAKp8Z/8+dr/wCBK0ljcP8Azof1Wt/Izhqp2t1dS3LRyWMkMYBxIW4OD6V6L/wqnxn/AM+dr/4ErSD4U+MySPsVtx/08rQ8bh/50Cwtb+RnD1HcGZYiYFV3yOGOBjPP6V3v/CqfGf8Az52v/gStB+FPjPH/AB523/gStP67h/50L6rW/kZwFm1y0ObqNI5M9EbIxU1dwPhT4zIB+xWwz63K0v8Awqnxn/z52v8A4ErQsbh/50Dwtb+RkH7PCX6/ENPtk0Mg+yS7dgx2HtX0c/b6ivIvhX4F8R+HfF8Wo6nbQpb+TJGWSYOQSOOB9K9dft9RXzuZ1ITrJwd1Y9vAQlClaSs7lLW7x7O0V4pI0kaRVAdC2QTzwOeBz+FUYtcSKSWO4vLObBi8sp8nDHBzknGKm8SwXE0UXkqXVQ2QE34Y4wxX+IdfXqDisxdNv4Qt1H5sUTN+8ijA8zaM4OMH8uoHHavMd7ncdBqU1rHps0txIRblMMyZPB44xz37Vyjw+GnWC6h8S+Sjp5EZWVcHahRgMjrh/wADj0rc8qaHwtJC2nfbmWNljtJAMyjPyq2eBxjNYNnf/aStxH4BdUhaZELIgKtn5sLt43bRzzmtYVJQ+Fmc6cZ25kXfDl14b0vz47TXmueEQrLNv+ZVP3eMknHIHcHpzWiPFHh/7JFdnVbcQyttVi2OcZwfTj1+nWsvR4LTULk21/4HTT1XLLK8MZUkFcDgZ5wPyxW9/Yuj+SIf7JsPLBLBPs6YBIwTjHpxSnJyfNLccIRguWK0Kkvirw9FdPayarAksb7HUkjaff8AMY9akbxJoKkhtXsxgbifNGMVYudH0m5ZmuNLspWY5JeBSScYznFMXQ9FWHyRpFh5fHym3Ug4/DmpKLtvNFcQJNDIskbjcrL0IoogiigiWGGNIo0GFRFwAPYCigCO5jkmsZYYpPKkeNlV+flJHB4IP5EVhWWh6nDLEH8S3M+2USEMxJZVYEr15BAIP+9WrqOs6XpJt11LULezM27yzM20HbjPJ4HUdfUVy9lafD+eCcWWrW8kcAkuJvJ1AsVXO5mODnaCT7U1a3mLU7g8DJ4FZXiLTbzUooY7PVJbBkYszRk5cYxjgjj/ACMVz6WPgNZJVXVIlbZhs6iwAGNuBlsDj06HFX7Dw34butPKWU89xbFyS0d87gnKkgsD7KcUhmlo2m31jcTSXerT3qOoVI3XATDMcg55OGA/AVpM6Lnc6rjrk4rN0bQtP0iaaWy+0BpgA/m3DyZx/vE0zUvDmlahqZ1K5ilN0YVg3rKwwivvHHTO7vQyopa3K19ompzapPeR69cW8LsrLApYKoG3P8XfBz/TnOtpcEltp8VvNcm5kiG1pSclj79eelY3/CF+HygVoLlwAQd11IS3Pfnmp9N8K6Pp18t7aR3KSqcjNy5XoRyCcHg/y9KCTVvo3ms5oYpfJkkRlR+flJHB4IP5EVz+maNqSvazx+Kp7qEOr8neJlBORnPfvj/61bmoafa3/lfakZ/JfemGK4OMdqxh4J0AGNlhukaM7lZbpwQfXg+9JXu7gdJWR4hsLnUUhWz1Z7AoWLNGxy2RgDgjjrV7TLOHTrKKztvM8qIYTzHLt1zyTyawh4F8NiFYltbhVXdgi5kBG5ix5z6k/marSwzU0bTrmxZ2udQnvHdAo3scDDMc4JPPzAHH90Vpds9q5pfBOhiFomN+4IIBN7JlQc9CDx940668GaPcT28sj35WBSgj+1uUcc8MCe2TSEOvNE1SfVJruHxBcQRyMGSBS21B8vbd3wfbn61p6Raz2OlWtpdXkl7NEArzyfekOeprMHg/RBOk4W9EiMGUi7kHQHGeeeprfft/vCgBTnHBwfpTNsn/AD0X/vn/AOvWdrsssewR3RtxtJ3c4JyPQVnyNeRqWbWU29sO2f8A0H60rgdBIWjjaSSZERQSzFcAD161Xj1C0lKCPUbZy67lAIJK4zkc+nNQzXjQeH5Ly4hNyUQhlX/loN23PT8elc8dT8Pyta3DaFqq3EgeKNRCyyKsYCtkBhhcN178+tXHl+0TLm6HV21xHdKWt7uGYDGSnzY/I1Ltk/56L/3z/wDXrkrDxNodm0rW+kajbFisYZoMCTAwOScDGQMnrkYzkVZHjS1/s2G9Okav87lGiFv8yELuPfkdv16c0pWvoNX6nSbZP+ei/wDfP/16Nsn/AD0X/vn/AOvXOXXiz7Nc3cMmi6jIITiNoo92/j+L+6c9OuRg8Vf0bxBZ6pc/Z4be9hfy9/7+EoO3GfXkUhmsu4D5mB+gxRS0UAQXuk219GI72xiukHRZoVcDkHuPUD8hUUHh/TbeR5INItIncbXZLZFLDOcHA5GaKKABvD+mtjdpNoccDNsnHT29h+QqzaafHaRGK1tlgjJLbYowoz64AoooAl8ib0k/KjyJvST8qKKADyJvST8qPIm9JPyoooAPIm9JPyo8ib0k/KiigA8ib0k/KjyJvST8qKKADyJvST8qPIm9JPyoooAPIm9JPyo8iXIyrn8KKKAFMMjDDREj0IoaGRhhoyR6EUUUAL5Uv9xvyo8qXOfLbP0oooADFKesbH8KPLm/uP8AlRRQAeVL/cb8qPKl/uN+VFFAB5Mn/PNvyooooA//2Q==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AutoShape 7" descr="Controle de acesso em tempos de pandemia | Revista Digital Security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AutoShape 8" descr="data:image/png;base64,%20iVBORw0KGgoAAAANSUhEUgAAABIAAAAPCAMAAADeWG8gAAAAAXNSR0IArs4c6QAAAARnQU1BAACxjwv8YQUAAAGqUExURQAAAAAA/wD//wD//////wCA1QBg3yBgvwAXogBG0Rei6ACA7SSS7RBQ3w2G8g2A2QAkngxV5xN72RJ22wCE7Rlz5g6O6gCI+S9x5wtv6Qpj7wpw5gpu6wqE5gqE8A+A6wV97Alh7AmE6AmK9g136giA7xN67Ah46QRg7QOM9Qtq9AaP9w2G7wOL+giG9AqP+g2R6w6d8w6V7xCF7QuE8Aty9AiP9wxv9xCS8xCb7xCR9Q9w8waO+wqQ/QiR+w6V9Axz+EKR7w+W9xB1+SuX9Nvr9w988QuV9w6J9A+Y+Q908BCI+BJ19RCN8w+K+Q6Q8RN59w2Z9A2O/BCR9AqM+BGB+Q937w97+RGS+RN9+DOi+Ofu9hOO+ROM+RB48hOZ/RGX/BeD/A2O+xGJ+RSb+xeD+xiT+xad+xKT/RWc/R6P+RKU/BWa+xCX/xCY/xGY/xOb/xSc/xSh/xWW/xab/xam/xec/xic/xif/xqL/RqZ/xqd/xuP/huW/xub/xuc/xue/xyc/xyo/x2h/x2j/yCi/zGW+lOj9mSp9H+294W7+L/g+Mnn/d7w/FQsVNsAAABtdFJOUwABAQIDBggICwsLDg4QExQVFRscHR8kKysuMTIzNDQ0NTc4OzxAQ0RFUFlbX2FhZmZrb3F2d31+foCChIWFho6QkpafoqSlpqaqrKysr7e6wMHCwsPGy8vN0tPb3+Dj6e3v8vP19vb4+fr8/v46XLAuAAAACXBIWXMAAA7DAAAOwwHHb6hkAAAAw0lEQVQoU2PAARjFdW1s7cw0RaB8Bja9oIyy+sb6hvIEd2WwiFxIcW1qgIOpuXNkZXOmEz8Dg3xSVaK1oqq+lYW2goZPTVMgFwO3R6iUTkR2Xm5+QYqnklasITMDA7uob0ldW0dXZ3tWS7qRINgwnuBkx+je7h5XCbccS7AIAwOftGxUa2FFvL2wChNUiIHBvyjG2y+t1ADKBQExE14GBhljVigXAiTDvTihTChgcaluVIeyYUAtLkwIyoQDAQ4IzcAAAGueKBzk35pjAAAAAElFTkSuQmCC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AutoShape 9" descr="data:image/png;base64,%20iVBORw0KGgoAAAANSUhEUgAAABIAAAAPCAMAAADeWG8gAAAAAXNSR0IArs4c6QAAAARnQU1BAACxjwv8YQUAAAGqUExURQAAAAAA/wD//wD//////wCA1QBg3yBgvwAXohdG0Rei6ACA7SSS7RBQ3w2G8g2A2QAkngxV5xN72RJ22wCE7Rlz5g6O6gCI+S9x5wtv6Qpj7wpw5gpu6wqE5gqE8A+A6wV97Alh7AmE6AmK9g136giA7xN67Ah46QRg7QOM9Qtq9AaP9w2G7wOL+giG9AqP+g2R6w6d8w6V7xCF7QuE8Aty9AiP9wxv9xCS8xCb7xCR9Q9w8waO+wqQ/QiR+w6V9Axz+EKR7w+W9xB1+SuX9Nvr9w988QuV9w6J9A+Y+Q908BCI+BJ19RCN8w+K+Q6Q8RN59w2Z9A2O/BCR9AqM+BGB+Q937w97+RGS+RN9+DOi+Ofu9hOO+ROM+RB48hOZ/RGX/BeD/A2O+xGJ+RSb+xeD+xiT+xad+xKT/RWc/R6P+RKU/BWa+xCX/xCY/xGY/xOb/xSc/xSh/xWW/xab/xam/xec/xic/xif/xqL/RqZ/xqd/xuP/huW/xub/xuc/xue/xyc/xyo/x2h/x2j/yCi/zGW+lOj9mSp9H+294W7+L/g+Mnn/d7w/Eid4X8AAABtdFJOUwABAQIDBggICwsLDg4QExQVFRscHR8kKysuMTIzNDQ0NTc4OzxAQ0RFUFlbX2FhZmZrb3F2d31+foCChIWFho6QkpafoqSlpqaqrKysr7e6wMHCwsPGy8vN0tPb3+Dj6e3v8vP19vb4+fr8/v46XLAuAAAACXBIWXMAAA7DAAAOwwHHb6hkAAAAw0lEQVQoU2PAARjFdW1s7cw0RaB8Bja9oIyy+sb6hvIEd2WwiFxIcW1qgIOpuXNkZXOmEz8Dg3xSVaK1oqq+lYW2goZPTVMgFwO3R6iUTkR2Xm5+QYqnklasITMDA7uob0ldW0dXZ3tWS7qRINgwnuBkx+je7h5XCbccS7AIAwOftGxUa2FFvL2wChNUiIHBvyjG2y+t1ADKBQExE14GBhljVigXAiTDvTihTChgcaluVIeyYUAtLkwIyoQDAQ4IzcAAAGueKBzk35pjAAAAAElFTkSuQmCC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AutoShape 10" descr="data:image/jpg;base64,%20/9j/4AAQSkZJRgABAQEAYABgAAD/2wBDAAUDBAQEAwUEBAQFBQUGBwwIBwcHBw8LCwkMEQ8SEhEPERETFhwXExQaFRERGCEYGh0dHx8fExciJCIeJBweHx7/2wBDAQUFBQcGBw4ICA4eFBEUHh4eHh4eHh4eHh4eHh4eHh4eHh4eHh4eHh4eHh4eHh4eHh4eHh4eHh4eHh4eHh4eHh7/wAARCAB5AFs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234fO1ne6lY31sIFhjZoYHwzL/ESrcH7uOv6dKYfG/hWRQ2pah9lkkUkQXMiBXXB2sUzzz34zVS5gvYtSiOvMmmusS2tyQ/8Ax+Y4Eitzjn2Ga+Sf2hEkg8ZWuTn/AENVyOnysRXNCmpe6wifUd94ot20e8s7HUvD0k0yCOOZ5cMq55GQM9MY7deKx/CusXukW159s1PT7lpV2IkE2QV7g5I7flXx3DNKm1kDHI7VM+pXakKHlTPoxFDwcG9UXyx3ufXl3rcUAlW3/fh3BCvtb5e+Tj04rP8AClzFY6nLPOCI3jC8A8YFfL0V1qzDdHJdY9pW/wAat2t9rAbmS+bHbzm/xqKOCVFe62Uktrnvtna3MJbejTk7ipEm0qxJ57f5+ldf8Pn+yQyxX7XCeftjaJCjAjsWZj0HoK+aYda1ZVGTfAf9dGpZfFF/GmGubtG9fNNRHBpSvYt0Ke/MfS8Oi3kWqSXFrYpFFFICscMgw+AMspJ65zkdD/P07TdTlWO8jvI4vs+CFVeF6Z3D05J47c18GSeK9aXJi1a9X6TGtfwN4o8RXfi3TLVtZvWSW4VWBlJBBrZYRK7uY2S0TPefGHx7mt4m0jw5YKsiPsN3OdxLA4yqdufU/hXFjx74rmHmSaxqrsxOWW4dQfoBgCuUTTrL/hYE1rdXBFuWZ2Y4HXJxXoCapokKCKN7jYnyrsiBXA6YzzWqhCMUogpOLNbVfENzqtz52pbp4GtRNbvKCMHrwycgccdf1rxX9oNQb/RruPO17Rxk+0hrr9F1K+ngihW8klhQAW+1Mtt2jOf8KxP2gYFfTNFuVD4BlX5lweSDyPxrjw85c9mRQ96RxnhqCO4t0kmkK7V+VQOXOAetQa5fLbs7PC5i3eWhyeWUgkfyq54TjLRRtvYbVA2g8HjvXSaJp+g6x4e1rQtZ1C1sJzfedbzTTIhjYqMNgkEjsamjVdTGThJ6JHu1qap4CFSMVdvr6HI23i5QuPsLEAc8A1b0/wAVRPcj/Rjt435RcAd6zbyHUPDtwbST+zL5VysM9rNHMGBGM/KSfzFQazBobbJNLv72SZstcxz24iVOOQME+9en7GOyv954zxM/iaX3HqdukM0CyKqlWGQQo5H5VnarpdpMp3KR9FX/AArX8OWs1xYW8NrGZMRLgZAwO3WrGsaVqFvayTzW2yNR8x3A4/I18jHFYvmbTbS6n3c8LgeVKUYqTtp6nmHiOxjsYS8ZRgw4IHI6cH86v/COBZvG+mlhwr7/AMhmq/ixWEDEuWDHgYAx/nFbvwOtjJ4q87tFZTuOOh2ED+dfRYes50ItvVnyOKoRp4icYrRF27RZvH2oeWSY43Cpk5ONo710sVvmMEjPFZ8GnrB4z1SFW3eW4BJHfaK6SFB5S8kfhXQ0lY8+9zj/AADqUjaskd5N5DbG2KvyIgJBAGOB369aufHe2P8AwhmlyKwkEV26Fwc5yqmu1uZfDVqTDPb+QYW8wCNQq5PB7ZYfSuf+LCQT/CtpLeQTRx3iMjhccFTXBTbc0+hGEfvnknhNJr1ViiuhbAHbncoPGeSW4ArZvtJuZLgCG+uJrmPhXRFJX/gS8Yruf2YfD+m6lq63V/FZzmPciwyxKzMeWDDPYY/Wve9c8WeD/DOqDTr7TY0n2KwWO3TBB6Y4qKmDcqsqkXZ38uy+Z7UcyjRoxpTjeNvPu/l+B8oSaFezNbrdavfI0cqyqeMNjqOgwf6fjWtoHh2eL7bd3F2byN5jIPMxmMdcDua+hNc+IfgWSyZHsGSUESRl7NANynI/DgfhWn4yttB1H4a3OsadYRW8T2/mxFIlQnkDJwK5sThK/spSlUukn0R0YPMcN7aEKdKzbXX5bHzPZeK4FuZk017vdG5icxKy8jtUuq+IJ5bVo7p7/JUttkDcgdTzXBaBdXGiG/eSBoz9taRZHBVcjp16itXVfFepaoDLdL55SN0UxjGA3XpXvYfh3LXRg/bNXWvvbP05f1POrcQ5l7aadFaPT3d163KevTx3WkLdRklHxgkY9a7X9nqIS6xekdUsD/486r/WuEe1aPwDaPIpQ4Bwwxjr/jXpH7OsLRzavKIyx+z26A9MZlU/0rhw8IxpqKeib/M1xM5yqTnJau35I1rCPzvGWvzLzm8Zfy4rpI7cbB8v6VieCEa6udVvGX/WXkrf+PGuqSF9o6V0zetjyzyXXvEHiTULq3/tVLN9sTt5oiCrcRjtlQOPfNa96r3fwAu7lrWa2C3q7Y5GDYG5sYIHI9K7210Cyjsja3dnBIxyXiZhhvrgYpnxCsrcfB/WYrdEjSKSLCJ0H0/OvKw2KhUqKKQsNU5qiSjY4v8AZkO3x5pyjoRMD/36z/SvafiH4X0fUvEZ1DUIrl5khVF8qRlwAP8AZB9a8g/ZjtrOLxLb3VxcmOZZXECE8PmLDD8BX0L4i019Uv3+z7XUIBuChuw9j6V6cY6y/rojfE2fJdf1dnmmr+FdAaAK1jq1yBIQEFw4x0yeV967fUIEg+DV9psecWcb2wz1IVxtP5EfrSal4W1KWI/Y8QuZSxL24YbSRkdOuAaPG9xFYeFNQiaVFN3AMAsPvK/3R7kNn8KjEqMaE0uz/IrAQX1unJPdr81+f6HiHiHw/aaho8yXUe5WA3e/P864bR/Bus6YLq6hMF1ayRKFikk8tk5Pc8dq9X1F0bTAoI3OQAPxpNOaNtDuIXVWxHGcnoqkHH9a+WwmJdHA1JXur/ofoWNwka2PprZ8rf4o8X8e2+qHw6EeKGHe4jCJNvPTnnAFelfASxuLPRdTkuZFdi0Chk7ALI2OfpXIfENYmEEcGPKV8kjoSdvT16H869G+HgW18G6pKBjaxb/vmF//AIqvcy+pehRVrXVz5TH0V7WvK97O39dCt8NR/wASZpzwHctn6k12CD5a5n4cw7fDFoO20V1YU4+8B+Fd9T4meCkcRpHip9U1V0XTWEQlMYcEfNjttwWZjx2x71peIn1Jfhp4khv7UWu7Y8Mfmbm2AgEn0Oe1RX5l0vXnCT/aUPzFYLYOYnxw0ZGB04wa0/GUc8vgHVZZ8ZkstwAxx86nBI4z64rlcIUldKx30YxlOK8zyPwRdXFrawz2rbZY5Mj345B/Cug8S/Gz4jaJqmoR2+tbALZZ4UXSInVFzggtjLHnvXN/D3EjmH0bp/wGu/vdHS/s1hk3BA6uQO+05A/MCvFx2aPB47lfwtI+owOVQxuBvZcybRi33xs+MX2aaW11q1RWEckIfTYg3lkfMD8p55H5Vqah4+8RaxYGx1qSK6ibHWBUwfbaBWT4+0eRNJm1C0X99DCwZM43KRn8x1/Os2/8S6VYzyQzWrXSukbxbRgYIz1HP5URxNfMoqFF73v9y0NvqeEy2o6lZJJcu/fXVWTNpJoZofMEaRRx/dA9fWpoHSPTFnSGPfEqjO37w44NcPc+I9FuWJGjojsQCxMjenbIH/66vx+ItMW0jtof7RWJAF2lBz+JNH9g476v7JS0vd+lvXX8BVM+wP1n2u/u2Xbe/YrfEi4/4nFtDnHzDj8q77w7ceX8N9WmzjKXH6Rr/wDFV5P40vIb67h1GHz1KuFcS49evFd54YvGn+EGoSNwzC7A+hEYH8jXsYXCzoKlTl9mKR4GMxMKsas47Sk2dt4EQL4VtSR/AuB+FdJHwg4B/GsDwRBI2g2gSRV/djgnFdT/AGXcHnMfP+3W1Sa5nqeUqTaKVnoulf2nFDA8skSH9/JtI+UruHOMcjHfvVbx5ffbPDWuW42hLezKxwqMBBuGBWpbK0F6sayZjZQdoHQgY5PfgfpXL/EjNhpWuzoiD7RA5ODySADzXymDxU8wx0HUeipRkl0vLRs9HljQV0vtW+48W8BXbw6lMY4DKysfk3heNvJyeK9dt5mSMDH5mvCPC2qX9hPJf2kETTs3yBxke5/pXWf8Jj4o4j/snTwfXzmP9K1z7JsVi6salBLaz1se/kWd4bCUp06ze91pc9H1NBcWU0L4IkRlI+orxPSLO6m0+NZrmWJoQYtoOcbWYf0rsoPEvjKZCp0vTo1C5LESN/SuZ0OS7aykmulVWmmdwAOxY/1zVZJl2My2M3Ua1t1v3Pp8rqZbn+PjQnHmXK9Hp1Vv1Ej0pvvNfy/exitO20xm4+2SN8xX5qfFJZLpkhuPJDjLF93zgD2warSapaSEx2U7l1nWXO3jBGCPuj1r6uKqyp8/tOlzhrVMnp5k8Csv+3y8133te1vnuUPiLF/Zfhppg/mSSTJGMjgdTn9K6fwdJ/xZdmbrLFITj3lx/SuG+Kl1LceGFU4wtyh4+jV1+hNNa/BnSY9vMh8t++cyuce3QVFKcpJSk7nicZ4KhgMe8Ph4KMeVPT5nsfhGPy/D9mDxmIdvauhjbagH9awvD6sNIsg3yjyl/PArZjb5BwpqZJNnzNtEIpkN5kJJ5OwgOF+TIJyM9j7VyPxUk83R9RhaRGco4CjlgCnGa7W1mH2F0O/JkJznjt2rnvEemWIvGurq6maaQBwJDuCr2VR/d4NfD8PpRxdOT60Y/wDpVjoxTfI/8X6Hg3hrT/MYeWmQo4HsKln0XWNRng1CWP7HcREqIIwfuhuGzyMke1eura6ZCxMNjZLknDKnf8TTJZFZTHCiKx+7i3jwPzFfexlyu5wt3VmcHJ4r1xLK4sE8O3E90sf7qZ3VAe2SMnP6Z9q55PM/s+0hazmtnRSpExG9znljjgZOeK9p0W1upGXzp0lQ4wq2kK8dz909K4X4ga5cWOm6t8lpNJBJFHb7rWI7QxO7+GuacoT9yO+/42PouH88WVYv6zOLkrNWv3OVGn32FIixv+784/Xnj8aWPT75wcIo+XfzIo4/E/p1r1HwF4e8N6p4S0q8vNL828ntVkmbf944ycAEDOO3FVZrbw9MwntdDtordgGjO4sSPfJ4OKylhXHdn3a8ScNL4aMvw/zPH/Eljc3dkbaONncOGKqMnH4fWuiT7XD4G0bTLgtvS4WSUMpBzubkj3yK9C1vUrO1+zWGi6ddDch3vbT7RHnGM5PTOfSszVPsOrRJZ3l0kesIqhZ42LQSPkkZB5BxgZ559KuFRUkl5nwHEmbLOMW8RGPLola99jtLC5lVlgkZwIvl2kYxxXRWrK1uh3A/jXlmn6nqGjyx2et27wk4CynlX9w3euvg1GNoVZLlNpHGTWqd1dHhu60ZkfEDxFcaRrM9rbkpDFt5SJm3OegPYdq7DT9b097GKz8RaalwyopJjbmNiOQDnPevOvH3/I433/X5b/zrrNb6y/75/rXlUsspTw9CzacY6Nbrb8CnXl7Wa6Gn9u8EgbotJuH7cyt79efrTl1bwWv7tfD+TjOGc849Oa5OL/VSfWP/ANBqna/fuP8ArsK0WVTcnevP71/kV7Zfyo9QtL3T7rR7+bS/D8cEcA2SyZ5Qt6c188/EaF/sGpiTqHiY45/iYV734P8A+RV8R/8AXda8Q+JP/HlrH1h/9CatcHhPYVWudyulv6vyMalTmjtbf8j1n4XX9xF4A0SG38P2TKloiJJPIiNM2Oi7iNxqR/FNvp7SWv8AwimnWvlHBUxgcjr2/WqHg7/kTfC//XOH/wBAesD4hf8AH7J/16Rf+i1qMRllPm5uaWvmVTrytsvuNDXPi/b6OHVNBs5nCbwsUS9O3brVLVvjJeabctb3/g21tWXbul2phSRkBsJlTg96wfhZ/wAfq/8AXZf5ms340f8AIT13/sKRf+gNQsnw/s3O7v8A4n/mKWKmpJI6m6+Itr4haKPUNJsHgbCuefunjoB1HXiop/DuirM6xeJJrNAxAgkALR+3NcHpH/HvZfQf0rttd/4/x/1wh/8ARS1WGj7L3IN29W/zL53NXkf/2Q==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1" name="AutoShape 11" descr="data:image/png;base64,%20iVBORw0KGgoAAAANSUhEUgAAABIAAAAOCAMAAAAVBLyFAAAAAXNSR0IArs4c6QAAAARnQU1BAACxjwv8YQUAAAGPUExURQAAAAAAAAAAgAAAVQAAqgBmzACZ/yCf3wCO4wCI/wBa4QA2vAxh5xWA3wBm9QA8swCA9w+D4A+W6QB85VyQ5RKa8xKg7QWH8A996wpx6wBz7A597Alp6A6S8Qh57gx88ASJ+Ati6RF+9Qdr8gZo8hyE8A6O6A6E8Q6P7gls9xGO8QqP9Q1o7wps+AqI9QyQ8QeP9Q5s7RGC9A158AaL9w6N9Q9w8w+U8wmJ9g5x8xB98wx87yeV9QqR+BFz9QqQ+g2R/QuS/A6a8QuM8Q6W+SGD9BGH8A2V/BCP9VCx+BN69xCQ8Q+L86bU9g6h9xGW+BGV+RKY9w+V+RR696/O9hF98BeD+BeB+RCO/BCU+A6O+hWb/Q+P/A6S+yeP+BF78hiR+w+Q/Iq79hWZ/hiL/hSV/RSc+hCW/g+a/xCV/xaY/xeT/xed/xeg/xiS/xiZ/xib/xmV/Rma/xmc/xms/xqT/xqW/xqe/xqi/xuZ/xuk/xyY/x2n/x+U/yCV/02x/Fm6/3LE/8fc9tjm+dnn+sc//roAAABodFJOUwABAgMDBQUICQ8RExUYGR4eISInJysrMzM0NTc4OD1CRUZLTFFTWFlZWlpiYmZnamtxdnh9gISFipGRlJWWl56en6Gio6Sor7S2uLrBwsPEyMjKytnb3t/h4enu7/Ly8/P0+/z8/f3+1AFaZQAAAAlwSFlzAAAOwwAADsMBx2+oZAAAALRJREFUKFNjwAE4FUzsHRxtDcTZoAICFhFZxWWlpZXlyUHaHEABVr2oopRgM01lFV278OqKQFkGBonYPC9FeVP3AH8XfSmdsBo/dgYGdWNpj9TM7Lra/Kpoc0krUZBZvJE5cUlNzS0hrgklTiABINCyFvFtrG/wFJZxE4MKMTA4Z6THJOamqUG5IKDho8TFZ+QtBOWCACMTj6UhMwuUBwU2BYVyUCYMqMaHCkKZcMDPDaEZGABpKiLA4UQr3gAAAABJRU5ErkJggg==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" name="AutoShape 2" descr="data:image/jpg;base64,%20/9j/4AAQSkZJRgABAQEAYABgAAD/2wBDAAUDBAQEAwUEBAQFBQUGBwwIBwcHBw8LCwkMEQ8SEhEPERETFhwXExQaFRERGCEYGh0dHx8fExciJCIeJBweHx7/2wBDAQUFBQcGBw4ICA4eFBEUHh4eHh4eHh4eHh4eHh4eHh4eHh4eHh4eHh4eHh4eHh4eHh4eHh4eHh4eHh4eHh4eHh7/wAARCABfAD4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6+ooooAKKKKAEdlVSzHAAyTXPP418OqxU6hnBxxExH8q2tT/5B1x/1yb+VfPzNxxXynEue4jK3TVGKfNfe/S3ZruerluBp4rmc29LbHsv/CceG/8AoIH/AL8v/hW/aXEN3bR3FvIJIpFDKw6EV88FjXt3w/OfCGnE/wDPL+prLhziDE5nXnTrRSSV9L97dWy8yy6nhaalBvV9Teooor7A8cKzPEGpNpsEbpGHZ2IAJ4rTrmfHjYgtf95v5V5edYiph8DUqU3Zr/NG+Fgp1YxlsVLnxLcTW8kLW8QDqVJBPcV53qujx2tlJcR3DsU5wwHNdAz+/FZniF/+JNcf7o/nX5RjcfXxrXt5c1tj6bDUo0XamrXOTMle6/Dz/kTdNP8A0y/qa8DLV718OP8AkStM/wCuP9TX0XBSti6n+H9UZZ7/AAY+v6HQ0Gig9K/ST5c5jULuf7ZKBLIAGIADYxVK4kM4AmJkA6bjnFP1E/6dPz/GaqlvevzDG4mbrTi3pd/me5SguVNIyNZCRzqEULlcnFc/4hcf2Rcf7o/nW34gf/Sk/wByuc19/wDiU3H0H86+YrNe2fqevQXuo5Zn7V9A/Db/AJEjSz/0x/8AZjXzwzZr6G+Gn/IjaV/1x/8AZjX2PBqtiqn+H9UcuffwY+v6HR0HpRRX6KfLHEam+NRuP+ujfzqo0lbWp6JfS300kKxsjsWGWweaqnw/qn/POL/vuvzjF5FmE605RhdNvqu/qe1TxdFRSbOR8RSf6TH/ALlc3rz/APEqnH+z/WvQ9R8HapeSq+6NNoxjdms2++HOpXVrJB9pjTeMZ64ryZcL5o6nN7PT1j/mejSzLDRik5fgzyFpDX0b8MP+RC0n/rj/AOzGvO/+FQ6l/wBBBP8Avkf416t4X0waNoFnpgcv9njCFj3Pc/rX13DmU4rBVpzrRsmrbp9V2OPN8dQxFOMabu7mlRVvy0/uijy0/uivrzwCpRVvy0/uijy0/uigCpRVvy0/uijy0/uigCpRVvy0/uijy0/uigDgPizrV3puteGbOPWdX0uzvZbkXL6ZZi4nbZGGUBTHIcZ6kLVfwx4w8SLZrpcmhahrWqoJLgGUR2kn2MyMsEkoOAsj7GwoA+6SQtdtqWi219rulavLJIs2mGYwqp+VvMTac/hVDxF4VTVNUTVrPV9R0fUPI+zST2TJmWLJYKwdWBwSxBxkbj60IGYM3xS03+xb/UbfSr64e3t4J4LUbRLcmRnQooPRkaNwR7e4o8RfFTRNIkMflpL5jQR20st3HBDM8kZlwZHIVQqBSSf7ygDmtW18A6Da6hoV5brOn9iwyRQoZMiXfyWkzyzBstn1J9aq2fw30ex0SDT9PvdQtJ7a8e8tbyORTNCzLs2jIIKCMKm0g8KO/NMDNsPirb6r/Ztvoehz6pfXs1zA0VvdxNHC8AQuTKCVZSJAQwz6U/4q6xqllrvhextL7WrKC+a5+0rpNvFNO2yIMoxIjDAPXAroNM8I21nqOmajLqWo313YLcgS3MoYyGfZvzgAADYMBQAKd4t8L/27f6ZqEGr3ml3mmtKYZbdUbIkXawIYEdKTsEfM4/wN4p17UNZ8N2d5fSyRztqcc6TQpHMwhdRF5ygfJKFPIGBzmvUq5bQ/A+m6VqVlqUd1eXF5bvcyyTTOC1xJPt3u+ABnCKABgAACupoA/9k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7" name="Imagem 4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05D805-9B82-85EC-D005-627F4730A8F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V="1">
            <a:off x="24367755" y="312901"/>
            <a:ext cx="577824" cy="577824"/>
          </a:xfrm>
          <a:prstGeom prst="rect">
            <a:avLst/>
          </a:prstGeom>
        </p:spPr>
      </p:pic>
      <p:pic>
        <p:nvPicPr>
          <p:cNvPr id="48" name="Imagem 4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2125F67-F572-013F-9662-F114CBB44AB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 flipV="1">
            <a:off x="22780646" y="312902"/>
            <a:ext cx="577824" cy="577824"/>
          </a:xfrm>
          <a:prstGeom prst="rect">
            <a:avLst/>
          </a:prstGeom>
        </p:spPr>
      </p:pic>
      <p:pic>
        <p:nvPicPr>
          <p:cNvPr id="49" name="Imagem 48">
            <a:hlinkClick r:id="rId5" action="ppaction://hlinksldjump"/>
            <a:extLst>
              <a:ext uri="{FF2B5EF4-FFF2-40B4-BE49-F238E27FC236}">
                <a16:creationId xmlns:a16="http://schemas.microsoft.com/office/drawing/2014/main" id="{4BA1AE4F-03B9-CFE1-6E36-B2E9F21DC3C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V="1">
            <a:off x="23426928" y="191381"/>
            <a:ext cx="852042" cy="852042"/>
          </a:xfrm>
          <a:prstGeom prst="rect">
            <a:avLst/>
          </a:prstGeom>
        </p:spPr>
      </p:pic>
      <p:grpSp>
        <p:nvGrpSpPr>
          <p:cNvPr id="37" name="Agrupar 36"/>
          <p:cNvGrpSpPr/>
          <p:nvPr/>
        </p:nvGrpSpPr>
        <p:grpSpPr>
          <a:xfrm>
            <a:off x="1034210" y="3478542"/>
            <a:ext cx="22931097" cy="7448655"/>
            <a:chOff x="1161349" y="4942034"/>
            <a:chExt cx="22468894" cy="6993067"/>
          </a:xfrm>
        </p:grpSpPr>
        <p:sp>
          <p:nvSpPr>
            <p:cNvPr id="56" name="CaixaDeTexto 55"/>
            <p:cNvSpPr txBox="1"/>
            <p:nvPr/>
          </p:nvSpPr>
          <p:spPr>
            <a:xfrm>
              <a:off x="21078871" y="6189518"/>
              <a:ext cx="255137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800" b="1">
                  <a:solidFill>
                    <a:schemeClr val="tx1"/>
                  </a:solidFill>
                  <a:latin typeface="Segoe UI "/>
                  <a:cs typeface="Segoe UI" panose="020B0502040204020203" pitchFamily="34" charset="0"/>
                </a:rPr>
                <a:t>Tomada de decisão IMEDIATA</a:t>
              </a:r>
            </a:p>
          </p:txBody>
        </p:sp>
        <p:pic>
          <p:nvPicPr>
            <p:cNvPr id="67" name="Imagem 6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083618" y="9578561"/>
              <a:ext cx="5753886" cy="2356540"/>
            </a:xfrm>
            <a:prstGeom prst="rect">
              <a:avLst/>
            </a:prstGeom>
          </p:spPr>
        </p:pic>
        <p:pic>
          <p:nvPicPr>
            <p:cNvPr id="19" name="Imagem 1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11388" y="4942034"/>
              <a:ext cx="2143125" cy="2143125"/>
            </a:xfrm>
            <a:prstGeom prst="rect">
              <a:avLst/>
            </a:prstGeom>
          </p:spPr>
        </p:pic>
        <p:pic>
          <p:nvPicPr>
            <p:cNvPr id="27" name="Imagem 26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61349" y="7245317"/>
              <a:ext cx="2085975" cy="2190750"/>
            </a:xfrm>
            <a:prstGeom prst="rect">
              <a:avLst/>
            </a:prstGeom>
          </p:spPr>
        </p:pic>
        <p:sp>
          <p:nvSpPr>
            <p:cNvPr id="53" name="Seta para a Direita 52"/>
            <p:cNvSpPr/>
            <p:nvPr/>
          </p:nvSpPr>
          <p:spPr>
            <a:xfrm>
              <a:off x="14472196" y="6789667"/>
              <a:ext cx="600075" cy="434198"/>
            </a:xfrm>
            <a:prstGeom prst="rightArrow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31" name="Imagem 30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2198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36907" y="10224093"/>
              <a:ext cx="1297645" cy="874603"/>
            </a:xfrm>
            <a:prstGeom prst="rect">
              <a:avLst/>
            </a:prstGeom>
          </p:spPr>
        </p:pic>
        <p:pic>
          <p:nvPicPr>
            <p:cNvPr id="1026" name="Picture 2" descr="Ícones Do Vetor Da Rede Distribuída Do Servidor No Estilo Moderno PNG  Imagens Gratuitas Para Download - Lovepik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34884" b="63372" l="30814" r="6686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56" t="37043" r="33283" b="35980"/>
            <a:stretch/>
          </p:blipFill>
          <p:spPr bwMode="auto">
            <a:xfrm>
              <a:off x="4768822" y="6821478"/>
              <a:ext cx="3245720" cy="2748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Imagem 57" descr="Diagrama&#10;&#10;Descrição gerada automaticamente">
              <a:extLst>
                <a:ext uri="{FF2B5EF4-FFF2-40B4-BE49-F238E27FC236}">
                  <a16:creationId xmlns:a16="http://schemas.microsoft.com/office/drawing/2014/main" id="{EDA0F278-9B91-6D6F-F450-7529EEFE8D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02" t="27431" r="66454" b="44053"/>
            <a:stretch/>
          </p:blipFill>
          <p:spPr>
            <a:xfrm rot="1581843">
              <a:off x="4078696" y="6271150"/>
              <a:ext cx="1173097" cy="1123653"/>
            </a:xfrm>
            <a:prstGeom prst="rect">
              <a:avLst/>
            </a:prstGeom>
          </p:spPr>
        </p:pic>
        <p:pic>
          <p:nvPicPr>
            <p:cNvPr id="59" name="Imagem 58" descr="Diagrama&#10;&#10;Descrição gerada automaticamente">
              <a:extLst>
                <a:ext uri="{FF2B5EF4-FFF2-40B4-BE49-F238E27FC236}">
                  <a16:creationId xmlns:a16="http://schemas.microsoft.com/office/drawing/2014/main" id="{EDA0F278-9B91-6D6F-F450-7529EEFE8D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02" t="27431" r="66454" b="44053"/>
            <a:stretch/>
          </p:blipFill>
          <p:spPr>
            <a:xfrm rot="4793671">
              <a:off x="5682050" y="5883470"/>
              <a:ext cx="1173097" cy="1123653"/>
            </a:xfrm>
            <a:prstGeom prst="rect">
              <a:avLst/>
            </a:prstGeom>
          </p:spPr>
        </p:pic>
        <p:pic>
          <p:nvPicPr>
            <p:cNvPr id="60" name="Imagem 59" descr="Diagrama&#10;&#10;Descrição gerada automaticamente">
              <a:extLst>
                <a:ext uri="{FF2B5EF4-FFF2-40B4-BE49-F238E27FC236}">
                  <a16:creationId xmlns:a16="http://schemas.microsoft.com/office/drawing/2014/main" id="{EDA0F278-9B91-6D6F-F450-7529EEFE8D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02" t="27431" r="66454" b="44053"/>
            <a:stretch/>
          </p:blipFill>
          <p:spPr>
            <a:xfrm rot="153146">
              <a:off x="3364132" y="7618744"/>
              <a:ext cx="1173097" cy="1123653"/>
            </a:xfrm>
            <a:prstGeom prst="rect">
              <a:avLst/>
            </a:prstGeom>
          </p:spPr>
        </p:pic>
        <p:pic>
          <p:nvPicPr>
            <p:cNvPr id="64" name="Imagem 63" descr="Diagrama&#10;&#10;Descrição gerada automaticamente">
              <a:extLst>
                <a:ext uri="{FF2B5EF4-FFF2-40B4-BE49-F238E27FC236}">
                  <a16:creationId xmlns:a16="http://schemas.microsoft.com/office/drawing/2014/main" id="{EDA0F278-9B91-6D6F-F450-7529EEFE8D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02" t="27431" r="66454" b="44053"/>
            <a:stretch/>
          </p:blipFill>
          <p:spPr>
            <a:xfrm rot="19038074">
              <a:off x="4027404" y="9077807"/>
              <a:ext cx="1173097" cy="1123653"/>
            </a:xfrm>
            <a:prstGeom prst="rect">
              <a:avLst/>
            </a:prstGeom>
          </p:spPr>
        </p:pic>
        <p:pic>
          <p:nvPicPr>
            <p:cNvPr id="65" name="Imagem 64" descr="Diagrama&#10;&#10;Descrição gerada automaticamente">
              <a:extLst>
                <a:ext uri="{FF2B5EF4-FFF2-40B4-BE49-F238E27FC236}">
                  <a16:creationId xmlns:a16="http://schemas.microsoft.com/office/drawing/2014/main" id="{EDA0F278-9B91-6D6F-F450-7529EEFE8D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02" t="27431" r="66454" b="44053"/>
            <a:stretch/>
          </p:blipFill>
          <p:spPr>
            <a:xfrm rot="16429509">
              <a:off x="5587095" y="9594390"/>
              <a:ext cx="981093" cy="939742"/>
            </a:xfrm>
            <a:prstGeom prst="rect">
              <a:avLst/>
            </a:prstGeom>
          </p:spPr>
        </p:pic>
        <p:sp>
          <p:nvSpPr>
            <p:cNvPr id="66" name="Seta para a Direita 65"/>
            <p:cNvSpPr/>
            <p:nvPr/>
          </p:nvSpPr>
          <p:spPr>
            <a:xfrm rot="20741528">
              <a:off x="7937085" y="7562639"/>
              <a:ext cx="783916" cy="482642"/>
            </a:xfrm>
            <a:prstGeom prst="rightArrow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8" name="Seta para a Direita 67"/>
            <p:cNvSpPr/>
            <p:nvPr/>
          </p:nvSpPr>
          <p:spPr>
            <a:xfrm rot="1611170">
              <a:off x="7959640" y="9328424"/>
              <a:ext cx="783916" cy="500275"/>
            </a:xfrm>
            <a:prstGeom prst="rightArrow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Retângulo 34"/>
            <p:cNvSpPr/>
            <p:nvPr/>
          </p:nvSpPr>
          <p:spPr>
            <a:xfrm>
              <a:off x="14010194" y="5202186"/>
              <a:ext cx="553358" cy="1509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69" name="Título 1">
            <a:extLst>
              <a:ext uri="{FF2B5EF4-FFF2-40B4-BE49-F238E27FC236}">
                <a16:creationId xmlns:a16="http://schemas.microsoft.com/office/drawing/2014/main" id="{C330C3B9-74E5-6983-DFA9-28DB72181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1447" y="266557"/>
            <a:ext cx="12382555" cy="1142874"/>
          </a:xfrm>
        </p:spPr>
        <p:txBody>
          <a:bodyPr>
            <a:normAutofit/>
          </a:bodyPr>
          <a:lstStyle/>
          <a:p>
            <a:pPr algn="l"/>
            <a:r>
              <a:rPr lang="pt-BR" sz="6000" b="1">
                <a:solidFill>
                  <a:srgbClr val="1F4E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INTEGRAÇÃO DE SISTEMAS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C79E9E0E-A708-C4C6-5BB2-A439EC0A518D}"/>
              </a:ext>
            </a:extLst>
          </p:cNvPr>
          <p:cNvSpPr txBox="1"/>
          <p:nvPr/>
        </p:nvSpPr>
        <p:spPr>
          <a:xfrm>
            <a:off x="21311449" y="8515283"/>
            <a:ext cx="26038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Tomada de decisão PLANEJADA</a:t>
            </a:r>
          </a:p>
        </p:txBody>
      </p:sp>
      <p:pic>
        <p:nvPicPr>
          <p:cNvPr id="20" name="Imagem 19" descr="Interface gráfica do usuário, Aplicativo, Site&#10;&#10;Descrição gerada automaticamente">
            <a:extLst>
              <a:ext uri="{FF2B5EF4-FFF2-40B4-BE49-F238E27FC236}">
                <a16:creationId xmlns:a16="http://schemas.microsoft.com/office/drawing/2014/main" id="{0EEF7673-879B-1CBC-037E-F1843639F8E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45" r="1427"/>
          <a:stretch/>
        </p:blipFill>
        <p:spPr>
          <a:xfrm>
            <a:off x="8854344" y="4012408"/>
            <a:ext cx="5597518" cy="3056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Seta para a Direita 52">
            <a:extLst>
              <a:ext uri="{FF2B5EF4-FFF2-40B4-BE49-F238E27FC236}">
                <a16:creationId xmlns:a16="http://schemas.microsoft.com/office/drawing/2014/main" id="{EA7F3AC5-E368-E3CF-FED6-3D7716B30852}"/>
              </a:ext>
            </a:extLst>
          </p:cNvPr>
          <p:cNvSpPr/>
          <p:nvPr/>
        </p:nvSpPr>
        <p:spPr>
          <a:xfrm>
            <a:off x="12668469" y="8990680"/>
            <a:ext cx="612419" cy="462485"/>
          </a:xfrm>
          <a:prstGeom prst="rightArrow">
            <a:avLst/>
          </a:prstGeom>
          <a:solidFill>
            <a:srgbClr val="1F4E79"/>
          </a:solidFill>
          <a:ln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F565814D-F31E-57C7-647C-EB9A11D3246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146111" y="9301595"/>
            <a:ext cx="1412093" cy="1412093"/>
          </a:xfrm>
          <a:prstGeom prst="rect">
            <a:avLst/>
          </a:prstGeom>
        </p:spPr>
      </p:pic>
      <p:sp>
        <p:nvSpPr>
          <p:cNvPr id="28" name="Seta para a Direita 52">
            <a:extLst>
              <a:ext uri="{FF2B5EF4-FFF2-40B4-BE49-F238E27FC236}">
                <a16:creationId xmlns:a16="http://schemas.microsoft.com/office/drawing/2014/main" id="{E614432D-7E8F-AFB7-F4A0-39EEC7E0BB33}"/>
              </a:ext>
            </a:extLst>
          </p:cNvPr>
          <p:cNvSpPr/>
          <p:nvPr/>
        </p:nvSpPr>
        <p:spPr>
          <a:xfrm>
            <a:off x="20256871" y="8990680"/>
            <a:ext cx="612419" cy="462485"/>
          </a:xfrm>
          <a:prstGeom prst="rightArrow">
            <a:avLst/>
          </a:prstGeom>
          <a:solidFill>
            <a:srgbClr val="1F4E79"/>
          </a:solidFill>
          <a:ln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Retângulo: Cantos Arredondados 37">
            <a:extLst>
              <a:ext uri="{FF2B5EF4-FFF2-40B4-BE49-F238E27FC236}">
                <a16:creationId xmlns:a16="http://schemas.microsoft.com/office/drawing/2014/main" id="{96C66164-1AC0-BE3D-7100-4EE48B6043CC}"/>
              </a:ext>
            </a:extLst>
          </p:cNvPr>
          <p:cNvSpPr/>
          <p:nvPr/>
        </p:nvSpPr>
        <p:spPr>
          <a:xfrm>
            <a:off x="21311449" y="4725543"/>
            <a:ext cx="2603856" cy="1495623"/>
          </a:xfrm>
          <a:prstGeom prst="roundRect">
            <a:avLst/>
          </a:prstGeom>
          <a:noFill/>
          <a:ln w="38100">
            <a:solidFill>
              <a:srgbClr val="1F4E7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Retângulo: Cantos Arredondados 38">
            <a:extLst>
              <a:ext uri="{FF2B5EF4-FFF2-40B4-BE49-F238E27FC236}">
                <a16:creationId xmlns:a16="http://schemas.microsoft.com/office/drawing/2014/main" id="{8F966494-4A3C-A819-D504-5B6FA7E094BA}"/>
              </a:ext>
            </a:extLst>
          </p:cNvPr>
          <p:cNvSpPr/>
          <p:nvPr/>
        </p:nvSpPr>
        <p:spPr>
          <a:xfrm>
            <a:off x="21311449" y="8463656"/>
            <a:ext cx="2603856" cy="1495623"/>
          </a:xfrm>
          <a:prstGeom prst="roundRect">
            <a:avLst/>
          </a:prstGeom>
          <a:noFill/>
          <a:ln w="38100">
            <a:solidFill>
              <a:srgbClr val="1F4E7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Seta para a Direita 52">
            <a:extLst>
              <a:ext uri="{FF2B5EF4-FFF2-40B4-BE49-F238E27FC236}">
                <a16:creationId xmlns:a16="http://schemas.microsoft.com/office/drawing/2014/main" id="{9CE93D4E-BE95-CA84-A75C-567FA938624F}"/>
              </a:ext>
            </a:extLst>
          </p:cNvPr>
          <p:cNvSpPr/>
          <p:nvPr/>
        </p:nvSpPr>
        <p:spPr>
          <a:xfrm>
            <a:off x="20408600" y="5223634"/>
            <a:ext cx="612419" cy="462485"/>
          </a:xfrm>
          <a:prstGeom prst="rightArrow">
            <a:avLst/>
          </a:prstGeom>
          <a:solidFill>
            <a:srgbClr val="1F4E79"/>
          </a:solidFill>
          <a:ln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5" name="Imagem 44">
            <a:extLst>
              <a:ext uri="{FF2B5EF4-FFF2-40B4-BE49-F238E27FC236}">
                <a16:creationId xmlns:a16="http://schemas.microsoft.com/office/drawing/2014/main" id="{0E858B60-CA5B-F6A4-B40E-F6099F9D729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036980" y="4073659"/>
            <a:ext cx="5423050" cy="3023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Imagem 1" descr="Uma imagem contendo Ícone&#10;&#10;Descrição gerada automaticamente">
            <a:extLst>
              <a:ext uri="{FF2B5EF4-FFF2-40B4-BE49-F238E27FC236}">
                <a16:creationId xmlns:a16="http://schemas.microsoft.com/office/drawing/2014/main" id="{8D24DA1F-0109-0996-E175-67C967D1ACB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27329" y="3011138"/>
            <a:ext cx="1665135" cy="1690720"/>
          </a:xfrm>
          <a:prstGeom prst="rect">
            <a:avLst/>
          </a:prstGeom>
        </p:spPr>
      </p:pic>
      <p:pic>
        <p:nvPicPr>
          <p:cNvPr id="13" name="Imagem 12">
            <a:hlinkClick r:id="rId5" action="ppaction://hlinksldjump"/>
            <a:extLst>
              <a:ext uri="{FF2B5EF4-FFF2-40B4-BE49-F238E27FC236}">
                <a16:creationId xmlns:a16="http://schemas.microsoft.com/office/drawing/2014/main" id="{306E1ED7-69DB-6AE2-F920-C2C0ABD34AD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922359" y="284793"/>
            <a:ext cx="634039" cy="63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0465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30C3B9-74E5-6983-DFA9-28DB72181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4245" y="245735"/>
            <a:ext cx="15229755" cy="1142874"/>
          </a:xfrm>
        </p:spPr>
        <p:txBody>
          <a:bodyPr lIns="91440" tIns="45720" rIns="91440" bIns="45720" anchor="t">
            <a:normAutofit fontScale="90000"/>
          </a:bodyPr>
          <a:lstStyle/>
          <a:p>
            <a:pPr algn="l"/>
            <a:r>
              <a:rPr lang="pt-BR" sz="6000" b="1" dirty="0">
                <a:solidFill>
                  <a:srgbClr val="1F4E79"/>
                </a:solidFill>
                <a:latin typeface="Segoe UI"/>
                <a:cs typeface="Segoe UI"/>
              </a:rPr>
              <a:t>NÚCLEO INTEGRADO DE RECURSOS HÍDRICOS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7FB95A18-1EBD-C239-251E-9B8CEFA477F1}"/>
              </a:ext>
            </a:extLst>
          </p:cNvPr>
          <p:cNvSpPr txBox="1">
            <a:spLocks/>
          </p:cNvSpPr>
          <p:nvPr/>
        </p:nvSpPr>
        <p:spPr>
          <a:xfrm>
            <a:off x="2592662" y="18288"/>
            <a:ext cx="12382555" cy="11428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30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pt-BR" sz="6000" b="1">
              <a:solidFill>
                <a:srgbClr val="1F4E7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35A0F8B6-E10E-0321-1793-47B152A165BD}"/>
              </a:ext>
            </a:extLst>
          </p:cNvPr>
          <p:cNvSpPr txBox="1">
            <a:spLocks/>
          </p:cNvSpPr>
          <p:nvPr/>
        </p:nvSpPr>
        <p:spPr>
          <a:xfrm>
            <a:off x="2592662" y="53348"/>
            <a:ext cx="12382555" cy="11428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30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pt-BR" sz="6000" b="1">
              <a:solidFill>
                <a:srgbClr val="1F4E7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4" name="Imagem 2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05D805-9B82-85EC-D005-627F4730A8F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V="1">
            <a:off x="24367755" y="312901"/>
            <a:ext cx="577824" cy="577824"/>
          </a:xfrm>
          <a:prstGeom prst="rect">
            <a:avLst/>
          </a:prstGeom>
        </p:spPr>
      </p:pic>
      <p:pic>
        <p:nvPicPr>
          <p:cNvPr id="25" name="Imagem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2125F67-F572-013F-9662-F114CBB44AB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 flipV="1">
            <a:off x="22780646" y="312902"/>
            <a:ext cx="577824" cy="577824"/>
          </a:xfrm>
          <a:prstGeom prst="rect">
            <a:avLst/>
          </a:prstGeom>
        </p:spPr>
      </p:pic>
      <p:pic>
        <p:nvPicPr>
          <p:cNvPr id="26" name="Imagem 25">
            <a:hlinkClick r:id="rId4" action="ppaction://hlinksldjump"/>
            <a:extLst>
              <a:ext uri="{FF2B5EF4-FFF2-40B4-BE49-F238E27FC236}">
                <a16:creationId xmlns:a16="http://schemas.microsoft.com/office/drawing/2014/main" id="{4BA1AE4F-03B9-CFE1-6E36-B2E9F21DC3C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V="1">
            <a:off x="23426928" y="191381"/>
            <a:ext cx="852042" cy="852042"/>
          </a:xfrm>
          <a:prstGeom prst="rect">
            <a:avLst/>
          </a:prstGeom>
        </p:spPr>
      </p:pic>
      <p:sp>
        <p:nvSpPr>
          <p:cNvPr id="4" name="AutoShape 3" descr="data:image/png;base64,%20iVBORw0KGgoAAAANSUhEUgAAAPkAAAFMCAYAAAAJPxriAAAAAXNSR0IArs4c6QAAAARnQU1BAACxjwv8YQUAAAAJcEhZcwAADsMAAA7DAcdvqGQAAP+lSURBVHhe7P1nkCxZlh6IHdce4aFlZqTWL5/IJ0vr1iN6QIhZEJgZkEOYkVhy12zNaLb8jR8k99/a0sjlEty1pQaNg53BYBZietDTVS2qS72qelqlVpGZocPDw1V4OL9z873q6p4GCP5bMzJeRWVmhIt7zz3nO993lUv07/b6dz3u/zdfMd7/fwv9d+YVc3vgJf26NsF3orn+P7XXizYVx8c4/r+TDfy8pv/217+p5F//nH8Xf7/zzjvSB/QB0eAX39/E+zb/Iv73/PXVh1978Wf8+tXP/22vF+f8yusm/t2+/bULieN+3U3x+v/mfl9/Pb/3zZv4ha+BH+K+/A/3fvE7v/7HOIZ/E2X6+v3EuV//4BevX/rq+b1+3Yvv86uX4fuKz8Xv569fsge/8OX5EX/1O1Gnr72+/j1/99XfLw578bW45i/+5Bff46/c+9e9Xpz4y7f+pZe4Fh/073I5UYcXLfDLlxV1eP47CveLY3DQC6uxBfk7cZ0X1/pHz4/E3+efPD8H/+PvuJ7is+ff8evfZOOvXl8/+Ouv89POXy8u+vXXr7/c14Oaf3/x96/+/KWX8vzn118vgprf8lfviyRrXU1OZ9JKTs/J/E7HPSU/Ny1P5zMyZTJyZvr8fVG5KB/SIT4jeTozLWfwXd/py+TgOvjsl959vL9+n6+9pxWSMziH330+V7ynZcVxxDVfvM+vXRffT+P7voPy8GdPfvl6/6b39KsoI+E6GZzzoky49zSuly/OyXVcO6/l5VP3VFZcRdzHUVAGBefU+7JWVOT6M0f8Ls6dfl7vPD6jX3z21U/cQ8E1MvjZ5/uJev3yezqP71EGR1HkZ6eO/KT+RJ7Loyz1uqgv/67NKXI+r8iOo8iHh7D31+uEc/NX5nCfX3w3PT0tf+c738HxjrjOkydPxM+vzsH3T5wnvyjni/Lw33xMHeVGe1+cy5y3OeycV/I4j9Dez233q++vnSvugfO/8+Z35IefPDyvJ9org+twnRTU5SsbPi/TV3Z78ffztwK7OCiDOB7XUfLTcn7uovh56tZlBe1Rh92u4LP+k0O0BWx5SrKrKfLite/In/zoCWzbl6+9/Ya8WCnJ11ZknJuRP3l8iOMUHOfISsmRF80rcjNy5du3YSuUMaNM4zz4Hc69OPcqzkGbwI7CD/soy4syv6g/2+/r9vj65+yfbBccL+yA+7/wqa+O+0XdX8Tj12Pz6y/+7Os/v3r9apC/uAC/+Tu+EP9Uicqq5Lqq53uaG7uaN/Q0/8zQ/L6v9Rt4+77muZ7ue/iJfyicFsSB1o/7WhzHmhEb4m9gjXin47QW9PG3gb9fvAO80/x7Gm+c65OW0tNanDY08nB+39DSuq/5sa7p6ViLi/iOcC8d92rwdyhP7OO4pkY4N43rGIYh3gGu91fvg2NKaa1U07XiQlqzD5soJ87B/bi8Ot69g4bW7/lao9fQvLOGFms4tljUHj98jM/7qAdp2wd98TvXWVzfR7m4nDiPy8x1EeUpkbg+11vUDfc+r1eAsuO+uN+Lt8/31wzYztdq6ZKW0UvaWf9Mi71Ys/u2NllMaXGqqBWseU3Xde3x0ePzetH5O8Z9FlBOD8cfHx9rFy5c0DY2NrSHBw+1rUdfas0myvv82BdvOOl5+4g6oLwoUwn35t/ZfsJWKV3TUn3tG+8taI1GX1tbW0NZYxxH2vG2/VU9RNvivBc253MDCkT5ixNFrYQ2Od5uwg7wDz/WAv/8u6/7BJ9jwH6/1HbP36lSSut7fS2A/dJoL13ztRTK1h+faUUrLWzSOPS0MVosvVCCH+I7j7SFNV/77jtXtEefwEc8XVOTPW2imteSlYZ2/3ZDa8KXPfjwYa+p6VGs5ZOatnn7UGt48OoeygR7FIu6dnQo/F07PHyosc9zHLwoJ9vgq/p/7f2rbcx+FtAv/LaUKmkLtSKuxXaE3VFeMxuoBtrGN0nNmlnVT/oqWaSUU2VlmB3KVESMTiFeL6IF9/5qgPPr60H+VYCDnrxAeBUXUbN6VvPbbc2VXV2OZRTJ0JOppKFbut4aDPS27RioqC77sj70x7oaku6Hvq6SivdIH5OsZ/NZXSNNJ3zHn48Jx/G/saqPZFUnf6TjbjqNSc9nLd1zPPF7SIHuOrjnyNBJ9vVhY6gHoa2Hvq277YGez+R1K2npbq+nD2185wbiPBqbumyM9bGMN4o64s9+5T78Lk5aenGurLf7XT1QR3oxndWD0ViU30xkdS/E76jb0BmitJYeeZEeDkPdtd3n9eA6nr9HqMv5PYa6zHUuZ/XR0NFHuKeZJdggr49NXycDx1uq7mooG+wwCka6pcq4z1AfjgL8bunJpIx7w4aqoZ91HD2yHd2LVL1czus26p5KFfQoiPR0Pq0rhqJv39vWRyPUjUy8UY+ipc+uret229YTiYS+tjan3998rD+780wPAj4G5cRxaONfvE28DdLNpIm6ot08WceRsKGsJ/BTzhu6E46AfbLePhvqe3uevv3sMbDI1tcvzeoHmx3U2xB1Z9tyvfl6+WJen1qd0q9eWYWNHX1n+6kea0ndbbl6OpnWe05PHM9tZxrm+Xn4m6/D7ffib5OvyT+zpr64vKifNHuwjy/8MZ1K4tyk7uCaCFK9edrTbWekt72mPjFf0GuVvH56fKLXqoZeyc/q8UjXizO2/uXjpt5tNJA16vrHPz3RnYGhz6xM6dmUqldLup42V2DXpN49PdOPjx1dkpJ6PxiclytWdZRQ9+1z/+Ay/qIeeV314evjEXwAn1ukW2lLl1OyqJfM7Y32HY3hs3YgzonCSK8tTMD2Y33/4Ew34BtyQtV8+JQ2HmmRIqsjb6RSRKqSVOTJyqQMv5MuLuekq8oEZb+xQG8u1unhQ0Hbvwr4F798FeB4v8jeCuURDiO8zaRG9pAzooLT1dRkStFUTfY9Ww5ikhwHKQTxy54ShAEV8gUKAuB2MCAENRIMUQqfEcIcB9AA3+FL8R3/xCm/9OK08uIV4vgXL8A1TvnF3/zK5/O4r07t0zb+Ov/2/Pznx6JQmm7hb9xExx98X36J24dk5S1aujpD+apOBwcHlKIqcbG37h48P5zPOz9V/ILXzMwMddodOj04JaRSfMJ1TolLDzo4Ga8U/rZSOnUO2vg8pNQMCAdOb7eBcimcg2P52kAxcvC9hbrB03CmTgNnIMrG9QWuiPulcPIJ7pdK5emgvUUzBZTZqorvuCZ/8f77uHcHZ1sEOk7VxSptXN3A37gm7vPo0RYdnB48tyfgVpz1y7YUL9wT2C3KJuyDsqasFLU7bUQrXwt1K4A64bohjuEidwYD+q3v3KK7n23T1hbqZMGjwUfZFnoK1zxvdqrOFGh9o0p52OWDHzyi9gHfEBf82iuVgh35H5v9RTkGzvNvRZqgEG/gJcqWog7ana/LZWDbcXmXFpfo8fZdcWm2T3vQpg5sY+GcP/j7t+jWxi0qoFzvw2Yfvt+harWKU0/ps/dPaWZpiTZuVakwMSP8Yaa6hO9w7YFO//v/zQ+4ULBK56tSB+0BBfD/X3yAN8rH/sDt6KC92aagpMIOXD/8JuoViGpxXXESrpviGEK52s99qIqYASGhMHRiGRmrvt8eS6YZmbIUWSVr9MY718K23Qi79daoMJEaXXipNvLN2fHk8T+K/uE/FIEuNPqvBvkLig56zhZDsSJgcYz3GLwCr0I1DRQL1VCOlVE4gjaKJc8jaUQjyVTAKXAiv0zTpIE3IM8fkWmZ5x+qJplohEGzR7gujdAwEf4pqkKpbO78mBFR77QlPuPfz198FArHn724Af/08A0fM+Jvz1+CmvB3OFZVgVH43syZuBR+4dP5Mwe/e/gEX0Y4tjqXo3/wH/0Bffjhj+nuJ1tUtKZwCZMefP65uJZqGqIOfG42Z1GuWKLmaRN/m3R0tEfIyjQ1VaXWaY8GPRQKrxSOH6GAg1NHlDE7ZaEcRN1TfA8wBjtAcURp8eICw04m30xF0USlSDWA0/hsbW2JPNjqaI+DHOCR5dJlqWgWYc8Ubdy4SB/e+ZA+//nn5DR9AjWk6uwUvXxzgwyU4+7dB/T0wVNhP24XrrfP94Dd+LNfWO/562v2tHKGsB3XeXVtke4+uIvSooxsQy62wdcZ0euvX6XihEE/+sHndHrkk2VahKyDdoXd0PzNFhwXx+eqJm1szNHewx61jjzyvC5scV4Otksql0L92clxF2EO+FG3CxuywyhkpFB+FbZiG+B7rob53GZzS3N0enpKBr7A7WlubgrfqwC9AXzxiKaWVBHQc3NZ/Izo6ScG7T0wqetvwQd6tL2HWO6q9Nf/YIqubrxOW0+71B0cUcqs4rgW/cs/eUjZIn4/vSPaRTVTuDf8+aRHHrc7F4ZfKBfYhnBOxIawOdib+H7ke/iB8qPMppVDOYrU6rWEP4ElCp/IVeEoOAXXjPm4+fmJeHp6PvrLH3wYuQN3NJJGIVhBMLcw4Sc105+cqgb79S2oWC+8/vqFaB53Ivpg/CLQvx7kX9PfjDkIbMQkgjuhqZRAtk0oimJMzhVM2QxVNZnQuk1k8iCQkQ0lN4ikyA1ofWmdnj59RDj2PGPjiqkMUK2DwFaAYficvSrsBbhhRHoCAV7IkgJeGEQu6RF+9l3q9dDQOG4cjFEUvHCarMi4BH7hS7ghjd3nnwPt+H5RFOH48+zEx4ra8ItvCySdmpkiGIl6KEvQdkXAsDvzfb//N75F+wdb1G+49Pqrb9HHH31Bm4+eiO/1VEIUW+HMEgXivAQzXtxgELiUSKA8+LyQKNPJaQNMgI9JoA4MZgCoCGXTua74M1CQmXDVCPXii8MKGuqEQ0jB9wp4MSkRJSyFAjQ6TqdyqSAyqQublUtlCsYDysopKmVrVCiUEWCv0g/v/EhknqNH+7j+mGam5umV129Rs3lKP/7Rz/hG4sV1EHaKQtz53EZjUY7zFzvBmMv2/GUiqArlgjhnaX2emo1jArWko92GKJuwLUTHVK0KYCFaWk3Q8T7RRz88QobCAcqYsuUMwA+NBSMyC0DNUBdU31WoPJHFXxG1T9r4OwIopMiF30CK4OKwA+zB9+G/xWewlZLFD/gNqkIKlEHgRDRRTdE3v/sWvf+zD6nRaNP6+gJVJ6o4P4usalKqfECu8oh2H81QCRk9lerTH//nPTBAnX73PxjQ6g2d/rf/SYMGKNONGxNUnc8AHMAEahN09WoJ9XXoP/tf/hhlSKAt4T+RByDPUzZVoJPdE5RdVA+fI1BRLmYh/GIbRBwHqPW5O3Kbct3O6/DSqzfojVdepT//4b+m5kkHYMROje/gXyk4Vi6THru9QdwfeqOzegtuBkeDwtcg442E4Y7D8VCNQy8YK96FK1WfTDf87Ztvjh5eouiP/r0/4ob8Ksi5bfn9IsBZnyUR4ElgQer8rUDuR8mlC+WkmZV0fxTpds9DHk/IsqrKBgrktG2pVpmAY51Ru9umMa5owNkNM0Fusy+yh2ElyDIsGPdMBKKWMJCZLBw7Fpmfs5A2RiAgiAM/oPFzRsnHcomhZWAcVVAkGcdC0yLbpEFpxkBIHDzGJ3DSczcdkwyEwjfivKnFKdKNBLXrDeocdahUreA8n3rdHqkJmaBAKJO2qFKaBFBt0ggAI8sIBaApKAsl0glcKyTXccX1oHVxZdzf0sjA+d2mA5DBdaCUJiuggFwedUxdZL2zdgPXCmjkwih4j0fn/I6vI+O+bH05o9Li0izVzxAlaAnoW+oc9yidNskHIwrcMeXLJZwFgIIEKVklKuSqtHRhle7v3aHtA5TZ9qmSn6SxM6abt67THgL/pz/68Pn1uInZKvy/sWAmqoIsiOzy9ReXn1+ccfhlJszn4BrR6uVFtLNDmw/3+BKsLgnNRaVKgVx/QAUUb2Fxke59dIAg8UXWLUxmqX3UE8fnpwpIajKu0SfXDihdSiPwE+TDRiGCdYR2lOGBNoCeqSzEK6QgmA/qzjUYwZ5qCpYBCLLg4Crl0gYt4Lr8d2GqRN32mJzemPZ2D8hKpMnxe/Tbv7tAq1cT9MmHPi3Pr9PDO1/QB3+6T5NVjf7Of1QhOzqin/0wR8cHYCG4dhaJZ2+vTa++uUpX1lfJ6T+l+k6C/pv/20ckG1wUD20OujDWye8HCGD4CNrRdV34LPwN5ZYVDfXxz9v6uR8zO+NYYb+zMglav7CM9k1Q1+5TD3bd3TsSbVVGNl+cn49PD87i5llj3GzYoaYbIzOhe747ggNGQ0jjwdLC7KBaqzi9YWcYDofuWPGD3/i93/ML7btAkneRzf/h+AVN59bnt5adywKDdLPf6afGo3EqHMdZCkdZ1CBDcZhauVZNFyYSxvFJw2g3uROAvVSRjaQlGbIhBa5DZlqlTgsaTmdrwOAIioSKQBzDGDBE2jLgnGmqQ08FaHl2vhF+JmA0d9BHsKEB0aacdTmTM/ApaGhYDgkQjodfuQ+A0PDsiBaM5sO47CBf1UTC//Cfju8ojICoHpVqJVBDBGkfweiz0wCEUJZ4FIPuATRwfAKNkE5n6OSsierGuIwiLqfi/qBIKCcoF5DHB7UxABg6zpfliKpwrnazg+vGYC0eJWHF1eVFXNCnAcBoa2ePtRXJAAFmo8JlceExMh3fgAFGA+1fvTBLuweHqNcYDm6RXbeF0wdwnAQc1oTezVWA8ABK1n9TtXlIhTnqB236b/7sj0B3LXrl5g3Q9iFdWr1En3z8BX1xB/QSN+FrMGjxK4K9ueFf9NCwDfglyRLuY8LmY9iKgxzH4RTxLewuoWnkKEa78Af4HJ8lMwaoK+oxVsnuSlSbzlOzfgI74aPEmAoAAL/rAqjgB4U0SqIBpIcAcgQKQF/NqfAHSKC9JoIJ6ZPtglubAM6kaFsfnwewkQ5phHNVkQnQVuexw0FeQcZfXp6iSy9dojt3tmn78YkAmW9/+7toyy0K5QZ0MXKIfEx+e0bQ1EohCfBtk+20qVBDfR0LUsOls06XHACxATp+8VqCvv32u9SzP6XdezL9+Z8cUDpj4W8wjxgaFj6rjeFDyGgB/IIDPEZ5PRc/UX8JyYvbdgRfFZNqIEsuXFpFLIzoaH+f1q+sUhbXc+DrZ2ctOqq30N5jmpwBaLpuHPbH414TiI3Lx1Icqoo8lGLFQTsNkM17E7MTvUQiticqafvitYuOP+h6ZjnhOU92Rv9o8nZE/5C+CnKGRZnKpKe1tKEm0snBoJeJgygT+2E+GkcFWUFTJNRsMh1ndVMyJyZzZhgoWuN0qDD4RsFYgn6CPyCogw7pmkmoH6jKGBUOKF/KkgMqYqKRCkBJExS7N/CoA+rMmVeBJyvgOa7TF3RGw98S/kUIUBAUZAxk0gwamDk6HFGH/g9B79yOA0YoQwMCHUFBhwEcQMKZcGYFWYoBwIP+ZQfjLuIQQS4jcMfPKRN/z3rQQcOYoEjcmcQBIL5Lp6jfsZH9VZQPAINzRrgHW0tPaMhMkjiGmQVjjscAB8JzDGdlcODUlQeNnJyeRVbYR8YcADgQm6DrxQIyDw5hGi68GlkSwE+ZTBrlDSjW43O660gIqEgwCRVvxdTo4sYqnTYOqJAtUS0/T/lsnq5d36D/1X/6vyY77EPDzdNcZYZuXb1J/+X/8b+mXn+Ac2E7vjlz81ihmOvP0ctBzBHMVYZmYMBNgH15gQMmc24jks9nfDE+SAhqfnE/gwBBRaLSXAnlCqh/4qBuClUQ5P0+2hHXAh8jEyAQQsKYBiqocZsCJFCWYIhMDb3KEwISaCsFNutBuwdoVwYwprbzizW0j4Ygd6nThDbHp9wxZxVxDtpAaBz8PQ8A//3f+x36wb/+gP71D++AEZXp2rUNISPyZZeebR3Tbv2UXn7Pot3HQzpBxh6Bcs9NTSOHden2Rw3qQw5dvDBDnV5IW/tHlAD43Ly1gjJ26K//rRJ99pcR/V/+8z1Q6Az1XSQj+HClWhJs04a8VAHsMshxl/tmuPNMuNE5MyGA+7lbwSdqeXrl7Zfp0eN79DLY1tlZm3bBOjgUjw9PINVUqqI+SizHR9unY2fAkEs+PkcO9Z04jOxERu2DYbaRxNpgmN3p6Vzv4sVp+/LNebd+vOPuD3IhPfyj6I/+iKKvB7lCYFKWZpkjUpO+N8wBinO6oZfG8bhkphLFcOTnASZ5IFNi48psotWx9UZzqAxs0PYRSRFcQdcAr9KIUkkgMBoxlUwK55R1CQGKLAjvqExUqNVpkTf0BRpy1hqBjqoIct/zCOAiAlSGR3HDj0DbCbTv0ktLlCkZ1EBjm9Cke5un1D+2RYcFDwCEuPaYtTjXCNeMkXE4fpiWxmP8jv80DYIGVCnG9+ygjLaGYaAMPEKAjISANgFQLgBpBFT2fR9lQflBWELQb76mpErQjgAVXEMzoDENZJyURkmTndShbos7V/heoGZptDDuHSFTKgiqUQAm0fNIQ5m4Q2tiqogsiHKMDHyv0lkDAAH9nqry9yHZJ8gIYNM6bMO241eumCV31KHaxAxNF5eomMrS22++Tv/Jf/af0lHriKamp+j166+jNUb0x3/8T5FJTIpjGeAxhGnYDsgpiBa0LcqD6/M1s9DNXWRR7uBCILMMQZt+9eIgZ3spJsATtuBONVEndp20TJOzJXppAzT43hNItSENmH7jGmpCwj3QzjjeMGFfgLUBMGUG5kOSaWg3xVAAthraSaEIGN1EkIz6oQBkE5/zfUdw88iPRO+5h/YzocsVQwLdB6NRPOhui37je2/Q3EyJ7j/YpYFtQjqYkF33cZ2IdgC8XijTymWdFpbTlMmaND01hWAfAryhz/+vu6Iz0UBb5ItpMBS0Gaq2cXmV/ts//gn97T+ogeI7YFCvUKvdxHcjqh+d0traqgBwdi5VBZihjPW9Uxo2B3A9DqsI38DCI05ZPDgV0aWbl+i/93e+T4+e3MXxPj19toUEEeLtwxdVSsBOEdp6bmp2vPV4f7yzdxRZBd2DbPOzyeIgbVm949O9rpZINn2bGm7gtodBrzM5me1NVYvO9MrM8Ivto3AzvTmiPxJqSoQEQ7oCBqNqkqZ7XmjCM1OIl7SuqTk0diEYhQVQtQKiomBqWi6fy+WazV6m1/PSsqSkkelT4yhmim+NR7GFoLXiOLIQH5asSFbfGVpwCiubz1qg3BYazjLNpGVomsUD0HEcWwho/BxbSFsWgMWCI1oIPguU3dJN1UpnE5BYuuW7jqXKmjUKZbxxPMUW6I81VmLLKqSsdD5lWdmkpWiKFUaBBfNa4zHKhTePUIM54D48aqXhXMmCQVE2fI97ypJsOUPwNiRyKHtRTgCRBapkIUbF8fwOcQ1VM3BMbKFhrKRlWirKiCbFG2VCvfWkbukpFb/jXJwTuIG4r6LiOJR34/q6lS7JVnFas7LFjDUOVev09AR1HllyEuQEdeV7+sNQlEXB9c0c8FxWLcMElyfZKmSrVtpMWDevbVj3792zjnZOrEq5aK0tL1nQaZYT9C0AmhWiPYCoVuyjbCgDkrOF7G5FsB+aAeUaWb7no71QX9hJiiXUGfV9/ubyI86FnfiNqMdn+Pu5XS3UtVBOWflywQrGsRV4I2voDi3NkKxUNoXcJMPuI8vzcQ8Zv+MYgKdl9wcW8roVBqEF0LecnmuB/aHM5/cEmJz/LdoZtlfgC4YOG0nW8sqslSupVqPl4Nq69eD+tpUpytwSVvOkg3v1rbOTpvXk4cBaXLhklSoZy7Ft6/j41NIUA3aVLMdtWxfXr+A4x0Imt9ZW562X3py1ClXTqs561t/83Q2rd2Ja08WXLUOetn76kw+t9775mpWDH9frTWFLu9uHX+nWxsZFa/9wD/Y0rNANLQP3CP3QQoKBT3N9YpTNRAykrKnZaWtz65n1+MkzC8GNdpbhU5GVxT9TN6yhY1uQ2FYiaSVnl6uJVC4wylVL/8a778jvffNNGFUdA6TC4+NmMOwN4Fqhj7zkD4CP9nAcBtvB+Jp2Ld7b2wNv4yC/CZcE08i6WW3gDvAb3EmNUwBPOEGcRVDkEKxZZOMsMCnHjdVu9lND20+GQZRAI5uqpBqmmTACxzWkUYS0RAZYtTEMPENWJaPfGRie4xlBGBgovIF8aCR0QF8sGfZgIIbp4HQs4o0RjoGTGYrM3+M6sQzwzxgILOO43jb6XdcAezCGuBcMBJzQjUgZG1oS1skmcU5sIFCNpJUwkDGNIY6HoYH7Eq49MlBecV1kJ3E/ZGdD0WSUUzFgDQNBxJN7jEQyYZQqZSMD0afruuH5ngEthPNkcQ9ZiQ1Vl/ATb9R/4A1QLzIgb3AtHANZN8LvAAhcXzWCkW+Y6YRhZhOGklCM977xpnHU2DcizTNKMynj4HDfGPR9YzyScQ3DGAW4F1J8PJYMgCDqGBmKifw1lg0dP1kSmkbG0FCP+fkZ4/Do2Hi6uWUsLi8ZC0uzxm59z2j1GgbYCWxhoC45AyzGmJybNqxMyui0OoZVSBqXb1wwbH9gTM7WjOZZ2wD2G2AVqAvuJ4tuJtglZoom7INkJOrP9VN0WdTNj9C246HxyhvXjaOjU6NUqhp+4BqOa8N+SdQpNBDEuDbOw7lse/7bNE0DQWv0zxy0TWwgUaA94D/4XgfF4nqzvSEpcB8dtkSZYsUoFEpGsawZcysKruMa1UrayBerhpnpGcikRrt9aATe2Dg6HBqj2DfAZoy//d//HeP61Q3j6PjImJyoGkhShue5RgN2uHhlygiC2EhnTNEOkH1GbWZslEuqkZKmjCdf+sbUxKxhJGRjeXnOyOfKRhPnPX28ZYDZGHB9o9VqGN1+11BjzUCqQfuMDdf1jMp0xYjlMfwpafjwId00jPpp3aifnBlWOmNM12aMZMIyjo+OjHgUGwcHR8YC7lEsl7VCuaTJZqDNLKTkt995HZI4OXZ9f3Tvy9vhpYvr3vRUzY3kkXt4eOrOzsx61VI1PH58HJ6oJ+O9wt6Y9liccZDz/NkcyaZnajIaTU5oJpw1BWdPj+Mol05buVwplyNpnEVQ5xD4KbAJZG45CQc0QaMSMpwfHqdPT9cMK6EbQ2/IPVIIKMnAsWg8BBYHPgzCwWRZSOJIhRECGqgNwisZuDaORwPjd2RUEZQyrgEUNwLfN8IROC0I8siPjVw2b4A2G4AwIwxDI8Z1jVQCwYng7zkicKEf4CZQgrIuwIWvBf0trs9Oxo3A5VLhpJAU4id/z0GJbGqMcV/XdY1MJmOsX7lg7B/sw6lVwwCYmEkykikFDmwZkLfGwMH1cV0kLQPtbTjOEIAXGeEwRP0Z9MZGrCFQ9ciQTNTHC4z7XzxCELjGGDanJEAgChBcpuFxoLsjcT0GODAZOLxqZIsp1Hls+MPISKVN4bhJPQsioRmJjGH4uA8H+cqFVQCeYewebsEuobFycca48vKace2VDWNlY8WYWioa8+sVY2GjYrzxnQvGjTdWjNnVqrHxygVj6cKCsffswHCHqA/aiwOc25aDDSxEgC+3C9teABm+B48xrJxpVAFUl2Gn+589MvLpggHeZThe31hZWTSymZxxdgTAAegii4u6CUBFSlUVAArqKaNtJQAXB00M8ARBN0DPcR/4hh8CKBQjlzeNLECXga9U8YxLG5rRanSMpbU0SL8McLOMQXcoBnUcRzHGEiyXHBlvf+uysbw4h88CQ9dCo9M+Qb1MJBzD2N57anz3dyaMqVrOmJtbRhtMGp98/NA4OQiMrHbB6Bxrxn/9v/t/GU+374l2uP35XaNx2jDanY6hGUnD9Yfwx5RRqhaNQds2nAZ80B4a/f7ASBXSRrFWMF574xXjjTfeMEYAsCePnyIJDVA/jg20ZcZC8oC/wr5gwUYSyeXV1141puen9PuPH2rb2zswmyxn0nnp6ZPD8T//s38Vzs5NBb1W2+33G8NKteKNlXCYL6f8tUtLYaYiB5XpuWhpeDje+yrIma6nSYH+1JCRdRWexnQmAn1QZCmbSFnZUcwBHmT8wM8ikyRRmKSqaaYsk47MqCHDqcikGhoWTaSoru9BYhtqFJAKSQpRLKlJsDY+DsGlGpqugkaqvh/gu1gdjSJ1jDe/eMwK/quCvqvQjPguVGOVVNBg1Ujj+pKsBsNAjXFN0F5VAyUYxyOeTqGGNo4NY1RBVf2hrw77Lu4XqwhqHD+GqQAxGgQ/qy7cV5QHP0Ed8Z2ioi4ox1iFVVQUUQVNVju9rnp8cIxjwJNTCTVtwW8yMLvCo02y2u/76jhEWVDW83rj/FhWXXwe+zGuo/GMWJgWIYrr45ZiamIyByKQ1tWhM1ID2MlxAzVj5dVRFKqSEonych3jELI9gXrDBkE4giKGetVxXdAUE/8SRlJN5VIqNKLabLXUC5dW1JHsqQ+3vlRv3NpQX3n9NdXxXJV0Sa3NVdSRYqvZyVC9+easmsirqhcN1NX1WdXKGuqlq5eYkqn37zxS5THCC7aDphT2kzSUADYgrgnTLBPaB22azuRUN3BQflctlyvqOIjVoW2rjx9tquEoxvdJtdE8VgltVQG/Bo6qztBFG6FuUSzOA7iqYFm431jYahSEaNuxaP8QduHjuH2qk0U1hTaAqFdnZqrqytqcur/bVquVWfXu7X317NRGmybVTGYGP3Oq43dhZ9gp1VMfPf057hmqx/W6urPZUA/2+2quUFRdJ0K9PPWkfqy+996r6gc/fqzKpqOCmarXLn9bLVQs9ZM7H6v+CO1JPtooox4dnqhhMFabZy1Vhv/k8xl1dmZGrZTz6rWrGyoSj+rGrnrl1kU1V0qrYBvq4eGROvQc1RsFar5YVJ3QFf7T6bRUu9dXvcBXW82uura6pupJU/3iiy/VQd+R292enE1n4rmZ+TifK4UAySCdTHjrFy866VTRabc6DqSn6wUD9+KNcvD4/p4/puZYDwbRLwc5r3YxSBPzhEdkKtC8YwpScPIMFGDW84LMOBxlQEXTcD4ToWKOo0gnNATJEPIpU0H2UDhc/CBURv5YiYIYcSEDJxRlDBiGg6NdQW6h/9GoSq9nA1giZRRGCjKbgqysSDhFQRQiyHGuoniui6Ig3nV8zNNqJYljVBkHEa6LNtMkBVRIAVAoUiDhvhGuj/Abo25RrABQFGRrHCspSLEKQ1gc454jHI+C8RsWUKCtlTAcwR6xEuF76E+Fu17AYBQDdXP9ACigoqyBouua0rM9BcxDwW0U10bZcV9kJ2U0DpVkCbIbx3hOoCSspGIgyYCXKKVySfF6niKNdCWZtZRrr19UvMDG33CxwVBJ55I4T1FspCA9lVAiOVYS+STYsK44/aHieSHKJSmZTEq8PX+oBENPSSfyimkmlcZZUwF4KhfWFxRndKasXppTCsWKcnzUU7Z36gr0rzI9OatsPnum4I7K0PeU+rGj2L0R6uIo5WpN2dnaU5LphDI5WVHuffxU3I/bSwxJaFDsJtpTw5t7RPE5gFnYpd/pKwh8ZWF5WVm/fFFJJiKlUEor3UEf19WVS5fmlSuX55STk2PlrDEQ7U+RpHh91InbEDYHFsLmaAfYFVJEtC8QUrQjgh/NryoBfIsHTqoTZWV3+0w5qXvK6oWLyuaTvrK9eYYyJZXazIpyfBIoV66/pBzVt5RIcmE/TzF0Wbl/75kyPT2DMidxLNchBV8IlYNNT/FHrjI5nVQ+ub0nzsmiPdIFSylN5ZVm60yplPIK2DX8OFT6PV+ZLE3DKSUlh7bY2z3Ad0mlWCoom3vbSq6ahy3mlf3DXaXfbyv1g1Ol1ekoqJkSjuFf4El6Qldcz4HPwLd0nogAFIPPr22sKbs7e8rAtlFtkkDKJAAe/xdNTFaCne0Dvw+tWi5NOO+99/3BpcuXnQsXVhzNUN1IGgZffPw46G42o/tFpJJfCnJ+80TnMeloK0QDdzhFFm6STaQTWRgCAR6mjYSWNi3T1AFzQBQNtAkklzMpKdE4liPXV/rNjiyPEPrgYIHryzSKwPhkGdRERkFRO4AfPkCW4q5wOQpHiEFJRgbFMfidUyYSJQJOBk3DdZBSNHiWhvNwD06pdrcvm+mUrDOb4zURsYzv8I7A+wxDBm3H32MZ1BLJW5HhPDKYBO4/locDV1wfOlvcl1/I5vg/ygSEiGksjodlZAMJFFxEjqKxDLmAn3ijDDK8fTySZH8Y4DhJ1jVdnBPFI3EdaQy9YSZlnisEUSCPpVBOoJxc0H7HEXUcDh3Zcx05k0zKoeQDqmJZQz2HrovyB4BO3D+lyynLEvajUSzrhO8dT9xnFESyRrpcSBdkzeToAxbqknzp6qJ83NiTDw/P5OODtnx02JDbna4chKH84MF92bLS8u5WQ7735ba8srwme74j7x/syQPPlcEVUWddzuVz8qO7W7LjuEBlReYqs41hKXgiJyAFbRPIPLUZ1B72G8uzq9PyWedE7jTacjgeyqCP8sJKGcd35UHbkV959ZqcLBjy/fu7MkBYJh/28nFd2E/DP8SuHHih8APIRMQ4j8JCccIH0CQytCyuC/vjD9GqiiY3ekfwJ1ne2T2Um01bNpNZud3ry/cfPZHv332Eug3lpJaUTw66ciqRxrU1eW52Rv7y88eybXfgBwP5d363LE9OT8sTtSn5px/ekb/1natQrTn4UUK+/+AzeW5qXS5mJ+SDvR3ZGQxlDTdsNWz59LQpz8xMydliRvZDT379rdfkvYNDWdUNOZ8ryKf1hgxtcO7TuKIbeLIHGyezCRwPm6HeIc4DjsFGiry2ui5PzU7KxVJO+ODe3o5UKOak3/zt36TFhaXIG3rRp5984QfByOPM/eqbrw9GcTQ47e85ZjJyEpmEmy+Ufc+GoM2VonpQ/zVBzsv4ngd5OAqhubkHWUkjXLMRRelMPmtZmYTl+q4BNGJdxTQKxN5kNCQElTTm4S4gAw9Z8Zunb/IwDRwUbG1EesKEmE3QiIeVeNhM1cSkFzH5DodbSQun45wxT2DxOeLEBAMEqBhCAtqT77i4ZkBm0iA9qYnzJPjM0MZ1cC4MQDCsGH9HEJ+XA+FeKObxLpA3csX4O3/Oc6L5OAS5GKrhsU/En7AKyKpYcAOr4ntgfjpF2WKWPN8XY/cAOApcHneH//NwEc6NwpA8O6DAD0UdmOzyYBJyFe4VUELVxbg122vYG1JCN2j94hqlsklqddoUolxJI0lOzxVDfyHOgWqgQi6Pevs43kJZkOZgNzgbGkyhrJWGfTJkpZKUz6bo1TdepsP6Ib3/Fx/T4W6DPNRhYqKKenuULSSoWMpSKpGjTqtDlUqGuu0GPXu8S4eHJ1SpTcCh5qg/6NHahXW6/+VDgsvAvkyW2Ftgq4jH7VFn0c5jfAYyBJyNeNAMdU7qJrXObNp6ekzT82XKZU1qHg3p/r0dOmvZtP+0R0k1KZwOHoNEfd4OPEeBeV4yiXqhXQFwsAFyD6CMx9YhFSmV47omqdluUiafonxFo0tXZylT0Gjj5jrV6yfUcxwxycZ1h7RxZZ1+/+/+Hp0e92hv55hWV1Zod/uQAKKUSmZRxwWSNQ9+VqFHd2W0TY9eenmRStlZevJomwa9Hq0sXhGTiQ6PdqnV6sNuvBjcQNtEpIFcZgpJWr6wiO9Pqd3uwnUk2t7eo3yhACwb0+npGQ1cF8dqiLgxaSaUExQHNDs7EWXzGTFcywu7+rj/02dP6ODwSPhZrpCFlwk9GQJHww9++HMfIDz8zve+NZyZm+snUqa9vXd/8MGHfzmAjB4+/OK232od+0GcjOp/gSDHHX45yHlWLO4PJOWOFqtSm7QQqhlkjcxoNEqns3AjS09xjyG4g44A0hC4SjqbAqOWpXw2LQ0ch4diJWQZED1OpJKEIJIMRUdijyUgj2QkEpI/CgDUoAvpDI/AimMQdBKyOudWKQx8/A2aAEoBS0khi15Nk3L5guQNh5KVMCUkbCkIXSmOQmkc4LxRLKHxJAQQbo174zwuC6dW5FYpiiLJD30JDiUhCMXfABQJKCohq4Ogo0KGKqGe0ARIpBqYpIpyRwS6BNqUTUi/89e/J9Wmy1LnrCX1Oj3cR0PZeb5BLCHTiDIHwxAcAHGBf+EQGoJjAJIcgCjsoiWgElAer+sjPFSpWC1KiZQhtXBN3wlgqwRso0lO25FwCWlmribBKaTA86TJ6oTUarVRL1kydFNybUdKwRbVqRmuolQqFqSjel36x//PP5F6DQ9USZZSqM+733pbSqR1CbpRnAsNKF24sCSVC1np4Z3HsJ/GpEdqNs+kgd2Xut2G9Po7r0lDO5D2N49Q7hDthJBkZINdcRHYDjVkOgb7AMxh00BK6gnpePdMOj3sSv2uK/XtgWQkVWkOdUCWkk5OTiSvI+G6ngQAlGINNjdhZ5CqTM6SkmlNSmaYCJFUqGYk+Bvup0hOx5MSmTTsivbCOZMzRWngtqXabFE6PtuTZhbKkmlp0u5eQ7RlEASo36LkBmfS4vKclE0XpcZJS/gX+I7UbtmSMxjj+1gaOknp008/lxqnp9KNl1Vp4/J16e4X26hPJG0/a0gIRthtQsqkk6izL/U7A+SDhDQxOSW98c6r0tRMVWRc5DLJQXsDqKRWuyfphikdHB5IrudK5UoVdRrD711kkki093DIPh5JyaQJ31alTrsrpayM5MNHIEvYxAC0dNxo1McL89Ojhfkl8OPIG8c+9LfjbD7btptnddu2G4N+rzfIpPNDEDx/4fqsXy70o9S7q9HeBy+G0F4EOW+kgESIwDB4jHmskxVEQUbRtEwUBWnO7vAPC7UwNM2A/NNV0A0lmdKV9YurPOMMQRQiUBJIrAgyBBgbNYYDAOZ5YhXeMYtqNLyFIIJjoZIc5b7rMoMVAQPUwmeyNMK1OPBFkMOBIOTE757jSX/w9/6OtHFzFUAylkB5pUHHQcDgngo7XySCiK+HDCs0AX6RwAQkD9fx8UZmwjEaqqIKIAFGIehDOFlSmpyoSS6ApFDJSUNvCAfnIIczg2CtwnGslCnl83npyaNnAAx2R0FD8H9mMlyfWFITmqRapjRyERyo/4htgNhwBr6UhTObmiEFNsoDQGAAGzhDqdvsST6+j/yxVC6XRWCNUX4GHbtvCzuC0krFfFFqN9uwEOzFA8bJpJRIZmFGuF7CkD77/Atpb+9IigB8yQyccTovOUFPsp2+5AVjaWZqQbpx/Zr04/c/kI4PGrAnSYcHJ1Iax3Lgrl+4ALvDFpmkZPHskFCX9p4dokm4nuftqBk63hDTOkAO5WQA4zaDcEcd0OYoF4Mp29e0EMB5WZqeS0rVSlr64pNdyfMA2qaJ+knCzr/9t74pvfHuDSmV06WTxpGUQcJgoAzhPyHKrAE8kMlFuaq1rDQ1l5OW12s4P4Q90wiuvvT06RECNpIurq1KLQ5oBKSVURHItkg+ndOOBHYkAmnoDqUw8tFGspS2ZoVN1nGeHzSlBw92pM3NTal55km3Nr4h7e8/k3Z3H6EsLgIf7RPhmgMC+C5LpPvS0cmuhNiQqtWK9OTJlpSwEgDJvnRydiZ8g30QbAUJyGXeIqVSSQS2JUHqwUcBckgoqVQKPudK9mAg9XsD2FJB7ERx4I/ihdnJuFwphG+9+VYI9upt7jxxM5mMs7K4aiNZ2YaqDEwjMWh3eIS870fO2D/r7CJii78myEHX80ZeV0gxRjQSQa4njQwCNoPgS+PQVCoHD1U5wk0jCiLufVbS+YTMs4QOj0/ReBEqDEgDhVV5qiqanellJPG0TU5vfCdQsGSSvIEj5jDzvHIV8Y6Mx2wbx0vnM8JAYZh2M62GhABFBvHlda0gIb//h3+booRHxWoOtC1N3UZPUPnLN5eo2++L1WIZ0CAEEFHAbnnunoBxxh7ifg54IMqE8oFiRjzTDtSXy51P5eiU5xCbPDc6oFqlBtkhkws5cLBzCCo+pluvvUaffvIZMGdMVoZnvUliFhhKL94az5k3dDEldeRBEqAMiURKSBcENu5HhIBGSSSyYYde28b3SUpYfC2i6lSZRnJI6VIKVHVMTmdIvWNHzNTjWYEjUMVSqcAqCMcnKGWVCMFPIBN0+8tPxaw8wA1lyhblyyaonwNZ5INCFqnZatJPf/Jz2t+tEzIauZAWPBjG8YzmpsV5yId0kgxQyo9//HP67IPHFPqwDVobFRZlZs/h2Ypcf5Y7PLcfoCMWFUGwi4bE7ak6MYlyFiFZ0CZxn7odnmLMa+s1Gg5scYwF3xnLfdo/2BN0fXV9ntqdpqDoiwvr+N2mrtOB3APVhexZWKhSMquSVTJo/2iHLl5cxH1jenz/jLKQBklTpuO9Dp2dtAkBBV9S0J4H1DxtUDqXpeW1BciogBrtY4p9nVYWVqnZ7NFRfZt8+ByAUNRDiROQR2nqtbpi+nEAKbZx9Qod7LcgC3p05doNuvbSImwQ0glkAo/FPHt8RN1uS/juELKBZ1KCKKJdTNiQd0wxkIwB1bEqpI0KOYdAF3bgBVxJAzIAUoIXR1VL1dhKGHF1ojoGSIUPHtwP3QAZTpLccqnk5PJlu93p2xBvg1QuPxiPR8O56Vn//v09v/3EifRjBPlXk2FeBDnTdYIEkmVDTZmWjn8AlIyhWRlkkXShmk/phmEhwxqAJh5LVrnnOY5GMq8lb9fbyMgB0AoOAOceQ3OzQ0SoDPu+Lkau0PgIpMD1aIzKgGaTBR0pQ9tEEOCsM3k6oOfxah52HjgEL/VM4KcJA0C3sTiMYp+GUZdA58gd9ukSHOP69RVoyoRYEHN41CIdGsiHYfka2VIejpGgwkQav5uAppCSeYm+/++9Q5c21qCheGkkoXHGZNsdFHckgnnkcZk0MZ88k8mSZVlwnlPa29qnXrN7Pp8bVkvmEnBcSzgHqijAbQy9znO2eUojGBIZ0OO8eo6na/KUVp77zZ9zA7CGhNVRRhO/A+CkkJzhUACBgRuMhiPybV/M6R9JI7GIJp8rIHjhRNDnuSzALm3S66/dpJ39LTrh9ckwe1Izobk7dHLUhP2TAhzOGmdUP6xTbbIGjdlGkBJN1qpkJQ3YcgzNekDdwRmctUlz00t0//MtlBCBDd0iIAwFZqdk8AYzQx0A0ABMOJ9oa/6OR9jztSJ1+l06wf14VdXy0gI1Gw7duvomnDygb77zEgLmiEIZQdxp0f52i1ZX16g/aFIdoF0uTYmppnubexQDJHnMkvtSJAB0u9fHcR612gNo3i7KGkJPD2kC4Mi6FzQXAQsfQ+C0EOwugDSHZJAv5GhpYY32DurUbQ3I7gQCzOzBKXzmGO2WQvu2aG19ii5enkVdEPBhQJMTMyj/Bdi8TI7t0elZi5ZX52lr7w5VKhVav3iR7tz/GAGvAzgBaH4E0FPI4A2NEMTcBxAiHkSiARjy5h28chKsUhiT13cEHkBMTYifvIR2OBjEMzOT8f0HD8eddi/c3tmF+4+85cUlV1YN54vPP7dd17dTaWtQymcGVzZWh7tH235k9v1+6EQ/D+7/mo43Ig2BywtheWaRpSYBJMlkJlcoZRJJM+0FXioYhVan0TaGnZ7BA7UooNJtdThnk9cPhC5jJ+BVTdxRAwaHQ5iVo+DImgANVBiOi1N5LjfvmqIhgPkcnpMsjWWRsTlDcLSYVhJBbpCS1MXcZ/6Mx1B29w5INSw0ZAin3KX6wSEcIKD5xUlKIiPu7ZxS3x7Sy6+9RMlCRLrFS2cU6vWGNEAj8SrQ2nyF3vutmzSzkqfaXIEyWZ1OEcDvfe8WfeO7V+HwDh1uN2k45HnsEQ1tZNxel1ywD+60GiNImWWM0XCaCRBSkwSxJIJcrEZCBgcVEKAFkBToztnIyKiUncjC8Kg/Ap4zDfcw+jgYmo2CsY+yRjSA04bI+tw5pyHQlfh8GauL7GBy1jcTtL+zLzrqyoU8mWBKL926Su9/8D5tITDyCPy5mRn8vov7xKJTM18skgOuGaCc9cMTAUbMICJkXp7/32736ML6Gpx2jhuRquUZBEeeKuUKbT7eEZ1HHMQ8XM5te87UYAOcz23GC1y441IyFUohqEA/ASBFmpgo0NIiMq6n0PrKNTo7PcQ1U3R0dEQTtRRNTVYBRH2QH4Pqp6eAQFW00/HhMZVzJcokMwTJgoA0kIvA8OCtoMSi7IaRpVbTAVD06fLVNSpPlKljI7CHSAR9D+A4ouWFeapMZenu3U1k1iTqadMJgj8H1pbJIQnkdAKFBug0AX5FGngNunqjBv+TBAj8tb/xJhhbTM+ebsO3TuATEeyfovJkihB3pKWGNLUS0AAJZ3+rLwKcGSkYMHwcyQw+gVgiXj3JccHBzZ3PnCQKBV6vz+wBSQ2JIG1leRYXTU5W42IxA8oejtvNXgi5GuI87/jkxIVdHIhx2/M9ezjsD6ysNqhNpobJ0tAf2C1/5lY2ShV/nSZHkOOtj5WxAXptTc4UkMsVUHUpM47jtDd0U/1+34LYMSIvNGS0hD/0FWQm2e6BDrq+6EBjOW7oJo1QQRWNhuwPqgfHSHCvKX7HnSTUVNB6OIQwAv4x3ZZRJKa0vPURexP3umo4L8O92kzr+XNcSwadZzoGTSioH2+N5CLTbT6r0+bTIzgmqCwCZXphkg5Pd9EojKR8X9wc5TIBGMVKnspTBfrk859Qocy9szM0vThBnz+8R4VJGY6+QO0zFwE9FEEKvSqcOYnGykEK2F2IWViPV4iNgL79RlcEC2c7RjqJuTR+sj0Y3HgVmwXQml6bpMHYIwPZBjoMwAZ5Yqqg10B62IXXeGtwxHgExEfAh2BFTF3TqSxoZ0M4OFNH7vHugkomkK1LxTLoeo5ee+UV+vzzO8hUkBWo8AlAi2khl2PousKGHIyts7YAiRASg8srazEy0yxYDDJewQLgqbQwM031Y1ts5GABaHc3j0BBXQHIuCDACaALEINVBJDzm3vb2QZ80R6ycQxw5M0REpZGHQTlGSRHqTRJB0e7tHeyjxvHVIOceO3VW/TZJ08QuK7wGWZObMM07GVBOihob5ZVBoCIV3HJOkAJtLwqRgcAvsjKmRzaIRwCqLvIkkSzU4tgW47YsIKzfqPdRP1CEgtKoPm4rzWpy0gGLfrWt96iHn52e6cAxiUATIdm5ycAIhadtuqg+byKjkDLB9Q8C8ToBMu9Tu8E9ojppL1LS1dM6sEn+k12XUUkM2aSmmrizWwQ/gtWyFmd2y8EOBi6CmmUEL36HmzLzHRo2yL433zr9fj4aA8eEY9rU1OhH7jhcDj0ysWSe3J64iDg7XHs2am8PLjx0txAV91huZDxv9g/8p88PYm+8/1i9MH/6d8Q5MisxuWNeas4CxOnEpluu59pt9tp3/dTvKCBgzz2xwb0Js8mU0A7Ad34j2cGKCAjqDwPKzE15EbnoTAOTDOHzDtmis5rd32xFVQVCC6GhOAgXBhe2cRZCn4jzmWKzquuHNcRS0m5lDa0nALj6MgWY9D26akKTYNu8qo2Tc7Qo0fbZOVycGiX9nZ3ca0kpANoLsBj7cIMvf3NDeqBnp3x5hadHhz33KEWViZoCDT96OeP0eBdKiNwtDhFjeMOro1yA5R4LfGla2tUnS+AtrnkIFPIrK9AJxkIFGRlDnwOIO6nCtGYQq7wWCA8n4f9yktVGo5d8pENeHXWmCUF5AoPT/FwmQOwcnug9LAFb2bBdI+H5BhUgP0cUqIuHNjeYCjYQblUpWwqRe+99x598fld+vSjL8TmCjHumysWBFDyxg/FiSLsx3QSIIF/CWhFLrOelGj90hI0LOilDL0PLX90eASwzcIJLbFa6tmDA6pMlpD1oFORNbm+ohscbcJ7AMi4Dre7yOj4vFQuiaWize4JLa1O08L8gmBGX955QAPfQfZL0+bmDt28tAwg4YAZUqsBIHJjqlbzCPzraPceNVhSgMlYpk65MsDV6yHwdZqbq9L8bEVoahOJZG4+B4rLqwCHNDe7SMXMBCTAsQCXdIYBjcEO0gYgphpjZFYZNDxH7777Cm1uPQEL69Fb71ynB5+fkTOIaGXlIvT/Oj16co/ufvGQTg4D6jbRhmZBRM3M3CRYxy7AtUY2/Nl2bapNLNIrN18HZW/T/l4dxymUgy8ywIthWtiH6bqIOqShWSQh1wODAUOamKjRRBU2W5gBuBj0+OGj+PT4NJahGWZnpkPu5240zzwX2Rbs0gnDkQ2WZC8ulwazc5mBZg6G3VbTL2UrfjqKo/S8Hr0//+t61+XzcfKZpaJlWrEVx37Gc4aZdCKbdnpOKvYj3sbFSCYyPNFeHYe8II+JGwclvJrbHU7HVIXpuIzspwPFeMwYlB/0E0gNNJNhbN4RI5NOCUrDmz7kkIl4YwMO9yE7NIxiZgGfeA26yKaIEwYH4tEF6FxAGwABVB6OvLQ6QxevrtCrb22Qkgvp7qNHYmOIcS9CEOB4DkCU1CqAYaCBt7cOcX4kqHccQUJA856cgIY38D7p0eA0psOnfdp6uI/vUT7ca+3yKr3y3k0aEhxvyB0xI6Cux6yW20sENe4kjJlKpsAOKmAQjsj+bOVzLTYiIw/gyuTJORjQ8HSAM1AxAzIF17MgGaanK1TOV6mBjMQSJZlXqQRayEAyhPbkZaIjBGkmnRa24fHjIu6VTiTom2+9iyDu0Z9/8ENK5LmvQ0N26YoxdAYfzmZGBhJISwh9zzvhbFy9JNoANIzy+QSyKVPoAs2trlDSzFDz9Ax1HIPZrIJF+FQA6LYaqD9AVRHYhfqpaGvILpYuMuceTaJ5UP7qbBbyw6bFtSpYUYuGbZYsKh3snOE8ZHiA9as3rsM3EpTOFujCxUvkhjauA6p+ckCpnAoWYFK9DgoMfXvaaMKvdDCnUABcPlUEsH2XNve26Ohkj9KwezAkKpZ0+tmPPqcmb+QBRmRZyGBj3gMgpmJVIdUMAZ4Jqk2nqTYVIVCJLqytIdgK1O/FqH+NkrBvjjf6XEjT/mYXdhjT9Rsv0d7+GZjSEZjqgLK4X/esB8mE/Ag7xFIAKQIP6TsAmDMqFZL0H/8v/mdIPA9pxI7yfL5EIQvpVCqAqQ0gL8AMcxman7+AOklgjj2anZ3EdY5j+GVs6vq4322GmWwpbLU6Xmmi5E7WKk6lVLbXryzZ0dgZJK3R4N69u8PjwyZCpOHP1JIR3dOj9979dR1vz8fJEYdWFXTdDYLMwA4zcaimgf4pReGloQmxWij0AhXApPAMM0YqHp5AuEucwXkHDJPXlEMnc7BHPhwUVNAEFUsZCVKB9Oyc3PHT7/XFxAIOQg7cEDSHqRlPNEimVbLbfSrlQNHgPMGQu6VBb2XuhVbI9YekgOo2Qa9IJ8pPxLR6vQAAHdHp/pCGLaa2uKbriWszpeTdXbrQnrw7KncrcGdbDzSRe5tPjlqUMqElOy5oHs4f+DifO5N4M4Uk9O029R1kIWRk3hVV9Cj3ATyMQHhzFmOrapZBNgc47KIgAFi787G8ZZTtgI6xTnfHCNoBgoPHM3haOO/KoiE7TYuOsPrhKe4P6QJdOLcyBWyNqV3vnoMc7vVikgxnjXKlSil48o1rV0VA/+k//2fCqYQuhC25XPzmMqooRz4Nr2YAhu2KpTyy1hodHh0AlAZUqZTp0cPH1MC9eCup0+MD2n72GIDowbFj+vTnd1AvtEFSpxCIM4KUYGBX4ei8iWI0DgXT6qOejWYT9BsgDJbkeQ4ZikHtpgtWxp1Ooei5DrwBXdq4Sen8BH355HOKjA7xcPIR2iKTgxQpZyEbmuL+XH5ek88+EkJ6dKGtO10P2lmnVrsOH5GplC9BUkE/P6yjnJw5DQTvWHR0JdMKJBlYliqBnRHYXpcuX69SaSJFJ2dD+vTTTbKSadBz6PYeghcgl0/n6MnjHdi1hMDrUatzRslMQLNzZYBkicrlmugj6vYG8HkdDKghJFergcw+XaR8NoM618mPhmLy1vTcBBVgc5Z5PmzC+md3p47jJsESEmA0bTo+2uf17nG/78Q+tGC2kAvd0Mfb9fSE5mZzOcfuDu3Hjx7aVtoYhKPBwHG84SCU/MyM4rtaMkrbevTBXwlypusjMbXVSOWTVrpoWc1GO9PvBplOc5BOmMkUr+2VpfOVXN7QQVJWlWQqKXsIWMQPkjALct46V0eWTSDHx2jMEb3+yjfoO9/5LVSkRH04dvvsDA2NBsObdy3nYTAHQSFzDzzOyVTStHR1AforC8qq0NQ8aMzlGqlp3ASH8Gwg1vMyzr24cYkubFym93/yM2ipAGh/SlVktnuf7FLgIpyYQsOheWMK7nAqQE+XkI0ura9Dv7XISmRpwPt0jblHPAaaBiiCIrYi5l5O7k7iV6fTRtANAU6s9gEWo1BkGc7UHMQMSjx0ZSIb66CHMYLbA6LzfXmGGL8mJidEfU8PT8gDLedLs6bjDisOUt7lZaJSge47BchA33VsShThuFNJKlR4pmBAThPUD3YDOaaZqWk6gIPxfnXZTIbWkH0Xlxboz/70n4osxr24lpVAoOTJQgY3ce/IHYktrLlzb2FxWtBsXpx3hnvyfm4vv/wqHGyeDrZP6Xj/mMahR4MBroV6zMwvUgeAyp1bBmRVD/pRRWbl+rPsYtop+i3SJpgJQGXMwGZQJmPAPh7li0kaei5B/tH6hSUEowaHrkMmQbrA1isb8/Rg8+c0OJMoByDyA7AdRONUbYpOEfQetDUTH2ZMebRjEYzn/r0ntI1MPgMfCaB7m8ctgACyKXCfAYgZZLaow7+4fwBUUxtTvw+gb8mot0Qvv3aV/uRP36ePP9qis2MXMuEl2j/ahG9K1IL+/ugnd+npk0N6dL8JPd+kYXBGb39rA4zHButapgvrG5B4n9GjBzvC/y5duUKvv36Tdp4BNJEIDvZPAAZJsdkJ7/LaaTvQ9j34jy/kTYv3u3O4g44Z44CSKQVMAsC7thK/8/a34/sPnowHngtc80MkVK952nG7zQ7vYWbXJsr2pcvrA1UOB2AGw63dE6hA1w/2vaiWhib/tUEu8iHIoylbVkG2vNDPxCM149ijNKIqNXQ8S0Zb8jJCIBGvHFOQxeURtCfTdZ6ggfNFUPGYtq6bCH4Fhvwm/eZf+116851v0+//wf+Avve979PK0kUxJMFDQZaVIZezNJB4aA9p9socZSYyYrta7vg5652QlAxANWWampuiZqNDTg+BjlIXS0WR0U6B9rnkBG0/3qNWfUg2dC1BXyYRiOwZWUiDWaDoWALVQ7CfwdG5o8SB4zAFdtoeKSONPIf16nnPN3dW8bjvGFlxjINkSA9mXQHOSWRMSiDTKAk4ZCFHFoBKz8CEvHVT6MOBQEfV5PMOlaTosDs7a4gOGR4e5B5VnqLJ01c5EzIYVApVOEGXdjYPxZZH3DxaUsV9eTMlRexo2qsHPEhNwAaam54BE+ohg1jCDhOTFVpbWab3f/iXoJWH0NhpZCBT2HYUh3Tp6ipVamUaAFAZKHmnHN6qqX5yiPKMoHNnxFChoScpkyxRgzvoLJkWlhdAXWtUbx7j+wztbO2jncByBqEY1lJQV8QLgtIjGfo8k81REoDRarZQrhQtLi5QA1lQAXu6f2cP9WVmg0DrdgDiBiFbAYxNMaLQRf3dbkzTtXkcQ7S9WQc4pUHtTYAeGJiqC5k3US7D52Q6A1uwh0Mq8t53WY32tjpUKBQRkKDqcNY3vnWDLlwr02MEam16iipVSIfmCCCrg24juUACPniwDymo0jtvXQeDOKXD431o43lo7CXo8cd0eIhyqkVkfmTnRZVqc1mAnkpPnu7TtRs3wUQuw99dIY24k0/TYgB1ByDJ+9aFVJ6Cf+QgSVBu3u9wsjgjeuXZ33nb6dnZGbTxCIwiQVOzeZRhl30wnp1biJ8+fTou5BNh0pTD5umRZ2qqWy5lnUxGsWvQ5MdHO4OVtalB/bA9dAeBL0ehb8xo0VMqRnvv/UqQp9NpLZADHZ8YuYJuGRmyJCXODIcj6PJx2rMDCMOxBQpqBIHHi/95magS8cITOKy4FvseZ+iAh5JAEXnLJ1Dx5SsvU3lmmY7ObLENT6U6S7NTMzQ3M0+vvvI6vfXWO/T2m2/T6uwSsifixJSJ93Os7x2R1x1Bk/twnASotIkY0tGQp7g+nB9e0Do5AxI6CIAhLU5nab42QWdHfVBGHl9HxZBdhVbG9ea4UwNUeohADpG1WSOL7mKUdQSk90CPuS7cq89vZgs6qDliG2AFPQXdLEPjyUxRNUiUrAoHDcTEE9a/wFvUNyDeslnYAdcTc/fx4vn3vJsn9zjzcBgDD48iMLVjKcHDK43Tluh/GPRBQQ0L9cN3AMxeJ6TDRw2yT3AvlLtSqiC4bXrp1g1KQP6cNhpiW60E7HPrxjXowR365NPbYnLHEHbhef9Tc9DtRYuy1ez5/HnUIfTHYDVF1C8m2+6B9peQ9eHMKM8nH92jyekayF1Ac0tL9Orr3wDoHgE4UtCoR5BRHo2dGFQZEiydEPeGMgBjyIixZkkOaXW9ShcvAiBSk5BCDoJwhu7c3oR2zsMuY7CORYrUGLKrR4tzc0AJjT754AEAuEXLS2tilMR2ugCRJE0BwHhSCo8I6AAV3vK60+kKoE+kiNavTNLywiSCyyEb4NMGyOtZqBv1hBYvpZEpOfnoNARr88FwPND/EO+zBjI/JOB3v3OLvvHeEn3wo3tgK0P4iUq/+Rvfp1plmj7/8i5Yikm5iTH9zd/nBwNG9PDLY1ByHvgcIRu3yIW88wA2wwEy8mhAqpygw90myq5TuhbRzGKO1tYWyNJMeveVN+nw5IguXr4CYEA9+g0UzqU33rpCx6e7oi9gaqoWF4uV+KS+Pb56bTq8dnU6XFuqeHMzeXdpcdqZnavaXtCzszltUKkmBomENLywvuTnlL6/WKtGu/bPo70PfmWcXDzLiUeyNM0oTWctMxVbcMaM3Q3x9tNxGKYkBDnSiCHzjii6hBwnKeEoRBwByWVFTBnkIZAkjH795QXRS+sMXLp89W2g1SVQ9Igcj3tMWzTE7y7en9y+Q7c/fwBU96hcW6A3v/Fteu/t79C1iy/RQnWBypkyb85JMet1BE0X2ql10qUkd+Ch9MsrSwguh67dvIAgBr03kUGRZWcWJ0FIAzhXU1BsPjiTsQAeEp02bXLtAbIPtCEyHI9H817urHVZcfB4NE9iYRnL1kkgGDX85BlsQtqyzgYIjOwRwVDACND8nkumrIkJKA6cRAwFQeszkPBCDKadPNzE0795+IV7WnmYkUcNmDrzmispiQpBDCmoAw+54ASSoMGL0H7D1pB4j3ELQc1DLyNkgovrq4IJ3bnzhehhT4IR3bpxA1UN6c9/8AGCPCIzBcDB9f3eiE72z6jb7CPDnLIkBw1HsKMMs2AEke9R4A/FIhzemZYDaIRsKwFtjyAveELJEHSSZRhnr81nO/jME4xCXAz24T3vIrCSKPLR3hXxLkMqwAA0UZqm+19sAihJbMfMdF9VLeq3YSMwm6Hbp40boNuHkEQRWEC3TXuHR/jcp2wuhYBqAgTbQneLhUBDF4HKFFyluQsFeuOdG7R24Qr97Me36egAWZzdW9IoXSFaXCnRw09PaNyN6Juv3ES74XzYY21hmiJHIqflUy5XpI8/v0u7hz1Qcg+gqQE8j+jG9TdgM5earX2wIEjHyRr98F88oeNdD4ygi3KeoVw23br6BgIWej1l0PrGDIAvRQ/v7kLTZ/H3PHzQxnUievAZmIzv0vHJCaSrLXbcffToHl25USNJH9LkTBL3yYMFp+JGez/e2n86LpWS4a0btXB9ueCtzk27V66sOftndXtrZ88O48EgmdcGjX5/mFQlP2XKfm12KirWJ6MPft20Vg5y7l2fmitZUTy0gmGUGYdaxun7PPdQBLmZ1AxQMgN6XOU12IgLwdJ5/jJPwk9kZVqFfi5UDKrWqhQgixRLE7SwtCKcmWcRSWMEALIMp+0LF9dpemaKnm1v0Y9+9DP69NP79CUoUv2oA901Q2vr16Bx3qY3X3sXOvo6JY0ylXJVUD4EEvTke998AzpoETpQo9v3n5EBLVeF09pw2BAZun0Mp4Ez8AquHhwXsUUqKGjg9aHjyjRzYRbsNxCr4ZgSc/bmLA4eAo3Nmp7HFRUBVjxmzXWFz6K++B6G4+2kOYh5qOvmtWti+OgM0oEnjHAEcI8zd0QyReWxcx6u47jgl5hWi/vEHODQi7xDaLpsUAHgyKyhWkYmxc8YNuT90Xl5dYCfOiSCCSDgoaNyuUIHh3sImhQyQEmsIkvC8f/4T/5UyI3JaWTmoQ8KDHYV8PAbjziMYddlMkyNWp0GtGQXdfOh0RdgUzASpD0/HEJDZ8kEnfyXf/wj+uwnX4B+92lzZwveEqKuN+je7cdi11W2F4/p8yjE0Dkf1hsz/Z+dovnZefrRD39MH//8NlnJLN28foNuf3ZbAMzR3qGg+k7YFRltZnEMrT5DzVONtp/tIlC5mwffOwOkZNwHzIMzKn/O03GTqQTxTn1vfHNDMIpcvkLwfTrcOwa48d4dsdick4dYT0Dja9kyzYLmz9ZmIZlk+uYbr1LOKojNGXt+h0b6iPpDm9KQXZcurYmJUGtra3Tv82f02YdfwtYlyI1DJI6BWNGYhVwrVyvwJZAQ+FOuJNNv/+5lqjcOoedHkDW7uPcU/f4f/jX6+JNPiR8u+PjuAUAWgANGyh2jPD9kcipNL785TadtXrE2oHbDo+nKpfjzT+7GxZo0rs1kwod3noWqZHrFcsaVE7Fje2NbjhV7cnZioKeMwclxa7g8n/ZT1aTfkI2I6sG/JchNxeBVpaqsWM3Tfqbf9jNgocjkUQouaunwLO5jgYPCikjhvOssz+SB5aN4JF1/7QJVZ6Cju3Xa3D6mhZVFaJod6JfHNAFjs6ajUAPFBSfAyb0BtBqc99rNq7Q0t0Ad6LhmuwMK49CT7X368t5T+vLuU3q6eQDDwWlLC/Tu298Qe2q/9+634fS8xXEejibR8VGXfOjWhGpQB8jPyzD7zSH1Wz2RqYrFFP3B3/87dOHKNE1MpMRuqpde3kDm16gNduAPzwObp51KGgrICR30m3U0a2iRhQEC+E1IBQ5S4ILgRLPL03BAg3bhnDwmy2PrTEVjUH0eaRCzAD1cn5MeBz2MyJ1U3FnHyMOmNNMGbAHgQ4bmwIx8yJakLjpsXGTuFGhcsZymaVBv3iq6CKo9WZ0UD2/Q4fypdE4AX9oy6ZPPfkZBfL7E0TIzYriPpQg7roZ7yArkAoBFAfWsThZEv0YE1rB/cCT6EB5vPaZsJkG9Zo92Hx4RQbMyrf2bf/v7KOMQjn5yLpsgS9g280tTAAafUpk0GZpBo+ft8vTJM9GJOFWbEVsP80MPXGRn7g+QFDA70Nsp+Mtf/x9WaHn+FtWPe/Tph1sIQt7FNYmfYEwAnRvXLqGtA+rbA+QbADGAsTyZo4mZDO0D5A4h25rcn7HFrGNA6SxsibqVoM/np1Zo2EEQgr8bsDNP0b19+y7YjQ2g1HGNIvSUT8PYwTkSpSFJVteWEXAtylUc+hDsQFfzaHVddJBVJoqCeXCHYx0+pyspmlnK04WrBZKTO3Tv/lPUUaVvvfubkBIuZYpj+PF98YSdQj4rdnmt1gr09NldyuYTNDMzSYNhh7qOC9BDEggMmi5dgd6T4lZ/d1yc0EJVicPBcOgNhiNXNS0nlc7Y5WrNzqYTg6P9+gDKeDi7kvNz2YyfDOLI/jcGuYHy8hIJZQxWmLKaZ72MH0gZ0NQ0VHoqXysBjBOGakCBgjPyXkoubyygqiicKlaOzS9Ow2FdZDxkplQSxhhR86RJ+/sH1OgeIWB6yFBlOH4SgRkis/Oc5zEazwH1zNC161fQeEVQpRPq9s7nVvOjhmybe2Vt2t45oE8/v0df3HkMo9mgNTk4TJamJ5fpWwj+JZ7pdAoWYGYpIRm0tLhCjeMTZHIZWS1Pf+Pv/g4dnm3T4vwMLS4uk8pDfch4vROb2q2BQH8lqVF5poJMYYoxad4SWPSBQwCCueAYaHBYjhfGGUlTPAWGH7qQToLwQDO6nHVNg8xcEgCARkNA88IDVFRQ8DEuwobnYSfx6FAtgewnUyqbpRQCUoee4+E8ZhZe6OL6SUoVUhQpId24tUqlSkZ0bGVTOaHPeWKPi4xvpbKix31hbhrU86e4wRiBnCSH1wpwvwOoOa/f5i2yM8Ukzc5PAaGho9MmyqbR3s6hAK90JklLK/NwvD5kQE5QfF7rw1bIFEyAREzvvvsmtepdOkCgQznR1RurZEPrLy2vwi6gus0TMa7NimeiNilGOfjhCTy6ct5Zh0CFLmeQsEH7568GVEPW+/M/qdP83KyQK4MB2BgyuAYw5dmOxycAFdiEWRb3sbARB0gSpVJWgJfr+wANBCoyJE8WcjkQ+fpdHyCWhfSbQHZSIJECyhVK1Go1wUACOkTmNfMaTULTp5JlShhZ6rTbtHuwCaZZpt2nTfgBwDKNdkgnyPG7go7zrLqzww5tbR2QLzlUW0hQJquIfgwemanmrlIq16cHj79A1i/Q4to0XbhUo5svXQKQegBv3obZBINaho9DWoB96GoIxjmA5Ivi2owVh9IQTReEs7NmKMkjT5JKbt+W0KQD2w9HdrNVH6ixOvDDYDj2XL80seEf7HWi9+3g169CM5N5HZLH8Gls2QPbAnBmZD0hVqFVZispOalYg7BvxFLIG/KpvjsSves8jiyDr/LSSx2VOwNiXbm6LnpZeQywe4asBmOfQdeQ1KN7dz5FZoO+gUNyb+mYd15C2vTQ+AOg/ES1Rq+89BIyUop6yOpMJUXHPTIrOyjUOY4NxCyp7d1DevJkm+4CPe/c3ULDKtCqr9D62stUm1il6akFmihM0kxlBhKiAl9Waa++Q1lQx8mJRfqv/st/TH1kcT02qdd3KQk9P0YG5o0LTNDeMfQfzyuWgIEc5OzqHKioNMpElCvnIBVS5CNT8lROntjQs/s0RHACn3Dg+ZwBfjQOzxZiTc/Ta3kojZkAT+/lsd8Y9TGTgFgwiW6jCyYCZoEMVgPK87aWvNVhz+kgkxvACsiLoUdHoH0844snuQy9UNBVzlz8VI4vH35OzT4YEcBzhMzFgZwv5uDUvGmcQhl+RBHAiR8U0O/bFLg8zBgCNElsWvD06Q4osEKVqZwY3+VrqHJAhZIl9grnjlXeX//powOywBwc0NWh5yATQ/fbYE4sQVCXmYVZWru4Qh9/9AlkUyAyIfdhcCbnPcbnV2bpxss36awBnXowoO3NM7pyZV2sE+Bni+VBi/kxQidgeGNJhcTglWYaghg6vQWNPlbA7gpi/L8PUABNJLeP+iYKsPkQcqEG39Thi6IXjuxeD0CVgh/pdNppkwOu7TCQ5jPkA4STiQp9cfsR5ENAljFBP//gkCytIh4EwtKKJ0GFACcG/qHTQ6KYJCtj0DDix0QVBWtSk2AbwSS5qK/v9iifrdCgr+L6fVpaLQE4i2BFPlUnoDXkiHjjkEbzGPpdpXLBoI2rF8mP3Xjr7JP41iur44nSZPj5R4/DYq7mDRzf7fR7TjZbsiGF7KHdHoCNDOKROSzOrPnNZw5oUj6at1vRB+//au96Ka1l80l9JMe8Q6elm1lLS5iZMAwzWnKcThWslOe5vC+52C0zcAN15I8gqRTe/ge+D/WJBMWLHHqgQYV8XszZPdo+ofaRjRBRaQQKyhMius0O/ez9f00ncNJadf589g8yKMcPv4YILF7sMQf6fuXSOoLABXDU4fSAH9yLH8TAq7p4i5ZSNk0Vnjroj6iNjHBYb4IuPaF7D54i0/dEb6umZWh6fo2u3XidppDxc8kSBQOJrl68BdKi0V/8y78A7ToRelLM70ZzMrAkjQQFDi8P9c/LFuIbzuRCaPDvoOBwds5QNliFWGWGYzTdQPl9kDukOFB3ppsplFM4Pig/5KvQotzrzdo15nPguIkM6CACuDwBaojr8hNejAToOvgVd9ClMyk6RRDxVNoDSCEhTaDF01aeHj14QPPT8wAlCY43Q3vHoMnBUJAHzob8CCseQ3dQLh6354cy8oiFj6yk6BF+54xvU9/pw+7zBMcCxa7R/PwCyhghgHtUrKbOy4mgXlieoss3FkRP+OJqhl5/6xq09iYF0OfTAO/lpTniR0c18X39EFoTbcPTaZnG8+IeRmwJNuDRDhvg1W4M4A8IMvwtJgOBfvNz9Hj+eOOsgfytw6eKYhISP41lcrJCDoCOH0iwuFAVc/+PTnrwZMidtSWwRNgc1/LBqlqNFiVkA5l3BRJyk0eucLxKrb5HnUEXwI/6jRx8DlDJFqhzEkBa8XJo3r0oiUsmBOjyYqAQSYg7cguQTemsTP5oCDanoz0JLGqCujxbcyzTztNj+KmHDA4JJRXppWuv0+OHX1KxpNKjJ59REYFfLvK0YY8KhZh4f8pqpihm83Hy6w5asR83Yi9sjzNGIrwwuxJOF6e9k/qxOzc75ySstA0Kb49Ryv5gMNjaPR2asukPSPNNTY3o5pXo/fkPvhbk00gUsaHBcdHcEASki43zQ8/NSHKUSeXTaXyXch3PGgVjMB7dGAUj+B5uMx7LOvd0I5MH3vkqNNZ+3Nt7vH9GR3tngnLzgwJ54gRrQ85UnOaOt47psw9/huBq0cL8IjJQVozn8gQRJrQuaCYSJl28fJHW1i+gwXyc2xY9255j87wb6Lgp+g//wf8E2fsC/eSTTwUN5MBx3CHofg/0LaBGqwunP6KPPrlNn396j1xbAWIuIBtbcMZLtLq6QTOTAJtkgRMBhZAGIzglr4hzeSENysCzw8Yash3Ej5hSwEEPbwEW4DgepjsHAB4yHDoeAhc1QMZiDcaPaoqQCdH2NOJe/BGORcAzhWbnYJvx/PICZIo/xn0lHpPHwaEsZsiNwYJcAPTa8gU62DmmAhyRJ87wKqwhbFQuT9LO7iZVK5PIcDXR4fn53Q9p/3iPZuZnca9YzD7kXn3WwzyUx3Q4GrE+V6Cj+bnmsDVDMfRloTBBFfFwRR7vPUWdYUte2cVlR1lZz/PstkarI4aYNPOE7t/fB/DAxYC9ihwi0CfYEQCWYCrIfiPYkSfmyLgLU16eAsoLTWyACksTDuhSxYJk6ojnu/ESzv29Q7GlE09i4iW/fK4Dvc3G73NvP9q2Ui3i/gB+SIguWMvs7BTK3KCVlUWUg7eO4mHSiFJ6Hj45Q2dgPXfu3QFoSkIGdZwm5cscbAAwyCYJ93n1pTfp5RtX6MGDn4qRIn6sNAOGlTAAgl3xZBgVjDKLrJsHo7Dh05cuXAKgQu4BbNxeRCYSUesUZezzaINMnRYAtN1Afc+oNltCsksABJtgfrwgKURC534tCUwthzo3YC+Ki4VcbOryuJwthLIXhWkz5aFObqfbdyq1ii2rkg0gHRzWO4Py5MSwWC36qhL59YM70e3d4+gPv5oMcxO2c6YR5L4mpxCvcmT4w4E1CiOL5FFGiqOMnjTTcJAUtJQ1lnjTf34owRgqSxar0HjNNvS5xMNoPCWVXzao9Bk0G/wYtA3UFEezwcdAcjELjM9JyGggB1RmH8H+ERzbpKnZGTAA6C4ECA8zRbgZT5Fkh766cVlM9uBpgpo2ohLQVEGw3Lx5DcYu0w/e/zGyG5wXmYfXfjO9dlireUM4n0b5fE7otuPTNqj9E/ry3kNQz12xMGV6clFk9u988zfoG+98k5bnVsSyv2w2g3tDUkjIpHkE1dABWHHPOScNnnfGPfAqmaDDYlwd9eIMLBb/o6XYefnpqjgMTlxGZpDITKF+8ojntICZgKIraGgLQT6FwAJ+cLk7YEQ8Tg5QFZtKLM0vg7FURa9zk+dwAwR4go7nu2IqatfmCRtJZIoZoTkfQgfyU1gHoQNKCm2Le2kaa+/niyXQRrwOvQgwlmIEAzRhyqqgXklC8oNTtmj/8EBk1pOzMwGaipSmqzx1FpKGke/27ae0tlSDvm+QP5SpnF+kV1+fQVsk6JOPH0PTgwrzeDRkGGdnlhFSPKL3vvUqqWmXUmUfAcb1g36dKlBpUqUTZOPtzT2xMouZIGf/kCkyfo4BfrwYhpco8+pD7iB89a2bdPHKNI0kG9fXwPD4OXkS3br+Mp2C1RmqAZmh0+XLN8FeStTpt2hqehI2GgFQu/DNUHSyZdMFGvRAwQHYc7PToOvbOC4lOlB5Qk+pwj3pabFIplyrgJllYI9YsB2ePAT4F6MUA0ifSxcuiMU/9z5/iLY8X5abSoCiA1gPj3eRVJbF6jiWNv1+myYqVfry88dIKA7lKkk6Oj6l1YWN2JStuFoojTunnVAfG2HGynnZTJE3AHQA3DYkiK1I5qDf4d5IZbi7v+tL1PdHhSBq2Xq091WQ124iEhze0V5LmiPdAFz1u0PxiB4EZiZhqEKTI4un4NCWEktgSAkEOmtyX+y6zL2MES8zlSTufIPnSgg2ICg+ZyZvAN45KzIiIy3AP3ClokqlhQwtXSzQxRuzdNiqo6L3aOvRE6rkC9DTFZHpxLpboCKv6Bo6PO0vSevrS0DFYyA077xBdOull0kDtX7/px/j+DEcQBeZijMW/807l3A2HYCOp9OM2kkgsYzgH4ggOYEUODpp0f0nO/T5g8fQf13KIiu+8vKb9MrGLaD6a3T96g0E2pKYfMKzmzw4PQ8ZxXDaIj8/C0HEc48ZXKYBVNywPG2RNTdaGqifB73LiM6wZFaHwxRB7UAvkd7z5TJV5yoAPJWSSVNMq+01bdBDC0kINkAG5QcyvvLyLTGNtYEg505BnuzSavbgaNOUTlkoT0z5TJnWLiyjZUNK5ZAd4MQnZycILpMyvEQS9rRBUZNJ6FP4BrMjG87JHZsmqH9lYhrnyrS6vAx5kIbD1UGpU0LTTtQmQJMn6aVXX6I+Mrsf4TxvmzZeyuC8CXr1tZfo6q0C1Q8ceni3BbDg7J0Sw4fTMyUE2jwdHR0D9BSaWiiRmbOpMs1umKel5Tl6urkN/02L3vhety9Wu/FuKvzIZn5oJbc9L8/ljrtkMkE5aGs16VK2BFurYEvQ4IXMBOlKnjJWWWy0ubW1I5Y+8w4zE7VZ6HyXmu0jgBbAz3eoNl1B5jxEkOfp2cN9MVFoDHoWxzatX1mEhl4nLRXS5EwaWbgnpk3vgWGU0Ga9bod297cBRjwvLICtDuF7SYBDDgDEqw559CIGK5ohz5aJN/AoVy3qOW1KmVn4N09Nroke/gwAqM1PSyWfcukiwNiMc+lCnEpa47Efh0NoWEnWvbNGy4XMc/wQV5QVO2Vag3bDGcixOUwVCn7KkvxB1I+uIMjf/yrI63WZMn056JNWmZD1SFIMZA7xjDJFUjLIGJnIH6dHfphSY9XiR7mAnvMjitSIe8/Otz/jhpQQlLwXGZIWUysFF+esAZr6PHtzwHMG4B7nwnQGmYV1NbIfT20EMLjtIe1BW969/RmomC2CJQ3jc88zro7zQDsjHw33mHpnCHKmyLjL5Y3rZKVy9GMEeafTeU6DFTgMMiQMyJmSmYFYsgma54IZMJWswWF5oQo7Ic+15qEgnu3VhVbbPTyljz79ku4/3aEDAACIDBx1lW7deIt+45u/BUr3Bq2troIe55EBk2AXbeLnD3CPebU2KZ7iOsC9GNB4qyQJZQgQ8I4/RDbI0tLKDO4XgBl4AAOmBcgFIXQ8AGnYA0WH3lZQbxXs4L1vv0ndYZNstwu6fiD6C3iXE94Ew3FGCN60CF6ed5/LFOg3v/ee2GFm++Apgi8pdPDekzrN1RbpFAEfjgZijgAvThmAfhYKSbFt1iiGHLL7lMmb0LpDZCtVPMzQCwYUQEZUJ3NiPXin41DH3oO86FO6IMFxy9TuDujJ1iei3+T2T1sAoxbNzFQAsGOhXecXs/AFXu/dQQazaWoe8gjSonXKc8DnaXu7Dn0PVgcgL/GDzgGaHiQKyx8edmXmwrv9cO88gyZ/zst4Y8jPEQKsWChT46hPxzs9OjtzhC0urF6irWc7YprxCIyvC7s2EOAxtLKYQ98dUqfbxv1gIxzDS1VluUMJEJV0Gj6jDinSR6RkRtQFrZ+pAbwjMAm0DYP6/EIVPlqCnylUAwubW87R1VemqQilopnwd8RAyiqCTeTI6Yzphz/4gC5fq9EEfL9+2EBgF8HYmmjHNsAsCU9Wqd1uienIZ2ed+Oj4IM6kM2McFz589CSsN9reATR5barmgDTb7U4DmVwe3P7y9uC03hieHLf9oNX2Z8pT0OSvR+/Ov/88yJlIZvD2A45MPXRHoOKyZWhJaxTFGQi6DGI1LY2kFAxtIVAMZHUD8cBPtVAkVQLL5oF9XItnKSCoBX21TLLyTFURPDwNFBmce/j4jhYvrUMAnx20qd/yQNdc6ncGguLyZUKg7dbOM3r87D58P6K5mTlSdAONiZOZvjfPaAhj8Lx4HqS+uHZR9AHcv/+YmghyQUvx4g4jdhrueOI44gUYjLq4BPQoNDF+MjVmpM+kMqCcLmghaDYyJHKDkN0Ozu0NhnRYP6MHj7fp7r0n9OjRDmifT6XqFN16+S0wiTdB8d+hGzdv0tzcHIK7D0c+xE9k46QhhgqHCB7uUeUyM83s271zmjc24Vy8nTQ0M/4N+w4lQTl7rR75YB48YeVv/d2/QZEa0EnrUEz6KZRKcN5DZFgEN8ofgrHwpBPeOqiYK9CVyxeo0Tylf/mDf0UD1KfTcsQOKXlk5qnZAt189RKtXVym7/7Wt6k8WaaL18tUnlJpfm4d4AFmkSuSAp2rJ3jdOjLzyTGcFmVUfFpaXAWgqMhi+8juQxgySfX9mI6PTmh2EZIl1unDvzykiVIFYCfR7LJJb33rAu5jIXjgvPWhWASTyZRof6dNTlsS03hlSRedakyJefi1Dzuo0K2cNIIQ+gGeIdoI9eH25MBKJsBewNBmpmfp9Vfeoi8/fUAmmICuWvTowVPK5VPUbDYQ0B7FmiNGSXJ5SBM4a7fPk3YUWkF7VcBSePEOj1knrCGtrK5QoZql4bhBpLsA4i7lrSrNTi4R0iT1GgFt7T6DbbuCnWVLGk1OFyiR1Omg/oy29p7CNrMI1nmqVMFK87PEaySebj6k6qxBV65dAMAzxVeoccYdk22x90E0gj3BDKemOAFQ3On2YrvtjHd3jsOpmYUQ4eYFwdCNYs8BY7CTyYKdTGQG8zPzA68fDb3ByNfKSd9NG9H3i7Vofv7d50EuNDkHeVrzgqEOmxppK22F45if+JmRNDnjO25a0VQATNKCRjZIQsRBHiGyFVxFxC5HJ1CFd8pH8MRA+Mx5B0VSoSwchSdvcM84G5gnv3BnXX0f1A3Zj3uiuTeU0VEDJeP54rwtVKfbAO27TTtPnlK+MoHMwxs5xGC8Hhy6h6DhxwuHtLy0QrOzs6BHFjT3CGjdE1kZlAOGzgBNUwiG8zXoYo94XIM5AGcHHtPmGmjQULw3GNPraDwC1UfGAMDwlFaxXRWoNy/b5P28B8gCjXYb2r6JwN/EeweNVEdQh5TLVejWzdfpW9/4Hr3+2us0C4DKZnJkmTyxYyymhzoIeF70wnTdG/CkF95tFzYEs2dNeXH9ktgFhpea8lBPIpugtUuL9HjnHuyj0RBOn4ek4V5rHvYao07TcPTAQ3lNgyZAnSvlIv0//vEfUQCazquebIAoy5Tv/tY3RBv8yZ/+C9re36ODozMycjyJRUaATAIE+/Rbv/G3qdWLoP3PaHHmAswD/Nc8aHHIHtBmVeGNJE3IlAzZLYmKqRUAY58uXZ5AwA4AEnn63m/folfenqHp5ed7+IGx3buzK/ppWLseHO3RDrT3KHTo+OAU95DI5i2d4CeM3by+gBdvcO95oYhMiwSQgdRicOblw9kszwoM0L7nu8csLS3R7s4OwGdAb7zxDZEMzs4OqTpRQpt6YC4WtcEiLEuh3d1TMB2dXntznWqVHBUzWUiaY5qYq9I7332bphcLNDE5RzsIZE0HmIM+V3KL1Drh/d6m6dnTLVpcrlFttiwAKZEJxZyC+qFNi9Mb8F+etz9BgV2iLz79GEDWQdDnSE+H1PWOxLBk0qqAWTQQ0JNiJiEv893YWKByeYLsfgBwGoDwWrEfRmN7YIf5XClU4thrnR24miY5+8dNO4pTtqymBnMLS4NUKje8//Shn4x0/2y/Hf2gdRz94Xt/eB7kN6HJFacuxyVDs3R+sIhlSKRZ0B+WTKPMhavzmWypmIZtU17AveuhAXpuRH6gGoam6KYmB8hQPElMlTUJsSU6nPiBAtwZwQjJnRxi44gUr1I976HudW3RUcU0ld+8kT5TMF69xUHI85M1/M6Nf4JMcvvTT0S2s3TQUvuUuq0DMeuIqfiVKzfgfBF99Nlteu2NN5BR5pEp+zDUmXB8MR0VV+KAN6CpkfygcQ04SlZQOc64PJvKQebk8VvW1fydKAcgVSwswe+MQi8+Y73NwMFvlgL81KjTM5uebR/QnXvP6N6DTer34CClGbp46Rq99PLr9Pbb7wEAbkEmTIihMb7eGTKghoYwUS4POpGXP8bjkFqtFiXSFjQvKCMcifd+60GztXp9BKRB33rvTfry5w8oYzCAIpNUqyhzHudzRp6jCfz9k59+CCaQRP080Ezu4e2KxSNPnuwhsM4EKJ7A8SvlKTEBpIny7+zcp0SiAPAb0/zMjJjjz/Oxa9M1Vma0f7BLOrI8T93kB9FOVpeoWpnBtQAFqFKpMEXV6QSlKgOKkQUb7T7uz+vMEbyw07NHdbqysQamMKJmjxeyxKJn2wcLYVnGO8j6XojgB2XOQN+C8r/29k1Q/2l69PiJ0OowuehjEWuyIXk0AIEXhKKtm00XSSQp2MwXn38GSTVHl6/U4GtD5E2VVlZm6fqtNVDmHOVneOQEVB/MpQabTS0u02n3hLKTdYrDInxsANAD9Q8cMbrTbkLyRQMaKaeg6VX4CcuzIbJ1hlqNAZgJNLmsIVNP0/xKCywVIOyAlfRORbl4Ao4JrW4kYgQyLwiywDShz9M8spBEMkrDjxT4ro92OIk7bTtOZI1xqZIJj49Ow9OjupdQNbdczjmSHtnprGlvb20P6gdnyDv2sNtt+uWFit9p9qMgrf9iMkytVpOfIMgNz9B8dYi8lTCQHcUzvi9sLGZiOci4Iz+N2qTg0hbv7wZaa0CPq9lSRhnLkZwtpZmWio3omQKLPdyQbbKghzymZts8/hwIbZpGtkyaJn5mBCLDJwVyn/f38ptEDzkHQODwcku8oMf5evugQTzWWKvmkXV4KygEOTxremZZ7Li6d3xAJl8/naFr1zaA7gsiwLmzhh0ClxQdcqMoBDjAKZGhOafnclnQx5z4jpde8k8O5nweQQN6zwH9Iqh5TzoOctb9/OLf+Vh+Qgl3hiWRVXjlGzOExlkPjXVIDx49oSdA/4OjOrK5SouLl+mVV75Bb7/xHbp26RVBtWfnJ+nC+gpdunIBEuA6Tc8jw0yj7GANumEB7btgAB4NenA8NN3B1iGlocXzqYqQIvyA/lu3biJ4j2lxfpkuXFij/+K/+D+IDQ49XmoKlOZJN03QQ1UFDUbZuTOLx4ZVyJvf/t5fB92E5gWANlsdASopAJGhcxCFdFyvU7eB7CqbsE9IFR6OOmX9PAWmAKDSmD6nqAfqHY4l6g19tE8AsLLhxAyYrHmHYimoCrZXqFrIeERzS0xNY9p8so9yjsQ4fwBmw8OwPIbOsiJbYOcHEOIE7ihMGDrYAlgX62h/CKrMoxYK7HG+wUMYebSwVKUHD55QJq/Q/IUkVSeLCFhT9O3MLCAD62PyxpBDcoqcbkQra5fBHk1yx2eUnWjR9pMu2q8LkCkI1qKZzBx1nNeltvMIPgmGBcbpg8E0mtwP0AFjgDxLgVmFJtgHz6v/HODqAwAcMIAFtAEUD4Cwj3ZsAiR104P21+gUjJBZZRms4uT0WMiLEZyqfnIaG2l1XCqVw157ELr4olIsu+NxCJ7TtNVkaJ+cdHnDiMHEdHEogRMulCq+H51FrfcR5C+2ZK7X6oKuG2lDG0cygjw2kJItI6lbuWI2gwMzCN60LCkpVdatbDonnl0tG7GarlqKnlLkQiVD6WJaGgwciYMpnWOapYte4tYpjAOnSCI7ck/rsOuCvgwQ4DyhZISKKqgQb6yXEOPBYokmNLEY38QrWyzCntxxxmuXfQpGPjkdm+ZBT1kW8MYTqWyFThsd0OgBVaemKcTnPASTg17auHQZOiwjOjSYbvMmBly2FIKCs/ZgaIMC4n7wIh6q4WDml+jZx+e8mwtndg523uzgRXDzhBI+n+er83FD7q0F5RqxXsTnPP+Zh3m4jjxOzSvwbIAWr9F+BIr/+Z3HtLV5DBBMUG1qgWbmlmn90k26vHETsqQmaOZgUAdFdKjT4J1qBmAwsFsnJMkzaOveMS80QEAM6azZJt4nj8fkeaedeVxrEWzmT//pP6E6gIX7ArhePI+dZRHvPsurt0gOQB250w10HjRb0z3Ii0nyAYwR0Hpv84BeeekSbG7TLs9TD2AfMAJ+DBIvdHFR5zECmnejYRvy7q78QJmTsz7sVQAgGCh3F3KKM30M6cP63acHd7fFbixvvPOSmMFo6BYCQxZ9NwwEaCYB/PwIIRM+k0rn6fDgBOUKcD3eS61Ef+3736T1CwtIIG3BGMETeEABdtAQYKqgzMwexjoCbAmyzGVghkQ8aVIo8R5zCPzyNGV0ZOzTLsp8QE5YJy/aRHt6KHuSWpCLwUilhMZ7vp+CSAKYzCHVZriTbBIJJUEHx02AGe+fl6YKGEwRMjWdmSJVKsDOx/BVov0tF9o9TS17CxqflwUnBDDrBsAsDlEvsDeUe2DbaAeHqtVparWdWEfKj0fSeGj74fazo9DQk56ZNF34r9Nqn9jN7pn9s5/tDzK5ImhTMIQc9SGs/IFnRa3d4Gv7rtdInnamZb2oa2ClIMORAeJkBZ5rxbIEfitlfD9IOwMnBUe3VFM1wtg3qrMl1fZ7SiKTlBU4daPRlDTdlKIYjYUswDt3qCCiLtCc91znjBq6ISqN8qAReeugXCEL54vBApKCLnMnC2dFXoMLUBE6OFPKQYPydEWeWJIXkysUCbQL2YqPDZGhkqkCqCwCgceMoUd5AQhnaqbZ3HvNO5mIvcwAFEdH+0I3chbnQOWAZ33LIMQ7afLmCeK6kAv8k1dLcWbngBa6H0GNL0RWRAuhPAFotiuyfAJAxQKf99HmzrQYDcibNjDwcXnY3BzwbHkhVXDO6dkZtOQxHey36eGjHXpwf4sOD9tw/AJdXnuNXnv5N+jm9TdoChS/BF03RDaF5sKVdJTXE9k3l+bNFTvQ4pO4h0aZXAnnXKWf/ewn9OTZpriPWONPEWyVhJNOUb6SB7MCw9EAtKC7vBHHzs4z0GeNrl1/hT7/9Akd7p5BBvXp+OgY1x/R4d4zSJoBmMIcdO0OwCyk/V3OPDZN1pZwGw2M4wRlyomVXbybzgSoPM+zVxAoBpjHwIaESyZoYYUn0cQ0CU3K8xhOTgBGAHDeQ4532eGJLryCkbeQvo+M3O8NqQ+qzpKG16rPzFbo6vWLSBZDGgL8NPiECilYnUjSynqFiuU8ZSsJUG+0sxnR6THrXn5ofZ5a/QYlskSFbAo2rYg1E2fdJzQ1b4KwQr5BZnEfso17T89dIClQILES9MEHt9F+MuWLkwDwgph/8LMP7wE4XNRFpoXFCm09a6INTJqGvHly/5SCQQ42g7+oNo2TR5TIobzwj3SySgkTSQB1rELnj2WwSlB1Lc7Bp3R69mQ3PmkM4ihUxq4bhI4zCssTk56kxu7DO4+dQTewNd2y9/d6g1KhOMjn1eFEpuDv7u77r7yxHhWNK9EH77+Y8YYgz+Qz/GRPBPkIqjwyTM3khyhYCKaMnkhkPNdPj3wvhaxrqYmxMZYio1Ircr+6MrShGAOV+m1HAguWEkDdUYSgfD5xYWA7oN/QWGJyCBDRMAECPH4oiwzAwcyBMhwygkMjwYhiby4oKB5z4zXhLjJkAtqSdwdx+kPKgI7PIpPz/nE8hTCZzIqlqzzuOb8wK67J9D9Gw7PxhqDOvA3u0vIC9PtFBDuyKlCTO+EYCAR3RSC8oN78eqHLOYMzRefjm80mri0R72nOq7Y42BmIeB4Arx7inWkDAA2jGI+f826sPDeAgYHHdfk9gJPy2D1ajzSxyiJCNkc9kWFFfZFlGSCePT2gu/f3EPBNUcfVpUt0YfUavffOt+m3vv99sZCHe+m3N7cpwn2TsM/q6joytAUAUWkDGnJ7a4s++eQznoIGoAcDASjxIpg075vWrONjDe1ybr8RQLbfGVIDgcQTZFqnQ0ijp7DhCKwEbCaZEkwgk7VocXke2dVAILeJt0HizRcVuSL6VvyAZxmCKWUseraJ86M0ZFse9R4iQAziqbtTszXYO6CxNBA7uxQLOaqATq+sz9HcSpV6AxuBSwhaiaamcrSxcZ38YYC274t2AI6CtTnk8pRSlGmiUKYcpOEk9PuFjSpN1EDfjQzVu19SZRasUpmgmdI87KjSX/7wM1pYmAMIjEkH8GxC5vGTcg5PNyELcjQ7uY7M3IFtcwBAmW6+soYMnqFcKUW+DMbjjyELT0C5z2jsJwE8MjVaDgCwC9Y1opmZJZgZOj+fpP2DQ8oULJxr0hMwodPWiOxumnLGVcqA6dWPd4V09T3eJi0Fv/BpbnoFwDBGGVrAEyW2B+F4anouHCtSWKlWPFNW3K2nT5xez7dHvm5ziGWLxiCb0IephOqDH/jl2pXIrr//tXFyDvI6gpwQ5NEIcawYKS1hDboDa9BwM2k9nYnCAHQ9SmmKaumqaUSjiB9GroJGKCN3LI+GvM2yJ42CEZi+DHo4hEPwogpQKJ3/hvIFPREzvxCYYnQbWZsnzvBCDd6OKISD68h6KjIrU2J+khlrezVWaQSqxY9dOn+yFGg8UHZxYUHMLmM9x1SfnwB6/85nCDhN9DTzVnTiUWUCLhRxLVssYJBpnfeFu7Qu7sP0L2elRYdVH1mbh3E4i/Obv+egZ8rObIOp+fl3cFB8zpqd51+zbg4BGDwJh3dO4awvaD2O4Rd3Ana6HXEcj/ny29QMBDTuAWDhjPwcZ3BdrjsR7/nGizH4+wY/9aR+TF98eZe+vPuEuqjHxPQCXYLz33r5DVpaXRYLJpiSGwClCEDzMphLq3FCP/jXH6CMuCDuoMD+/Aipbr8rgoMZSBUMgSfUjFGn2dkJun7zEgCzi+NHdHLUppdfeg1Ax3ul6XR0wKsJT6AdeS11RthcAe2PAFgxwII7SHlUhJkIT56pVtMIeF7OmaJOewg5c/400V7HoX6/A72sURt0PpOcpEpxUWxD1Wofkt0KyLdlgPiIbr68LIbC2mAImUwCPuOhLWR6G1TfRj3qRwdkAXBOWmd00u5Bny/S2vIV2jvcp9P2rvAvuzumtcWLgjEcH9cZ66DPmTIjyw5CyCh+9NEpyrFA06ULYq5BA/fr9RpUrXA/wzE93boHOWMACCEjMmW68/kdADp8E82cr/g0WS6SElXoyo01Om7coWarSwMHIZfkZchlun/vlFrHYLmDJM1W5mmqxvPwz2BDR0wj9oYmtWALA8DNcg+sM4afxFO1abjEKHT6jVCXI2/YtV0kDccwDbtWm7VtZMBKOT/ou70hpIG//tqq3zjdQhYLone/HuR9pw84Im3Y6+lKrBiGqVq9xsBCMGegBTMgpelkRk8FTmSFIfS4rBlRMFbbhx2kTOQD0OvAB5NQZYmfPJJCY1y8ugbtA30K6qUqFgID+kO4MuAEAcDZi70a0oDGKInJWzSXc/gsFru3+GLseExQGiikDIBAplUisooWlapFquYrQHoYY8S7jhrIokPaenqXPv7oQzoDBZ6aht6Co4ktgjngGFgAMDxS1UFGYKq+srQMfTcpMgSvU2bZwYHMAc2BbSLIOLszy+AMwhmdg55HAJiC82QMnhXGj6nlByfwcXwM03s+j3eY4ZlvOoCLtx3m31kz86QLHq8/n/TB5ePRBW6O874Avi6fj8gVgcvBiUhFGXl3FtZwY2p1evTzj29Tt+fAHlUE50u0vLIqOhk5pC9dXBXX+uf/8l8J4GBbi2BnoOQ+CL42PuNHSfOiDB8MA9mDcsUUKDJ0LpjI/MwFsTlCt3uKOiBl8L56KAfPICwUi1QslmkSWZkfGTUanIJpEYJsDqA9pKmJGuVyadwvFLue9nsBbJAS9+V+ibPTPSpWkgggH9R1CjT3GBr4kCo1sDjcm/ctv7RRocs3SpTMRmBpZ/iOn1qSptff3qDaXBLty4+nggqFeTZ3t8See3MLU7S3vw351qS+0wbQwE9gw/rRIT1+/AxAdEbLy5AWsQXPS6AuEiUzzPoUBJpFjx88FZKw1WlCBlWofRaB/Wiw+4jOjgKUuyt2dD3YbdJxvQ264dDlazm6dWORymAU/+Sf/HNR9spkipZXV+nOl0e4Vovefv0tsCleKQhWdjGFZEDi6S38WCeXpwTnVsgfpSgEi+WHQLx86xvxrY3X+WGH40ZvNwTZDmuVrKcgk6u64QTIWc22a0+UK4MwGgx05NxGx/H1ROwvzi5Ef1ZvRX/41R5vdURQhmRoYkQMhN4oNMJoZMkJ1SpMljLpfCaTzOvpqZnJVL5UtLzR2Aghr3qNrormUBL8cH84jp7UpHDk8RoI/G6goA60F2AMWbd7xnQOWcTxeHwNDBVBDp7BT0bh7Mypi6kszz6bhH6emZ2EYS04i4vMPaZUAUGXM0izeOcUFBa+OlmYRJDzdFme4shZ2wWdriMbHIHCPqEvP/sYjTum2tSU6GxjMOGuPl6BBCxCFgV1QuDy5nrrly/iGFDfrW0geFP04HJwcZBzVuY303fO1EzfOYsz/eefnW5X0HiehcZTPqsIOD6GVz/xHvMc2AhjaFtPvEVnHd7seDz5hh+pVCqVKCFAglkE6D1Ai2fBmZAnzHZ47jfv1sJTfHlcmEct+JrdDigiKPPO3gE9294TEzyWLlyimaVVmltehfMb9Gf/7L8FKIApMKBCRoh5DNwGAMfiRIne+/Y3yAHAXd1YF30pvOVwZbJMlfIkpMG36Mc//QGcWqIZBG86lUPZNGTzIwBbBYCYBuVsUWQPqZI5JbgIytEhIy0LUKsUZ5Ftm5BEfYAfiTnZPANyFnp1YbGIoK4jIMAmoNvFIpj+IQJ4ARSXV9JN4/c1Kk3HNDHPC3cGoPPL+Ow1yvHOOXKXGvYR8a47XB2m/1demoTznaCd22LTxihUwTgSYJU27uvDLzqCsiN1iGzOU0iP63s0tzhBpUqJjo94AUmPDutHZGXZJ5MIfJU+u/sZddtgLGLNf4i2OaWzegggTkO6TINpZuHjLu1uPRFP8Om3Yrq2cZUeAVTkOEVFq0qSW6GN5W/RWWcP1HkL7XlCbdsFyGUBglfp1pW/Sd9+77fBn3za3T+mS+vvxUmjHEfIhrduXQlXV+bCjUtXvUJxwTVSeUfWVfs//J/+x7ZlZQbbm/cGSMRDK2X6kRT6Z/XTqEVfG0L7xWQYgveZOnSxgQtYk4vTlllOZ9zYz5QqmTSCJAXYs3oDz5Al01AU3mg9UkaoOTtOrpSRojiUOOsUgGjddl/QbF0zqQ30444fzsw8HsyTP7jjKVstiWE0ptLD3oCshAkaA+oCus8bMwxDBBvo4NTSlNg1xR72xU6dg64DWjWFjM9TUnkxSgIo6Ire0EaT99kyERgePX50l7Z3t4H4yACVirgn01puYfHUludUm3f7nKhO0vUb10UgMxPg3mJ+dRHEvF00LwvlwOJhQF448YJ2c9By9ubsyZNbxH7sKDvvespZizvymDXwBBFmB+Ipqrg2P8AP3ibG6G1eWYXyMCsol8siA3NG5s5IPp+nw/LyxnMAQPYF1WZsZCBhlsL7mHOm7yHYHj7dhGY8FboxA6awurwmaDnPsOONBhkheZLQ+uVFseLt+KRODthApZKlWq1AnV5L9M7zxJ7d3acI/AHuBY3YD4kfrr+1uU8W0hBPN+4jC/NDCTNqQK+/rNHm5hY92uxReQqsBazJMku0t7cJirwp/j48OoH0OEY2y6PdUR7fQSCWoZGnqWvv0sJyCqzFJRPtV5uch13AsNwOHZ00cc8ydPQs6hjQ46fPqAEwShd4r7uQMlYJ7Yaq6dDJGgd+H3KnQjO1y7CLAxp/FzaNADrrAMgCACqJdvSpOl0Aa+FhLxn27uEaSSqDgQSRL/ZzS6YjMAOwlUXeZ44XpPAz77g/RQMjcKD/8zQ1m6RCaoVODhpoL0fsLsRr5rPpWbSNgWbx6Jtv/wZN8lh6bw/gNETCAjjuWADxDUql1887LWWfDg+2aHPnIT15tgV2WoqrE7X4n/3zPxsnzFSYTeXCJw93vdm5K+70zJJzcLhpn57t2YoSDf78L340KJdTQzA5f3DS989MGaLs60H+PJOLIE+OdM0nozyTsyJlaHUag0zkBZnmaTNtD8PUwAksF0E+HgRGHI7UKBwrXujJ1YkKGxtU3ZN4/TWvF85YGRGM/ISJaIgMgryvJFWhN3jHTc7sTHn5CabcccSLMLgHmnf44KWhPVBonpI6hvPyLDYbAcRMQPElGjQGNDvBizIyCADebMFCEIBKteBEPFSGbM36n/sD/FGfHiHYG6cNmqhMir26mbzzrC+uvsRcD+m9D73mAlTW1y/SxuVLKL+F4ODx8rG4Nu8t7yLImK7zPnUccDx5hidl8IPq+KkpGq9x52vCnKz9uWPRQjZgWtxstCjAsQqyu5grwAs3cBTrPN4dhGfjce8xd9SlrTSAKyXYjg0bMLjwNlQQ6EKji55f3NsHiOiCbegCeFhGMJB6AJr62THdfXgfcsmkb37ru/TaK+/QzMwitVunNAhadOvVJVpaOR/jfu+b36R0fkzlagI09IS2n9ZpeW0WmO/Qk0dP6XhvSE8f7dIBNLmPoCpCf25vbwvamgLr2H5yH6DG7A1g7Y6RqZGdwCJ437adnX06OzmhUg5SDAKWx7bDkKmyBgZ0KFbYmclIPMvstHlEQ9jagG4/rjdo0OdVdqDQz07p8qWXKZXgJ5zYdO/+PWET3ms+n0nR2vwyvksLWnzS3AdolMCWKrCpRe3OKVWnsnTx0iuQZbxZhw+ZEdOlS0uUAdjwJhLlsgYQq5OpZgBwV2j34C4CvIvEgJZUXeo0ABRHIT2510B9mtQ61QF83LcwpPoB/BK+oZsJ+C0AG7bPI8kVYKNg7NDUzBRlobn3DqDrN+9RupgnZ5CndsPEz5hOjutgZDyaoosZcAd7x3R61KPNR4/jo/p2fNrYHP/wL98PHVsKP/ro595Pf/Iv3B+//yNncXHSXr1xZt++/cPBg9v+IJtPDXOFWX9y+Yp/a+l7UbF+72vbPz3P5OlSTbOSqr50ad6YWStbdn9oOXaUMeREBvo4DRRLQWNaoeMbvjM04lGsKvAqw4REB/XstDsspfhB+ghu0CNcmqeW8kYMbADe9EBslOCCdiJoEWWiwV9MdeXEFvB0UgQPU2mxXZIfEQ/78xMzTIXHK6GN+siqyGrzM/OgrmlQQU9QbX7xnHGxyyjiV4HzFaHHOKi4t517mj/72U9IQ4BOQq9zmYT+xbFiaycADGfNPhyT67O6tiqGivhpmpypeVkmLyHlfn/u8DN06DkEVr8/EI7H65y5E5Bnv/H8an6PUWceCSggo/Je4PxiqsyZlbM0b8rIkz6AAcI23GnHFJFlBIMfd+pxDz939olJPDiXn07KfRAMLtyRyHvIs+TmMp8/aBaOiTczCyAS6HyHnm5vUdcdInPN0Xvf+g699sarYhiHlz8yTf380U8pjHuUBuO5fPk6hdzPkYhpfrFM+XwWoJRF+Yjm56vQ7zyfAYwAgMNj2jws5bsS7W8fUjYxTQqCt5oF+8qWxeaYd+894s596rbgZAAn3jHDBUvg3V1yoOUr60UEYh3l1mhh7iLa6QxsDFpazMLLgR0cMYEEtR4AuHn9ObMeZFkAgTvkrbMyVITcQW6gze1T+EqSqoU1gCQPK3pkqDWAyyQYZJWaLTA0OqWxAi2tjEDL+bni589/m57lSVQBPX38lK7cyNHE7Ij2wYYmq7dwnwz8QkE7GGBrPrXbEbJ5AvWIkHxcsIYMQOQKVSaqtHe0B5ugbZHITsGoFmYhRdDG+WwR556BOR1Cpz+gGmQdP3ThzpdfgmF59Nqrr9HO5ibd/uQ2QWej6UbxydFOvLt/MNbUZPi7f/P3wtapDTIWuLlsxklnfTtVGNqtZjTotuRBeSo3PGqc+pl00S8XlMiu734tyGskv5p/VdaLKS2KhnplPmO0OnWredyzvL6UCb0oA42YNnQjFbiu5Q+GiOrYSOXSaiqXgm+qMj8TPHRDKXR9mJ/HhJF90cAjl7McpL4CPYjA5V1ReK61jL9ZqfJPxYBeRrDxJBjOvolUQsznFhMbRjCsyPrQp/iOA503CeTtk5hec5BzUHEm4+DgsWueWcaPHTL5yRnZNO09g9Fth2IAytDu0J3bH9Hu9g7oaRW6swzn4rn2uD8CgofDmE0wneaFLvxEl2tXryJAC0DYPeoDQFhvswNx9uW9zPgn/839CRyEHNyi0wwvRvjzYaZzGs+Bzvvb8dM6OQh5aI1pO9efz+U3BzM/+YQ7t/hvPo9lAWv9dDqN67OTdQW4MJCK8sMGPPTGQ5MsHzjQmSkxs2AqD8uTg2seIjs+A9224YQX127C0VbBliLarx9QCvIiAblULKcQfBbsyZ1DBi0vgEqiTasTRSqLByVMiQDFzQXw9bh86RxNTRRopjpH7bMjysjQzzMTcOgDlnFUmsiL/oSEOcb5GWoguPhaE1MZtMM0He51oMuXYOM26jYAYA5pdeUyTU0vAdRK9Bf/6sfI6MioyLrb28d0Ye0a7BLDlvMAqSydtg/oEAHZbPbB1MoAHfhPzA9qTMB2JfiVgjZoAsjqkCgt/O6CpRRpAjR5b7dBh/ttgH1AU/MGmOEhokKinW2iT34a0trS95GoIqqf7FO72wEAB2ACVXr1lVfFTqz3HtwHG4SPqiHFEiRAbVKsMNt9diQeAMK72Hzy0cfUanShtffRVqF4FPXcTE2wiHymCH1/ikAf0IN7D/FZH3VfBEC14tOzk9ix3XG5nAu/8fYboW5mvJ///OfuwlLNGdht+/GzA7uYWx4kMsXB+oWLw9FY909PzvyVxdcje60YffB/fjFOznR9mmSv0dc8AGOz3jb6rY4VDsnyumFmHPmZEUVp3dBT41FgFcopY+HitOGOPLV92lPgdPIIgRh6IXeVi6WmvMMmr+7icWzuRQZ8k3S+PaugoHISygC6i5eY8uaCPN937LFjn/da+wNo3Aj6mZf0wTk4AHnvNJ66yTOs2qDzc9OzQve+CHLewIFj6+mTJzCYSx4ycOeswfSAeKdUnhGlojz4jzrNBn3+yUfIwG1Qy6nnQQfYEVldWEXod16vLZZegmq+/Mot0UnXbLGT9IHqvIiFd1nhGWSssVUhHziQdVDwFx125zo8FtSf56MPkfHZJoV8QfQncCAzM+CRAAYqzsgMEhzovBySx/F5ph33DfDnk9UalYD0DDC8KwziGueokBQ8Rs/zDRxk4hHxTipmAlkftJkZBoOoWOUHFtRGMPDee6cnPQRRkd5557dpdeE62keho4MdWllZBoNB3XkPNGZSPkhV4Ik12TxpiDeRUHBdw7ToysYF4ueNT0wArNHu3WaLDDkACCPYAM4DUHQjmaN1SKDChArJoIHio70UQ+y51++i0cZpOtrvQtLYKNcBAGOadvaP6eC4QQ/v7dDWowPQW1dsRMJA7Hm2GEo7OT4ART+iAXT7zvYBafhuYtJAsNmQARHq4gDQmnT77g/AEA8R7B34HS/vNGhvr0/Hx23afLqDtkC2DXnUgOeZJ+jjn3bBIOfozde/Q23o6DKYwnGdE0NG7PXOHZCe24d82YasbMMvdapOZmGrHvFaePAM+IMBiXEZdhxArjSoXu8Rz0mHaqXZGhhipweJl6f9nWMRK81GHXZtgk3lIE8ekTN044nqdPz3fu/vj7c274X1s93w5Zfe8D7+9GeubsaOHMv2eGTZ6rg2WLqwNmg1vaGk6P7K8oKfToaR/fP3f3m31v4hxApknayO9UF3YGihYo0d2UIWzZSn8hk9paVBGVPhyLWKE1kjXU0Z9bOGOnLGChxV5qEsZGnQ9ZifUS4cijMb9y6zE/OYNz+ymGkW93BTAjXF3XnIiTeTAMRSzJtM4BUgaHh7pPOH/DONRngicfCa7Ril5aEuzmDVUkXMVBNTNDmLItD4SaLTUzXQNWQdAACQ6fwZZ7gHgwGfz1GsKezwDu3v7tD9u3cQjCpNz8xBr4GKItIBLeeWQRlRLXKRRXgd+vzCApx6Q/R687ZEAxvl5/qiShyULurDgcl15uz8YsSAQcgC62DmYSKgRwhIXmvOMoOnvzIt5znzHNB8Hg+nicfc4v2CwnN2ZtrO0oB3MZVh29zzzjwuA3cY8u8v5uP7vCsLbMV9HAaOZSBNALhUVM3UcA7K3EHQ8jbBTx4+E1Nnq4V5Wl++TrNTF2gX2nBnd5fWVi+TiWDudlvkeqxRTbxVOm20qDYzS4HDnW9tykHT72036Hi/j0BUaGF1gw6bAKlxkrL5eTLTBdi1S1vPvkAmy6I+E7S5u4ds/1AshW02HYDLZdDrBOo3APXepwNkRJ7TPnYV+BTRjeuXkf2TaAdo5wWLmqcnAKIh7JOnd9/8Fr331pvUbXOwnAAAuR0ATm4Iv8iAnfAcC7CZfYeePKkji1fo6LAuaPuNazcAvAmxf315Yo0CTkgSQK11SI8f3QOrtJA4ABy9Lj19eAZ7bdFJnfczYHaSopdfvgXWaND+3jZFkA3vvPENAVg2fHkAljszOQMw4HkUJr322kt0a+OWmGH48P4zMV03l7EgQ1oAlIFYlNTiORX+OP7DP/z34zdf/e742bMH4eHxbnhx/SUvmUq65VLaWVqYtvPZaVtScoN0SRmcnPWHKJ/vqLKv+G70vt36q7u1BiDCNJZ1zdSNwOXHFstWrpbL5GcymWqtkIZeTUEvW9E4MuJ4bEQApZErid1auedS0XgzHN7MEVmbL8iZHEjOc7m5o2jElJhjWwclN5GxEBQ50FDOYmIbXabJcPDzji0EN1+F05SC1sW54XAkHjbPj7jhHvnq5BQVSmWOQzgxnFyNcJ6HzMTPykqKXurJWg2aaJJmpqq0OFuD1slTDmwgkzQoYyEAUWVn2KW7dz+h7Z1nVGTtnK+CgSAbIFB4uEeFmVh+8PgwT53l6bkry7N09cplwVTsLrSixDuv6qB6KBt0OA/WcT3ZtLwbjegdBwhx9me2YSDDprN5WF+mELZLQfPy/mz8oMiB04dDdAXV515aXpnHGZp1NmfRhFhO6wndzpNQeJMJ7u0Wj3HC35zRmSlkoaV5GIu33eI112LIDyyIgRY1w0/YzFCg73X8LYGhIKshGz7bRAY96NLq4hWaAZ3lCT+208R3j0HPi7C1SttPn8HuzB5ILJRZmRlBtjj04JGNcuZpZm6WdpG5Pnu4TwHavDY7RzmrLGb48Saftp1EnafEFtCRZ4ghQQXSQjezQtP2oLt7HURLoJPXDkmJeX8CgFQOsgPgnM0ZNL80pMq0K7bivrz0OtpkgboDmz69/Uj0EeQy0wDxMwQePyZZRyYe0vEhz3HIQ7bs0atvXgcoq5SCzZFwqZDRxOO4ev06ra9PI6i7AJsOzc5M09HRAcDwhBYgVXyfH2OFssG3JbAZ0wTDzEVUnu3R1FID9NynB/cbYCJnpKcgIcc6ALQLkAJgo/348U5HkEf37vFz8FuQQRbx8894q60spEm71SMXbVibmI4vXrgS/9//8X81JnkQPnzyICzkc97/6O/9AzdhFpzHm9t2SJHtjZ3B/S8fDyaKU8PBMPQffPbAv7Ayfb5b668GOY/LqFlZxx9it9ZSOWdZZTMztVTNBKGfhtZJwUmskRcZzdOuEXmxKkWaAgoo81NDIsBfFI4kziY8+UMM7cCx4H3wZX4yyfkkCs46PBzFu6i89sbrZCAgvcClcrUgAp0pMA8PiSmr4h9cEsyA9+jmnmh+2EAAXTM9MUHzCF5dDslUka20IbIAglICXKm8owXPccd3ugKn58Ydg5abMF6RapMVWliYBVWfFG9++Hs8GlB9/zEyYAf0rAzQ4Ik5oKC4Pgc7B5ECwBmPfdEZx2xi4+o1unTxAugfaO3gfDvmHBgET3OVEMy8Lp079Bi42BYMYtzzzkDIQcdgJeg5PvPCsRgl4DXzRehvBgOWIMwQzjU+bAyGw+PyrNM5i7AcYA3PwFcug71UinA62AdOwvdjZsA/eTkudzCJHXIYuBD4vIKK7c0an3fD4R1oGEgYVHiq6rMnBwiCsej8mp9Zp4nKMvUGXWRtm04P98GEAG4UUuOkT2m0ieskaW7hO/Qf/Pv/c9yzS5sHe2jbFGWLvK+bQlnQ5GD4/6brv55ky5L0XsxDix0ytVYnj9bnlK7uajE90zNAz2AGuBhcXNAIw9t9umZ85Bv4F9DIJ9qY0QxmpPE+kLwGYCTQwExXi6ru0lVHi8yTWoXWOoLfb8XJ7p4BGFVxMjNii7XXcv/8c1++fPnt5LAmwJMvSPGLzJwLUN28fU2sYNV2RdFx4wjS1SpyueoCRoJY3a6ecWAdyc3RUUFuk9+WN+rmi7+yeLpmjWpFxiQlmrsjsN51xRPnZlfdyrD9/WP1EfvPV+373/+Ouy9S/9knD+3osGDrF+J25UZLvvyMjMHbNr8MczwTEHdsfy9n//Vvnlr+rCrWVlWfhZ0lPjk+c3JZV18Q+zjYP7KnjyjJFbQ3vuN3U67VQkoGoGbFk7qe+dTNnszPzzn3kJJUPGskGhDj6LhqOdQNjASibsbg7XfuC5x2Rvnj41GrnhtmMqFeNp3o5XIH7VAs2Pr3//6vGgcHhdpbb7xTe/b4Vf3ls/365ct3mif7W53qYbPzcud0cPT8t1ahOQWXTy5qG4oE/eFAwovIdnhvfuum1/PVU41uLVWtNpKSjUQpV/V8/XCkV+1H2tWOVMkXGPb6bgcVrkUYKJJgg8Dg2IKLIiOgUPi4lJ+5cqgs+2mx4qwui9SSgpMVx/5ZdBiFAVqyfgg3Fn1s2eUvS87Zk9wX0WfSoOl0yi4LvaMh5qjZ87thYQlq0Idyy5JK2WNhKaYEmmSZZDKqa5PFJiah66D4YY13UkI1mUnYgqj/TBqBrEhpD9y1EvGknjAio+d4u2MWrH8GtLDOpXJFv/vsjTdv2YyrsnloueNTWTm/y7NPpBISDFbkyX+VQrrkGllZ5tF5Js7FlYE6V0TBKcHEPtcDuSmsDaf2F1Np0Hoou4s9qF2cS7+i7Pwk753dTauikyTlLEuQYDIkwLi6ekCLwGTMDgCF8U+mAgnqEbHXoRoTcu7V0QIhluOydvtg/8yePN4X+EVsU9SdBSfs1or7xdZTgdC0Xb38bbty9Ue2uvaB3b91x05yT21r/5mx4IRiEtlMxiYn4/b5lz+zghS4Uj+S4smVqBGT6djGxRX5+xX7+usHot8FWfGqrF9dLhthHlFiWVkvK5dQ5CjoJ5dAbtkqhSwaciHqUqa+wP6y+p8dWvfH2xx32OetofFl6+Ssxn5C52Ts8ZMv1K9Jl7k28rdsbXVR/aM+Gk3a02eH9uLVU7v9xpoFY009f8/OjqMuvz/gH1ihWNFPxkJjfZR3U5ZhaUs0EhVDXLRHX0u5BUzxyJSdbmdtR8rcrDbVneMkpmsyCDAw9pEjK5SViUWxh8nUlPm6YoOS3eXVGVn4op6pKAvXHs1PpofxcLAnA9MrVfLtaCrU0ug09veOasuzS7Unz1/Wj46O6oWTg2Zw4O+EQ+J9I//g4+7HA9t1a6E0+q+n0Fhq6g/55ZM35MJ1vZmFhDcKjFKd5jBVLdSSohyJRrnl2SDA9FkkGJVG+kcB2X65zZIQH9skDX0kgBD4wZeOsNRSEsyqMYQRXw7a4Io6StBQGDYCJGpN7XJSVOMS6I58GY2tLA3KzwIOfHOpTkgCHvW7Gmn4sA38Ll0fwWfNdcBP6igJCBIAKSIRXawpU3WkirKAApqqr6R4ooCyehSmEA6QCaR2SvllrUdD+b2VXROKWizkmRcRHWbvKha8qP1ufzOUVI/tlF0KNjM7Y3fu3hblz7oUShQOVoJ/CWBhJXFhiM4npFQsdU0JBAgmYtkd69FDsyy3Ll+aKTna5gJ3Ajrm5GFBwDL9ghUn6k8mHhsg4hq586W81C0jyk8fML0Ee+BcV6BB9yOjTpdw/VIXUAAQJJXgz1OdlsU2WCUyBWkbzOXoiLLL23KZ2rYwu2H3733HLlx8y67d+J5Y0Vui2os28EcFvvR/yfLlA/P1GzY/rWt0GpadCtr0kl9KD5gHxLCy9uL5keh33dY3F5x/nDvN2+LClPonpGePWOG0bvEUGzDM2tVbi7a2OSfFCFujMlQ/T8jtkjIOF9Wmofq8aj//6Cv593UpXUwWsizZKsn3nnABsFgkZT/72d/KN08IdCbEomCHYfnjd0TRd6zZjNlZLmT5k4rbMCIS1NhEp2xmYl00v6g+EqDIZTw5KUimfY5txATe0ajALu7TPenQlG2/aFlC7ui33r8ncDqyhYWkxjQqea3YH//xP1Kf98WStsRcJi07PWdVuYB+XS+o8VlcFhhNJsVYeuqv7Ojk7GDU6dSH+/tHPcl6b31zo/3d3/l+6+mTB41Bp17b3d2vnR6f1JutYr3aOG3mS5XOfrHUmUhPDC51L/3GkrvKMFnpajscqnVq4VG7H1mYy3oTcxnv9DiXquW6qX6jLYJkiaAv5IXjsUg0FYn4I/5gf9QLxLyYn726ZI19kWhYxndcnAFhRrBQcqg5yk/udBDfVRQxmQjr+66joESChx0dq2MIfBHAcgXcdR0itgTwYvI72e0zPhEXqiesoWscHedtR77Pw4ev7NkLobDeh6JlhXJLfp2UhYUtekqWVyaSSQ2GgCAYkvXxi/pjUQUcejPVxL5grBSl7lpUvlZIVL/fPrVqcVeNkHuhgQvgv+p6QymrWusUDhqPZa632gKdttt66P79WwIRFmzkHf1F/egHkmEYZOfKCOSIWDNdRwlqdiMh449NI9xb/UQQrtloufZhvVB2EoQ4B5CBFbllsOrriYmMBA22EDFKQPFctIeKrNSwAyyg6U3Wz4v24lKRbw9lZ7MKN2h6Q42ZUmTemldXgAw4UOgBkOZ+R0entqV+j6eXBG6XXdLKSADR89dtZcYTnX1ih0fPbW0ubaPuqVEo0Xwxq7XJ9Wd7p1W7f+d9+dlDt/f5/IIEnm2E1jakvOwjPymQEwCpv9Yvrso6lqWAJVHokFtE1O9QCnlGdH/ZQqMpgdq+tUe7+tmzlfn3rCtvhq2Y+8yqaLyJ1nfFGKemMgIxsvqKostyJ6IhgUNe4Cb9HARt88oF6wj0AqOkDTrURl+Sz79uz5/uSGZhcD4H2Oo+uWYJR+GJRzXV1qnJWVe9JhlNSKFL1uofCEgaAqqRlYsdl1kpZTRKVgH+p/kzY0NOKYVFMTRqX9jz22EhZyeFks0uzI1u37o6un77BtLXu3LjRq/VGrZ/8dNftUajXiMWj9VOjuq1hZmVejITr5+cHjU1vJ3esNGhmNBkePK3i0Ys+FOBhl/MINSqt8KhkVs/5pULde9w9ywl456aWswkm+16YtD3eZlMNtLp9yKRRCjojwwD/pHfPxIShWMxXyQT9yUnoq5oBJvftZodF3BAWykcj29NWaiJxZStXlq1oHzkmKwZtN7Nbarz2nVK7o4VHh+WF+ud1RdGGWSsbUTKMApLyCWA+GxyHUwsw1XogF6+fLFvj55v24utPXvybPze3j+xg+OiqKIUDWEWuLia2JhjKSztcm8stNpLbjk+gm/EeuWiLDsVW0dyNbD4WDgKAuoYKLwUXebJWXgy9agKu3nlsqsTz+4vpULeFWUE7MibD0lh+BnWqLCABh+OrYWar8s8E4Bzi0r0EnDq+UNqEem7cZudZMFF0E0LMnUJ1lDoH4s7XiDTlkLCYkTp1Tam86DqBDjJNiQxh4KWKDNpow31NwsyOGYcYBQQE41XG9yGBgI0PsenJG1zJJED3bqvGUecFXy6B5tFzE6kbH1xXtfO2/HZtrErKoFqKq6MBDpk+aWTKXsm+v/k8XNb3ZiS0qek1MvW7FbcIiUvOe1YSl5jST+URZFd+rLcg+P9op3tUafNbHY+Ivk6sXzhxCKez9hNl8KJXmjRXr18LuUe6ZiETc/OCuCyaiNTohWbX8y6qUx2fllamjH/0BNbG99z/+Br9UdT7siCwOINOzus23/4D/9RvvmBLSwuCRzNikcVGzDF2/fZhY0LchGKAtOBxk+yGYoIeGbk7lXd+vVuw7ODvZoM2jgvIq3xK5PNWWpYXXLb0RiGBO5sx5VKhq0jWatKPi9uXpPL2hslvPioWK4P33zvd3pvvf07vcuX7rWzk3OtdDoj/G7ViuWW/NRQvd1rCfvL0javk07NdgbdweBh+OFv0fWFY7fUtBqWdksWBr1BpNpoe6KHngY3lcokUzML08lur59o1jqeBCJSzpUimbl0MJmKiU/7/RSgF8r7ev2uLyw6zdQR9cmLOQ1cVP4eei5hZLFFOOa3ibmsJbMZqzVbEmbpEsospcPqobj4MBwvVXBCh+VBiGEDHSKbnNOVkDeEipWam3LjQpR6JtzOijXOAzyazZ6QdZwqu7t7ai9e7tqzV7v26OW2FWQVy4L9Yynx3mFOA9wXxWOLJvLFfRo0TwomIZYvqKe0WkO+pNA4KqGm2IRDHteNKLiU3YGDFEzSQBSZijf337xvFy9dkEDNuYQSthweisFgWYhbsJbebZcEELo+GGe3OfdGVyYbikINUGZ2oSFgR81vot5T0+Rsh12ZJN1WfcTOJhFnsVt6DvLduQ4dRqknrkvX4odnsunx3DzugLoPKeR8AnEwBNgWRSuxVCg6mXcJLyZFSjjApvouAUemMDOTWSlhV8rit8lM0vb2clKKq+ZJ4NtiMKVGReMuIe61hYUhy6TnpcRF+fgrdlbYF/NIqa/EUlp1m59ftYoUmyAm9eAPD46cdZ+cnHAxgKODM9Faz957/7pdvjor//VEbaaS67qdnBYFJFIgPpPFnZBbNzc/LxBZt+1XWyb669yTGbGiaFgAMKH7n0rx55dsbV19GZFbMe3Z97/zj2XBr9lf/ccf2yc//VTDKzruhd30LctVAVniLQPJ22mu6MBocmJOyppwLhYzHpsbF21+lvz1kdybZRfoZXp3+8VLJyNRuSTMBuCuUNSTvqVt0WhazKhtu6/2R2X55W+/987QH4jIffcxEdNOZxKtP/+rv2hU6o1awpuovXy5U8/nT+qRRKwZ6EY7ASnp7OLq4Lh7/NtKPl5qGhHr8wf94QH5YpGAl0gnvVF/kJIbr3c/OexZotPqU8E1kkjHI3NLs8FevxcoFSp+crFlYX31UtVHpL1WqsqXmXILH5i/dtZGfjtb8kRkvfHZGw0pTb1hVOhk/6cBEV51FiwdAWK+jagsziPVVByz4UvJbJd9tRoSYBa6iB2QIKEvURM90vjlLLLeBPN4zNeGUe3Q376wqJLfGlKYsqxTY9S1Z1j8R/u2IyF69ES/v9yzZ3ofiyZOSJn2JGxk67GnWKVyJiPfMjZkDFA3TO10mUC6PhTbzXGr3aQG5KUIrhDi4oRduDAvpb9h99685Yo+sM/YxKSES1ZE3o4R2nB7kcvq9wmM6ZoE6wjiwWxIEa405B8fH1pZPj+uzdQsu3ASUae6qYRPSsg5fikTlhsQoE1YanWH+p7tfyv63e8CoF48MZ7SFGC5mRFZI4QWF4RzOBdwIBmHaD39SDYcZbdhCT6xIXIYMqm4vfPWbfv4o1/Y//3f/W/2crskRQva+oUb8ksvikGsCDwo1jly6/2n3dbRbfnyfindBXv+bMcO9VwZgT8715CCWmsV7MLleee/ZuSDz4qiT85F7fqtFY2JXAD/wD3P0X7PDl6G5DpIyWJ7kgIZhGFKLs6cDElNckWSFc8bts8++9r2dnJWKklZhdMEOQHLL77+xDYuLtm165etlO85N6dWP7Xnz3dtdnHWWr26dUcdm5ZrQaA4M5u1o9NTC6iv2JWWuBGsiEq0S0vzVi6VBLA865rcBcpU1WxSwPr06WOBrKgICQtihpcurwvMxdNwS/3ES5Iuh8LzQqOV1dlRqVIafvXVV71XW897R6f77b/66//YOjo+kUMSrbVq/ZqAuR6JROqxYLzZGfU7gW6vE3c++bHo+rmSny81HUVC7V4nnIiGIpnUhNfr9bx2s5USO0v1O4PkqOeTkvc8aXFk+cKczMUo2OkOAp6X8JPv3a62fUMx7npJPqMUloR7crTd1JEEFOqLNc5OsWVsWejbl/4GHbVlRxKZMwmUEFMsAF1GN8WK3SIT6rpT6A7TxuYFFAJA6GEA+J5OuXUOjAHhRZidJVcnc08AgKBSStaB6LFHLnRLFlM0GeRNJ+Uy9AIaGAobykFTu9qygiUNzKkU+kRW58uvXtknHz23p492bW/3hT1/8tj2d8mWkoUTqkMpHcbovg5qpCRchzhEvZK33Z2ndnbySv7srlspx5w2gTf2pr4pwbp956rdunXNbly/YpevbEhgp2RlSZxpOzdFD6Prg1SAGqDFtjxVYz+tcCTiVrChdGwugcUhIAnYnC+XJcLPvDmbJvK3o+s6jmAnHe7FJHjqRAQT2g8bOKfwAAXgwfVZ9koQkJ/48uTOS0Ltg3ffdMGnf/f/+H/JlxYI6/5HxwX74ouXlj/zWTK+Zhur12x19YI9fvrI9o8eicpXdY2Eni3mArALS9MCvWl9JgrrhWTpF02Y46Ya0+lp+9WvPrabd9bFAulXNmmcEWsQfY+s2vrKXauUc/Zq95HAZWiFMz2/2leWf0wuwM7ujgvcwsAKBXIRGpKHgfqrYi+e7+lcKVaM9OSMffPFru0efG7NwQNbWk1aXjLtEyJkp7L6PixAI5g20Hjm9ewBW15YEiMb17xjFufs9MzefONNYwcZasBThfVv/tPf2KOHDxBFjVvDJTItyrXBTWWWhOxBXFsWGg2tZ3MLU6MrlzdGH/3io6EXDzPP0Ds8PpZK9lqBQKLRqnZq1dNSLRuL10OBaL1SqzSjPl9nFJeSR9qDj7v137LkqI6UPCkl92QSNGSRQDjkid5JE3wpHSIu5U+2m71ESC2enZ2ITMynIyEKZI+YfR6IrretVW77Bq2BD6HxJExkdSHICL38dhdcIvDRIuor60cADIV0UXYJBPYWHxBfWMzEJpey5k3GRJvHlVMj8YiF1YHeRNLYxldetVAUhcbiBJzFZqUbSj22Wvpcb4IrRIuhszAJiiGwgswljeh8XAGmmXz+sAtUARhQaJ06pv4u2JeWzxe3tigsBSgbtY6dHJTkI76S///ATqS82ckl0dAJ97yCHzfjxogynTfqNSwgBGRxDHwZOk9gKJc/dkq/d7gl2nokulrVDQeWyHh26dK6vXHnpr0tun//3h27tHnBJWZMy/KzQg5hYbnsSKyIlU8UauC5FxcXHTOgln2tTpAOui4M1XE8O8E+puJgX9FwzNgrztWv1zPH456UIOoEUA11dN1lJaq9nD9OIQ6Nrb+oKUE5AncJjc1b927JSn5mP/voEyksAcWeA2GAln3dXj4/0PvImnVZr823bWHuqqgjRQ9TzvWIp0ZiJ3lZvk3b3z+RT79vk9NJO8udSW4WXIVbaO3MAlsujwErSObeIC6WkJUv+1JUnpLIc5K9pGUzS1Jqk5IXXByCvPOqQPva9Yt2cHTk7slGFOWCxrQzsM3NBUuyu7FE9uE3L2ztYtCmFgquHHMqtSJXQxZEVv9sP2+nr3J29ipvwWHI7t6+42SIyj1ybcXOluRfe/af/+ZvdV2ShNTHGgeCccA/e49PTc47F4UZC2SQYKqnfmAZda/XskQyRLqw/PGyxLk3nJvNiPzSsmg7GMy2SoVWY9Ds1EL9fq3fadcrxbN6v99tDkajTiA8kpKHZMnrv2XJ778u5JgMh/qhYDgWjUT6/aHXbjU8WeTUoD9MSUWSoVA00W93vWgiFAkk/ZHWsBuMycHMneX97ZqQu9lzU8hYmbYEQozY1uRzeUkJk3xG+QyubDE+jctLdzSeKLNgRVYqID9aRkOI6bP0jB54NmWBlBAbizhQ90iqY/JbUHiSYYY6no3+KdoIxdUX7ncoK+dgxaBoaAN/M2eMsOovU2stnBEiz0qo3Tr1jto2jsTCKAaivmFdh1JGfrEGyjTNzqXMSwdlBSquYML7335b1L3jSjOdnh7YL3/xie41EC2fFxuJSyD1MNJ08sva9aL1oI363U0FYiHVJhJQ8N8ILMJSOvLTodLFYl4CQFrnjvzMQ6O+fEyWTehuV65esnv3btubb97T+65dvXZRyk/+PZS+awWxBJyHiZR8bimjK+CovgFQ+1ISoY36wFyEl4q2xADwgaC4WNMxK/K5aDe+P0pIqi7AyHkUzqTgZblCIQgBtp4BUGcfuK8fPNazULGUpcdMk4qFEOpl5ZkAI5criyof2yOxoUE3Zgvzl+zalVtiAAnnDhzsi2pLJoResqQvXH+WyjX73d/7Q/npBdH+GblKJVnfgh2f7jpFJUh4evbKpudT9vDBjsYkakd7RSnMnJ5IYB1gR5IV+/rzR44RMbfdbvTcjENE1DgaybiyV2+9sylgqmgsu/aNlLxaatvKhYFFYl0rnokh5Ua2//IExmrilXqunq1eXLe3333ffv7zjyRbXfNYLnt2qGtHnF+9snhBct5Rr3VsfWPJ8rmcu64Xm9T5LWfJGQ2YKZmSzEZlBVgBsVW5eaOtrZ1RNBgeSl565Uqzd3JSbhcKjVa90mgk4smaxrbW67dc4C05nWkmJ1Od69dmO9VYehC+eenvryevpqr+ZDgZ6vva4UA/HKlW616v3fYyEwlZcuy8LykbmZCh9yqVciSSTkQCsWAwk0wHOvWu/2zvVBR9IL2SbZHwpuQb3XhjU0JUc4sb2DEkKLrY6jPvKR9OSEf9a+awHR0UnQpGJPTxkM0uzVpQytWVYEo75a8LCDQoVIAhOl8V1aIgpA/aLqWOqUO76jC2Bu731GUou5QIgSRoRISZqR9cA6go1DQqSxmVkodjAUuJbnfboBNTV1Gn5B220NF5KAXCz4q6dEp0LZMWE+lZeiota3RRCJ+xg4M9S8uP7A7atrPzzA4OdzSIcVncGUfhA2pXr12RxZWPzTy9ZHg8tajn0T34HRbuvAr9B11DEF3ii56P52p1mlaq5o1dPo6O913CR6F0Ys1ORUIYtHkp/7Vrl+yNN+66TRHX1+TzTrIybMbtoMmKvBY+vu7v7ol1Vz9R1w6AJNiGv02eO7uHsujmLFd0QT7qzM3NzTrrTrFIAnLqYfUulwA4Ec6BLGnDtl/tmCt2oXsx3z43O+doPgtodLSsf1RjBuVv2uHRjmjyS3v6WCBW99na8nW196LbXOGs/ELni214CVtc2JC1ZTmxz81cfP3NU0dt2ZwikUzZrlympORJzpgUdtL2tqkPL/dP4E5Bh/nluLH3/LMHx3p2ZnEEULKmaZltDEoo2rbv/eCKXb28atc337PERNmSE3nrVZbt4VdHzp3bfjiwvefyycX0vCRbPQv4Om0LerC/riByoGvJMESGFpUMedGs2AMLqkLq07Zdvbqpp5es635nZ0UBScnFNeKi/Wf5kphJxsnr6uKc+qLuAnCnRzkpqH+UTWeHuztHvdOzWq/RGLTT6Uxrcm66EZ5I1EahYU0H1bvBTv3tD95q3n37fie7GOr8/p2Lg8njwuDDn/x2xhtFI8Ti5B+E/f1RRD6yF4mHvFAsnIrEY2x66JRcPo3X7ncjfbHgXrsfrJdqgX6776/Lv5Foym0I+ADi+eWYOiJg33y2ZbV800XBfRrnm29uui1oqPxBxU6sQ7PDumlZXyki1FhUQi0KWjlfVYeJlupmWHsSaFxijePQPucnsnl/uyb/UKiK8mCtUM5xRBkhlDjqM14wB/5G8VnQ31RHsiqLElKNstooHwv629OgCBlkhCFXYxYAK4jFdR39nyO3WKBysLsvq7QrBWnbt7/3gV2+fVkMg+myU/vyk1/ZwdaWzUvI2Wi+26pouOTDEo3npWsDbrx54WKo+W40sKzuGdTOsQXWsVJ2jmWXmUBArfLr+NF4a55SKS+qf2qHJweioXvyH3MCBgGRgGxmbsqmZ7IubfSm/P2bV6/a1c1LtjQvuigQcdvduH4TmyCmIOaBuwWYQoLo9wolpnJ5Bwwk7rjlueoPsTsHSCTMELArlkoOLHgBDiQBkWTjKL7GlhV8ehT3kFS2ycrtIgAFszo8PLXHD19JwIM2N6U2XnjHplLLdnZ8rPbIf67suTEryKoztKzCC0XitnZh0wE6aaX3bt63KxeuSqGLdpLPmy9Utlv3ZnTtV27XluIZRTyHrq1soYy1fbUlCxdoytcWk+uVXTnvkfdTAYzPfvZfDtUBQXv+jd8aJWIbLCUNGCv7rt+6o36VMQoFnAxQUDIUluw0xF5qfus0fTa5IA4XrNrTJ/tWLqov6hVrtGtunp9FKB25fbiMcTHJqs4n2zEYHIrJ5eVmhOSebI6yyeyoUq4PC8Var9cL9eLeRDs7MduKJiKNUums1qw2a2Ja9Wa3XZ+fTzcvLKY6c+lOJ+SvDmqXu4OfrP0DJY/IJ5fohEP+UMRL6/+M5zU69VSnJ8re67oFKu1e30skkhF/0BdpVBvB4kkx0Kq1/JT7FW2ScY372Ily+UJKdDdie0/zFpYAITTMAWdmRSlDDaFfxzpSfAQglZoQtZIiYCGFaJRcHsqyloV2jRKbuNcl2ONySmEJlbN8uh5ihkI6K8jI8/O1FXd0WEpxriRQR2cl1Xl8RrS4I4ouL0ZWGv9Ryq93T0gd0T1cmqezooDKOJB36eqGTc5O6Dbjv9mQ8NbNG6LvJXu5vWWXr1+y+/dv29effe6mk3KHR/aLn3woIaYIhiirPmOOPyyfl73SedE291Ma5VwNwE4f0fbxdygzAcmx1QcMCBwyZ853bKlEnMElquh3ovGkkrLIJV88ddVPsf4Hh3tyAXJ6xo7z58ndv3r5snz9u3bvzm27fEmUf2neWf5MmpmSoXlysSgbDeAxezGSkldE0WtiZUTg2dsNoAXkiKsArKTeokTEQlBsnoDfse4kOMEoeBEf0QX1bMRn+gJQpiRjLptsR5b4ZJ8tsjJ29dItm5teVnti9uVXD+yB3AECizx/XOACxS+QJCPffGl+xe0suyU2tXpxSha3L8U0fdaxTHxVx526oBjARbmw3VdHcmVG9uYb71pKz9wa7Fut91Sf5+yv/j9Ve/Crsv3TP33PJpfy9oMfpaSAVM3p6fkStrCckNu0aV/88oFb6YcPTtHKmek5+dtTtrQqOt7PuSDy3dvfcnX1GYcY8+WSQZ/6j7z17rBiqQlJWLgvOr9sq5sbVlVf1gUAqcnJUavbGxVzxWG73u+FQl6v2+i3m91Ga9BuN05eHNdK+5WaLlKfW4jXF9eCzWSs2en3up1kPDL484+7g3/z62qtTsmXpOSd0FB8XOAU6fkHXqtd96LhcMo/HMkvHyUHI1/CH5R1jwYjcb3lnwd7zYHEMyADL3rd6cn0yexJiS5cmrHCsfzV3ZoGSOgmAaBm9/QKq6iCVq+IEpZ7VjytSPj9snBBK+ULbuvijnyZinw3Mt3I94YOEqF3QTQBB3ntLKNk+gwKz0IWrLWz2HoalPj8jeD9WpFe/2Tqh+IS4zXmBPrkKqgLyEADOEYuaiy6LH9fAKdj+1KkoP3pv/onQt2oo1ZYpVfPKQBAJFpApPaQo5wSvUzEqSJSt3/8B39kpycn9uDrz2zr5TMJ77b96uNPRWm3RfEP3BpxwIgAGPPkLvFHbeYZSPvEUuprPZfe+gcfnmdElSXlDtywrvwEBPSP+45+ApjI6uPt4hL0hZgMwZ9cHsq/J7q86/xH9uIKCd4nJjxXPPHWTdH++7cknLfsyuVNtyF/Ns2iG4DJJ6UmT56024aLNNMXWHhnuUk1FkPSHR0wOHDQvTmXGQi+AGhJKKJ+eyQia0cwUABP6WY2o8APr7fJZHxlW7K0o+GEzU6pLRtvWGAYt0Qspc9fOutJgQV2crl+9ZbGoOnWQVQaBSvVCmJuA/ngDfPCcTdzcO/NDec+HO0V7J/90z8xdivZvLhs8/MT0hP1QRzXEfpNAJB1+sBzw771+0l79EjteSaZ8HuWPyna2UHOjo9ydnRw7LILNy+v2//+f/evpMhn1vVVZOSGYgmnNmpPGxtNklcQ0TPDUsOSD/WIczGacuOYPSC9uFZt2dlRxQ4P8laV5S+cFUZ7L3ZG4aBvGA7H3eYKzVqtHYz55YsMmfWttUQNJmZD9RvvxOr335lsLi5f6FxY+V6nkbgxmFyYHHy49qEcKkbtvgWXQktBUeF4q9Hyuu1uSpZvZmYmM51NRxcP9wqLnc5w3jcKsAZzRt8lp6aSyUFnGMmdVEJBEqd5CQVkxZ0uTczGrHTasmFHCiyk7ktpZtczduOdRdHkmuUPRXdf5mQ5ZSUkKLywWKOmLC8pUvIdCda5qqiir70hSq5rydKRMMP0GZabaTo37+1esuw61gm+zkO4ob08JFM/Tun1nURPh46PZeqJqbk+gTxZLKwcx7EJYtgbl1gmAWVuZdruvn9FFxrKUuy7WvB50cJmueNSUF0UuTO0RbehfNRZnGjEc8oLwjdqDeeD1+QW8Iqn445643d//3vftffef8deSHCTYitsyuhTX4SYMiTBBoV3lh3VkRILm8FSWIarTa8nYksjsu70v2s/vrLbz11n8GbtAMrP7h8mqs+HzrWBGehcnt2dq2sxLUZ/uWk5MSymf2gTn9HtFT0L+6md6X16eiY/mVr1rG+XZRIAsJQSEHC5C3rBMNgnjemrgdpEoDHmCSxFUzNp1sqrf9TPuClcB9bVFO1ng0xSdcmvYIdZlmFepSTXJXbIadmX33xsTx5/4RjH7/3jH4oa961YPbKPPv6plL8jppGx99+9Kxfg1H71yS/t3r379s2DbWb77M6de84VYLHS0F+2BrVNBQSXL9+xyug/WyVft1Z1qPEa2t5WwkoymFevpe3alYsa17Id7bRs5+GsffrxM5TRphYmbPPKsu3sbFmjV7X3v7Nmjz7LWTK0KSUWgKvPE1kKOVat3dXY9YPWbRdlhOrSBxk6ARL50h0W2kimwzHyG0Ky4K1BIhHvF6v1RtDzmgsrK6Whv17oD8tno3b0MB6cOFy/ET3evGUno8Agb6256t1L/6z68fOPu8+OnnU//D99OBhbcrkl15au+UfJUahRz4cD/mgkMIp4k9OeN/L3UofH5ZS0NDnqdxNqjCffOCJRiHRbvWCv0w8Eo2F/W5a232ojJ249eVO+CTQPWiWZ06eiyREplSdfWtQrt12Rz80G/eMpLpQaRQbIqSzDtAKvdhNkx39liSSCrCZLYDhP8uIEGnM3Tt8cU2AnuPzEMurxgmot9Bh1kDzr+vpOl8cLjkhABBmYHQci3Jv5Xyy4m3ITheZqwahfbEQCXJNASOAo2sB8KzTVpYuqfVC2UqHoaCnswhVldFH5ObEXAYZcARSTF4E52k7KZkDPjhBDtSkqCWjUK7pOpWBt3a8jpsB2x+xn1sfnlfAPZP24Fv1AqizplFjJETWzJFAAHFyA1Fmn3NwXIOI8R/31hvKrM/S1lEbX4E3fyufn+p1uUxatYLncsR2f7tnRCbnhp7KQTbd4ZWF+0q5d37R7d2/bPVl96uFtrK3ZyvKyLS0tCURJlWWM1F7HxpgBUTtkqf16u6y/DvncJOYwNRcwVqvBWmKJqPPXWbk1Lpop8Jbp2tnbt8ePt9Sujq2v37A3brwrC39XYFMx6tC/2HkuanwgYO5IKZd0DbIP+1bCJ5al7Ktvbty7qvZQ+rphL7eeyj+O2OMnp7KgdXsmtgUGLqav2s7jIxc0fPmqbJlJMZbJknUIHE+Kcerc3RdRWfMT0WoCzV0p8KFFwylbWpy13a2y/P4pN/1LenfPOnZ4mhN44eyFXXCu1Sqo433OZWR7pL6+oxosQdzp2SkyHUdix6NGRXAnv2lpc7YXTXhtmdLW3TfmGjdvr9aK1VJtFDqrB/2jeuHQ1ywUm52z+lEnmEsItgqD3d8OvB3YgT/cCYf60sFupx5pdlqebzjwUhkvNeiOUo1KNzkc+BJSMin5MNJud52SSygCQ5kE5yv2B6ie/iJIISssywUlhnoygPgBqyurtvvkxI5eQRGllGqBC0AJ3d3KM2et1CAJ/thCQ1n1GX/reNAdYXSpowSopCgIBYpNcAorMI6mkyBDTnfQ4pmYo61sl0xl11AqbJF0WH4QVHIckENRiCITgUYJwsynq/1YuGA46hiA23Cw3mIGSlSeMkZL6jwxAg0iASeuRdsyVCWVwrIBIoGZ+YV5F4+A3tJOnhBgoHIJOew8w7NnzywpSkw54GRS/p/6wUeOuIQEZcCfZ/ODivzq4+N9Ozw+ss+//MoeP3xuh7vUNstZnHUA0bBTCMACqyyNleDorf7C+qurHajAAMhdgPzTxwCeU3yAVkjLfLpOcGPDONDHjDHTRCztZArr7OzYzvJ6n+075ae+WcwLSsGn7NKVVbv3xg27c/e63bp11W1dNT01adlk0sKwEt1LF9Nz6v7qUJJIao7q10TtWU5LsE73Vzt9xgIeCaaA0s93+pxNKt0swxmbPiSl8Jdtef6CVQoCgi35vhrLtdUFMYScnRw/t4WFaRkVv7ElMqm++zsHFo9SDTchwA/Yxcs3rVLvWk4gfWvzO3Zz/Uf20//6jfWkInmxtaRczNlJQFyUulS023fuWyq7Yr5E3S7fS9ni5bboeMLCwQXJU1FuQtvW1ggKssFiwYaSg5ZkpFouW1KUvVkhG64ri4ixYhTY+Yb98cNG4cxijuh7dCTjNLpzb2MoMtVbXJzr6Zh2o1xtzc3GGkeHr2qdZrf2Jz/6YX1qerL+7OFOMzjKduK+hc7Z8dmgm+wOdn+9ucLrpaa1thxU64T7srle1PNE2zwhbKpabKaGHV+yPxi5ohGj/jAy1Nvn9wVDwWBACiUj6MRFkoB8yeqiIFBICTDKR93udqtjx/s5q8mCm9AE60nkGiXG4olkOsWnEilBCbcmXf7WWGnHAof143hkAyBheovPkWcHFjqOvaqx6nEv5opCWoh7ENENi5AMLS0LxD7pYAcVVrB0VItlPplkBooWQDERfLKY3FJWHQOt5Z4kskzPTRlrvJn7ZW/tKHnH8sthI+w1jeqQJEKeNorOFkn4stB62g5DoL3M8xJILJWqEpKYbWxeFiPIOMVkzpvUWToVYEDph4OODbGC+u/5i1f2zScP7eXz5/bw4UPRZt2j17Yvv/rKdnb3LDMx6fzkQu5M/ax+Up+6Cj1dXU+UnMU5gAAltnAJmOYiPZdpELx6qJJTbMAGcFIfugdzfA1Q5Rn5G2Al2FfWc0ipTg+kgDuWLx4LEGr6fuAi6RfW1+zOjet2/95tu3vntl28eMFtRsGOpcGAfFW2Ux4ErV5tSlbqGkOxI7lMFABlJgQl6ep34iwYjLAYGnXmsOCHh8duXnpz9bp999s/smvXbus7Vsu9sOdPt2x2YsOePjqwV6+ObHvrUH5y1968+57tnR247ZTwh/Wklp00tadtzWLQnn59aif5Q0vN+OzKyj1bnb1ts7Pzkg+/nrNmBbkpmdmAHewe2lzqLY1pxs6K25YTq+iwrkI4lspMmieXhy2TevqAXIIA07iSd8puUw+uqXuHA3KN4glnCFz9QMnd5HRytLYxNVpayQwnMsneqOfrtfWQh3t7rXaz31hdXqtFAplaudip773I1/d26s25xZVO4+Csc3T2cBB+/lur0MhdJxlmlOyEIoMhibiRbHreq9daXrlUTnUbo9RoIDI/GiY0xp6sYiQcDUfCobDLvh1Kh1yAS46glF3/O4WXkEqg9ZOAG5Yaq4fSOqddAoMSQ+l0DXXwyE1pBPSGUmLhSEZpuM6XcsWpSQbV0w0FBCgdxzg2wGdIG5RPggFYOGWXokPVSK8k+k+Rv54ENjM/JcQviw1AUYWgJOqkIvLB6pT7cqzBH5Hwy9JzPhs1ssRxcX3B0tMTYgC6l5Sl2ZAwtDs2Mz+nwczq2rqz2uDFo/aD3/nABa+wQ8WiUFt9MbbcUi7dwqWlum/ZdL/sGMPEzKxT8kx2QoNOIJMFLMxJY/QkgsQb1B76TipmJydnujbPgfIOrZCXS9aR0LSbti0l99JJl0b5n/7iz+UHVt3m+vly0TGWkBS+5xNV7urePvaCB3xwFzR2suCwEoCO/kG5ASx8bpQf/98F+lALHFy9AFtezn1QvzNbwDEk99Tlc1JP/OzsSMq466LMlWpBVtlnE5MZWxXNv3rlst24ccOuX7vmikjOz85YQj4yqxHJpmS3WHdd9TuuC0zArzazQSb36PebVpSFPTg8tULhzGXkba68bReW3zYvMuOi7uvry5KdqH315VOrFdv2xadP7OAop371y4fv2j/9wz+xSuXI9nIPNbZluSl7trw2sAuXpiU/cyaPRTIqAB55dmn1Dds/zNuTx88s/3xgjz5syUUYiNnsa8wE/qLgVNthPQFZgc1KU/pgYmkAGnvgEQiFHdZE09WXYryuxLfkORYfG5qRNUejYH2USEeH3/3OH/a2n+31mvVcOzORaiVSyYaFOrV6s1zb2t6uS0Tr/lCwWSqVO9uHLzrlYn4wGd4d7O78Vu46yTAbk1OhQTQaHvVGMpEBr1lteOrgVMgXTo2GvuTIj5IPPKl3xBfwRSSmQT3EeAcVKVoqmcIf92HB3X8STPKl8Q81Nk5Q+Q5fMhiTghFEI5LtAjExJ3xOgJzTjJ+ia2iQORklgE7SCfiWVEwhk2qchSUqL+VmUQWKjsIDOjXRa4TWbzI5sEN1OEpG6mpHCApNx/cJ4/9lEtYSOsfkL92Uf+lqtel+VEeZnZ20q/eumU8UvcruqvGIE6KTozMJl6w9qYtqPwBdLhYtrHvmznKWTsctL8GjCOS0hDafyzsqSmoqU3iwGBgE6oG1pMrrhYtYcoJcTE3JDZBlHiuUjtMzAQuCCOdCINBnp2xhLIUUM5hbmrUJtbWiNk7NL8iPTNvMZNZWFuesXM3ZnqR0a2/HZubYPXTJXmx/YSeFF1L4jm2/eiBlqTr/eOTrik2h2D65CAIA3XXMlgBvQRQAgAugz0gldgFBgEGMgIAfx1BUgeMQL58svc+Pm6W/sP5S7p4sP2vET+XvM499cnYo5TxykX5i2ikpw/Lyil3c3LTr16/byuqqzc/N2aQAkD3WUgnPyQgxkZFoL0lRJOAQTG2pb3e3D2TB96VEI7son/3O7bc0xmlZ2bIVz+p28qpgnYYAXA1q1ft2dlTVMW8IbK7alw+eiel17Hu/N2kLSyF7/HXe9l4NbH3jml29dFM+e9ZqhYgU/IV9+csty28P7Ee//4/deoFqlThE2EXHKZrC2gBmgkYtuQkyCFlZ9lazp/FNuIVOmL64xnJyYtooktFsMtU7sKrYycJyZHT9XmI0PbU4LJz6ep98/GUvFBu0L13baL3YLjQGo1Ct1uzUJjLL9bW1K/VqvdRcXU13Lm4udFq17iD83v3fousaM+bJw8lkKBZph9V3kXq97Y1GXU8ef0oHpAI+f9IX9CciqagXiAcjg+4g0usMgwONNqabooU+HCzG1P2jt6PjJFT0dAOpoixFUFQ65LLbZKlE37H6IDTUbChBh46FhLZsvuCi7FL6sZqOfWRe+MukBDKwWDDocyhKUv/QRYGZb2fKQq6ckW5LgQUsP9lcXGkklO03WU4pYcp6bh+y2lnVBhrs4CjkaNOzR8/luYwp/OKVJfPL0u8fH1pTQNCrsaFjxLkdzXLT+erU0g7HBSCi3SsLK275ZlV+Y6Gcd+m9MwvTDr2Lh6Xx8wjk5hblq8sKRQQy+shScU9CveECL/h3rvij/F+/BsSv6/f1tztQChaKevZq98hysuT8zUIei6u/BUQTYhY1+Z6wlZPDQ9HTl9bsNG15fdWWVtbtFz//lR0f7Fha/t/kZNKmZlKWnhSuSxl39rbEpkQl0+rx8MgePfrKvvn6S9HNvLpzIGtVksVBqaXBEp+Af1xNh3EE6cfJOvpd3e8+V7/zO/X2XYKPANyBFUAvP3vs7wMUYnkCVPLqmeMvyuc/Eu3fP9yxo5NDFwdALqjOuyAAu3Tpsl24cMnW1y7Ymp4pm5pyPi1BM8AGZR9ZXSByYL/65df27EnesslN+9ZbP7S3br9rafnjAwFoSOPAVCaGhbLOV29csRdPXwgQRnaS69hf/cW+7W+PbCqzbEcH++qBkb357js2wgUchO32pTdcXftoJm5VKS3MdHF+1sUW4ridoYjksSPpxd2TjKgvuvXXhSkTQR0TdcyE1Om2+kQHWSBSF3u4bh/8o8xodrU52n7ZHX780ZPeKBzoxbL99sbmtdbhYaexu31Y8xLRWjiWYK1q/ehkqymL3FlYXuz0OqPBe8nw4Ce/Drw5n3xJI1cNefF4uFRsRkQ1PMGtFwoEZcWl5GF/UsiU8OSs99u9iGhTRMQ8KGWVQdZQ64GkhXoE6broowua4efKUvMhFhZry9JGF1uTjPDgLCwh+oi1wrIR2eb4TqPFWe44YCMo69nTQIyI/OpDLDkVPtlFBOuM5eZeI4EEASUWnNAO5oZdEom+x33gJ5+ReQZwsA/4+tKqne3njNVzJHKsrLHfVk0UryRlDNjE3IRDZJJ7cnunxg4xTmDbXG/sYxN3YLonk0rbpgTv4uYFB1iNmvxLAU2n0ZO1KOpcstTO67KJikoA8NOm5Ayy/n51bU2CPGVs1uCSTNpVKAh96xTD+c2YfvXl1uGeLHnOTbcwlw9LWJXFozAilmQinZIF2nZ9XBEQ4b+yZFJQKsXrS5FjApmmAMsTW5m2hJcxthauVht2cLxn2zuPZY06Yi0CU1/Tjk9f2f7BK4FlzR4+/tItqKlU87a7vytBJz+ekRlPPxJzIFGHaTR8fyw/VJ+pvPFbfyN+gAXJQgNZZIH8eEpQH0tIYAqwPJ6bXISSWNFZ7sQFHvd1T7YWZh85ZCcjK70un//y5ctS/A1bopJvJiOLL1Ykf78mcD7Y27WtF1uSs6C99+3v2h/+k//BrYirlRtiCAmbnIoa2zZRKHJvN2f7O3XRehmjdtBZY8CbKcOXz7fsz//iP9rq8rK9/dZ9++yrT+2Tz38pmWENfFoM7jd74DFzNDMzBRt3jHZxZcXefPtt2z86sLnlVVfFttIUI9WohBMChbRcD7GhUsUnt7I78gUnRl9+VR3KmPbksvYiyUH7+csXrXKh1qjly7VUOlQTda4HQ9F64STfTE5Ndi5dXOn4BoHB53JU/8GuplX/lOh6T2AzGo7kgka8Tr/vhYKhVBBF9w+Tg2Ev0ev0PI1nRG5rRMcF44m4y0UBlUUofb1e3+1IjPUk4URj5pB9KOUkaOXSHjWwLMzgOBY4YPHRZucfM2+t5qBEzIEjz25+VS1lIwZKR7mAnj4XALlI8hgYhN5SbOZpyb3GNehqYNBAIudsz+Pov+5N3i0FGv/0f/hnrujiq60dUfumuybtyBUKAsaRS10Nx+X/q33s6BKXpShTIEDXazQ6us7ILTl06bKyVJ1W07JSLBJCmGI7Ojixxdlla1bb8vebljspitUQrSeOMBS1F3sgGBMMWV70nme7fPmalHzSVVvBAlAW2IffK4Fx04XqbPqEkRtQgTYZsHhKgCd6i1AxhUfBhRtXb7gkje3tLUvIFSH7jPz+Zqtu775/x1aXZO1Fl2dF5fcFFuSUs6BmKCtI/nmtDjvR+Kgv2e+cDLFC8Ux9YQKCqgS66Oa59w62JLCH9vjJY9vaeWnbu6/s8dPHLtGG1V+n+VO3uMWpvzrY5c7j+6tPXV1AfY4IknGIpfaJ9mjEdAxuG6veBKY4s7hhshvMuvATqO/3qTJLeauq/P0T29vfs325I8QmAHSq6MzPzdvmxgVR8Rt2+/oVW5KrhFu1vS/f+yBnKzOX7U/+6E/tex98X2OZtU8/+UxKfmbxSNKGHfVtcEJyJqPRaMtCL7kc+K0X22IcYngLc/b//v/+r9bq1u3em3fUJ1W1pyfWU3KLd4RkBM/syo0Ne5O67Flqv2d0vJRaoDYhUE2IUbCLLg47qc8RS1pDgMwsTrPaGSUT8VFwEB7mjiu90kmud3FlqV0uFFvlo1IjNPLVFhe8mthNfWF5o16slpofvPm9TjDa6dTL24Ob3/29wYf/7nwHFfXdUmrJv7A4ConBhNu9Pj63J39YYxtP+aXo/VEnGQz5E4O2ecP2INJv9yPxjBcUxQr0+h2xNZ8EJeyTNQWDJZyva7S9foHwlGxiPtmhnBSDZXgo4Xj6S0ihTmHpIxFHZ5lFuUByKrRC5ZAHHWUdKLgUm1x2cs1dcEMKzmIDVu+wEAZFYtUZAT+WJOIiQBXxXcfTdW0h8aLa2TC2/2Xg6QmsBm3CJ0dpiM6jzOy/RiWaVo3SVIBMUGxAx7vpKnxRagBgxVpGWWVqZ+9vHxsZYcdHR9Zs1F30HS8igJLrRT/o4V1aLX3Baq+rV69bBqseS+r+8i/xUeV3mqgeAs99+mosO72eyM8utQr2w3/8A/vdH/zQfvrhT0UzKek84ZJv2J6JIFx32LYbNzbtg3fvmZDfdl49tX674aqUUHiCwCjxjX7PZ0+fbknJ921xaUVgs2BP5J9iBVeXlqRIZ+4Z2BKY/cg6/bao/qRJuKwt5CfucJbXMa2WtfpN2xIAHOeO7PnOU3v84hu9H8h1kdWdSrplpO1+TcDN6iu5ZhoXabBkQKxEDwkrcAFcjcX5TycAetMP/KQvxuNFwJDTdaxkiJz+mkvrzYl9HIl270vxjuUC0LaaUUVnfmnWFgVwUY0Pe75HpGz333zffv+Hf2w3L9+xualp+/bbH9juywMpXNPmp+ZcViYywqwNTHB/b8/1LSvdvFRCLDVpVRkLFiURlCXfoNkt2dr6pN2+s+5A6eGDhxr3vs3JutdJM1b7YaONRsWNSeWs5wqGBAVm/U5Y/nh8FAsEhy+/3u9J53qxSLq9vLzRevvN+41qJVfzRbryzLr1/jBcX1peb8oFEAEcdPbaZ4OFtUuDn6z95DdKnmIV2lQyJNkPVxvNiNiDJ6vqNevNVLPWTEVTkWTQ70v0an1PoBoJhAMR+Y7BkX8UePvtt/xz8kO2trbEuOWF6bIuDVV0i4dgQNgaiYFi/pIMMm5LEM1FyoWUTilFu1DerHxSaDPz2lhvUJ0gEFMp+Or8ZP7dKYmuQ1EErHmMqqdYfXViOpvVOfL1EBwNvktl1ecEyNgF1AVoBETf/963rS0/sATt03/QbebSubcDBEBJ9+u1RGOLNckTms09AN+uKDZr1UMapJZNTabdarq2UB6K2Kp1ja2WCQ4wpdcg2OZARs/6uv0wHd4ILEp+RUqeSmf1e0bfj5W8zzbOgJz6EeotkmJDyVtiKuFmBpryV//uv/7UzZ0vry9JCQaWy+Vk4RoaWZ+j5UlZ/MlMRM8XEy2Pio3ISsWj4ykpPXehmJcSl2TpSQJSG9VfZVdWqyvam5DwFvScJmuZcxsswMCI7JO3j1UmTdVteqE+pnqs5Mwpekz3i4ju902Wa0bPNOqozQFrdMr6rCVlZ5vhrs0sTNjTl4+t1q7Y1KzGTmAO8JBfIXFXm1Di8TSf8+H1vcsElEyh/7AcntvFaPREAxJuhMK+gEbVTxBVQKpnwYqi7Ccne6L9O5Yr7mhcKlatVwXGAoF615anN+y2mNDd2/csMIzZ1rMdjUXXHj16IBeO+mwVS8sVaEg5WQkXjYeN/QBmphZcPfZateLGcnZ+2pZXpzTAbSvkdq2YyzsA4DmiEYpeimmKzhdkaPpqL1M7Yc8EgrMWSSTt2r3Lo94gNHr09fawlG/0AtFEb+3qvfb08lrr/Q++1cimg5KwZq1c79Znli/Wp2bmmqTUZDPLHV85OUjufD743nf/zW8r+ZJbarq1tRP2iykPez6vU+t4EsRUv9NLBWOhJHJ1bWnZSycikWg6EhlGAsFKtRH4ox/+I/+tS9ft7z78ma87HPm6QnKnwBJorCu0hQAMg+GyoCRAWFONk1MKhNdReglvMiOaKgFJTaZcCuRI57POliAbkWxQHFBwEXsURGc7CyeLiN8w3lARJQvJbQ1JEZnDHViQKSMNNhldOspNyZFCmc1M2eTktO3t7btgoADaJdxgIVBCXA7KWfVFs51SIlCypIwJ0zdM41FSiL3XWrLiWOQchf2qLaO0NFYyKVp79dKaXbq46VJdUR6ChW4bKPf04wdhm+OrN65aemJC1kZgI21usA6929JzjZNUOI65br9A41j+OPc7O8rbjWu3bWd/X0IniroIQ6nrwgIWCWRPbsTCXEZAVrG9wyO7ffuuzSzOS9niVizX5SLFbVk+rN9PYcS2YwKJhPxYKTGLUlAodaP8/7KlPOqXsxWTWq3xKQr4AGdYW1jC22LbKAFHtcrUkJiW6H+D/PJWz/nHk9SCB7y9hpQtr3fb9k+eOwa2d3BoL7ef28z8lJsJefL4G8vnDkStH1nQG7qltuydHpCbgr/OzIpbvSggl6lQ+yUTyJw+E0wxQOoDLD3uIL8CBMQXBGQhAn8RDbbYl9yJerUo9nVqOTGMrZ3n9mxr2x49falxiNvU3KSoeN7FIthBNylaz/LQhij17Mysi44P1G9F+esRCUbQx3ZPqwLRmB3un9rTrw/s85/vu2qwf/RHP1JzRvbzX3xkLFXd2Tl0CTrZqbSUgah7SO5m1/InOTvZORkdb+dHpVx96Av5e6sbG70f/dEftVc3Nls//+jTxi+/fFyrtoc1ny9Sv3Hzev35oyfN58+2O83GUada6g6ef/7jwe6/IYw1GvkW/nDB/0/evO+/d+/d0B/+yR+Hr65ei1xY3/AWZma8qclsan5mVuMaS4qbJ6ZjSe/O9RsRDWKkWqkFR+1+4Or6Bf/SwoL915/+xBcKidSoUylrRFYXdJr1uOwdBoohMASYxlv3tkXfNViyClh+t6JKx1B/vV6tu0Fj0Qe+PCDAemc+c2WVpY0IIFVHUD6QnOATSu0qmeKTMwUl65mWhZ1amLSOfA2u41JXJYAI44MvH8kHO5LS6W9RRCw4mkTAyGWOSf/IFsMlIDBI5RQSfFjamkxLoRamRXPHFgxZQrEj8i0rorilgvxpKWVcSP/mG7esWMnZ85dbzl+Xpo7BQge4paO6D1sg3bh1Q1YCnxyrJ7pXK0hJmRcmEWbMjgC7gdpCIJIKom5Xjo1Fl76bnkhLgGUl5L6cyjJB+9ZXJt1GfVR8ZSEJ6+dZikrxxaPjE+dKTE1O2HMJNWnDUgVZumPbXL/o+gAwrEpRM2IXsCFckiRLNaMxF9ADWFAeimkQxBq0ZbeZMpJ/qq5zK9fi6YjdundNYOsTtQ1aqXZsr3ZFhVvsn3Zi21v7+rnvjj843LZS7tBeqD1ffP5ACpWzs/K+s7ipTMwOjnbk+9YE2CN7+eqhLGfOPSd73BPrkSWxsNgWbiNLaHGtZGI0PqL1JhlkUPWUg/5r3x+QBQd0b/5mh1IoP2/SWPPFQz0zK+26OlZXkEvp6uDJWGEMyKYkbnB8dOyYxOrGqsWYBo159vmnX6tP1C7dF9fv2bOn9vVXTyydFNhJ6dkhplQQIEp2ie1U87iFuosAdHFpZtSs10aJqfDw2r0rPbnMvd2dl+1X209aD77+oiHfvBYJhWpzc5n6Lz/6SX1/b78p29GJhNOd995+b7AzaeO01n/7b/+tC7yVSgP/zEwmdHvjajg7kxWrjXjf/ta3vX/yj34/9cPf+b3Udz/4dvIH7307cf3CZe/a5euRG9duRO7duB383e98NzA/OSXZ89tp7swnVPexzDIkiWf6yZOCDlEoPQSpmRRCZBvhTpVtecRWmDpjUCS8UMi2vsNqUpyRVWg8uPO7haBQeYrmE02nfrkPyw53lTIwRgAGYYBzhSeYxPRdVJZ05Bd9kytMMA+lhXLRJoQCWuwjJsD8rRQJxSQ7jrl7SkojA1gBUJblrmg+udVU71xYnNU9mRXQ/ST0MVlFMvuIKJPaCDCQf00Rh6s3L9qpqCIZTW5XEzUdhoMrgtgx83D9ppRcPrmXSLt7tmqy5PLV9PCOOWC12B9tpHYfnB67ab3vfOcDt1fZ0emeJScSlivk7MXzV86C37l10a5cXtPYHLk8gpULF6RwCec7AywsJGG6L6hnaouqQ8FTqaSUXtaLbYrUTvqdUl24OKFg3xUpZC64rXGFfTU1XlmKdsqyiSmP4yOwKl0T4ElOClimPbt0+Yq9ePbKHjz4SpR/yqanVsQ4htYs9V1V32qx6urbsbnCpSuLloxn7cmjV0a9/Pe/+7bL/4Z+A1Avt5/ZhYsrFo8OJBtFiwnYwlKwpJSjerprO9uP5CqVLZFlL7KGurrhqvy43V11PkYnyLyjABZgke66MXBBQdwxPEF9WBf7efb8kX35xRfG+gzmj6hPSCC1LhaEvJCbsH94IEsv+h6JGltEH50VZDgwaQIadfTFqxfFbspyaTqWTc8KBH22+2JfPnjNvFhazfBb+aRk8q7Vtz5Rds9WL86NYinfyJtND3XNXq3ekBBY+3B/v1Wv1BozkxO1Dz54q3bj6oV6rVSs1ypC40C4Uyq+6hzsfDMIL0y6eXLdf+T7sz/7s2AmkwlOhELxo1rOS0QCqUq1OZNKpqenprKL3U5vMTmZnhdcqXW9GaF7MhQJJ/UEESlhSA8aJHra7nd9/mBIzGLsi0OjoVUoKosr8vmC7bx6JbpacRsFnJ6duuWXICmWs1AQZcoVXYdDuaiGQp0yLCTRcoQKqo/Py57lGnV3rE4dK4pGyRV4hNLzIcMmJeprIOWJuLXg7Kc23sRhJMZQM/9r33gggWRP83Gbhfycp8+h60TTSUl1hRAFHND/5dUFtUvfO+UzV8OMxSOksVK8D+F3aayilhNTKfmpVLyZtrvv3bHyad3+/f/6V/K3pbRCJTcdoZ9UhP3n//Jf2MraRflza7rPyArHW1bN7duoU3UUnEQiNcu6cmN2Tg+sM+rLHUjoWQq2vLFgedH7dluCXhQl1XHfff9NKZborkCsKSEtN+UnQ7flLcUFSgX5mJ5cpqP9F7a+ccXYOpf16cQtCqLSgBBloik26MVDAlno/JyV9Z2GQ4BVEUBGHdgS6ONFTQAAMS/6m55I2uXrF90e5c8ev7L9l/sSobrYxWUBCiuwajrXZ6vLa/ZCLIdlyJlszNbWZu1kvyQwbttb770l9W7bk2dfuykpdp8pFUq2eWFDxqJocY3X5tKmvXH5mlCraFu7L63rCcjUwHxPRmNUt8XlOcncip0esqPLrH3+qy+s3466SrnpTErPRSo1FW4Bp/EMDmv0f/rhj+1nv/g7u3nnimj7vL3Y3rVaQeNQaVv5rGKxTNyWbiwJ2zouey0RIR8+ZCe5nM3NzckQDexMfjqJMW2NYUrsjx1opCpiZ2JctZYMz3iN/TixRxb8wqwtXZqyrnWGl25eG6SSc/1Hj7cbuaOT5srScunk4LhwfHRyFvIPDv/4T//g8Pho9/g0f3IyGPnyh4en1eODUvX+zfvdxP2EW4X295V8IhQvlfpeLBZIDYedmUgwNh0OhxebzeaiLxKcD0WCs/7BcKZRbyblPyZPT44k9+GQFJFabwStfPPz87450cdqjb2fj5yeYeXZR4oqIuOVW6KKabauDcsqE7RqGuVqD+RTQuGjEjqCOewzxvQL89VsInBylpMvGpZ/1DCWJpIuSDGCYrEggSpIuNvGohDSR0FsXcJF590Sd1mARNZzhSqigbhduLJh33z5lS3OzDlB3hUSu4o0QhQGmqAcSy0BADw8aCtKjvITwGFuGuXFWoH6nWZfPmzJUTj28ya4wrz9UM+Ntb9284o9e/XcBsGhfef9b9l//vf/1cr5cUqjcMrFL7Kynv/sT/+5La1u2IKElvncwvFLgcKeDUVVm42qAzK2furI+uwXTlzMgr4/2dozLxPVZ4dS0phchoSobUb+c8SWF+ZclP+TL7+2ooCNqjy3blxRm5v25adf2aDTsvfevSWKLtorgSOOUiwTdU+7eWHm3+ekGAcHu7Y0H4YNWzq1pHHoyio/sIUF4b9ofFFjTh5kWm4Ac8V7O9suiHrt+lXbWF+1zz760vZePldfbNjHP31ubGh48+4Fy+Wa1qyzR97AJb1gIFiT32o27Or1ZYvEE/b02YFcGBbftOytN9+wi1LwWRmKnScPLCm5eufufRsUj6x+8Mh6YlFfnPbs0dmh1QOiyvG2AGzGrl69Ya1KwJJRz/76P/zYtp8UpGiSR4EzeR5kHE7PTFtCVvTKtatSdIp9lu0XH//E1lavWp9MNvneR6+OLN4L2PHOgWXm5VotpKzcKltb1j00knGSq0KVF9A/NPTJoAwtPZMVcKIObRfc63f91skLsGGKwnjH6jBM0aG9873bFkoIlHWiL5QcXNi40P/6yy8b6VS2KYEr7e/uFYL+8Fk6lTqMxUeH5drp8eLS4onfF81vvXxeTfbC1WC9200kLnU//PC1kn/++Z8Ft7YyQSlcPDmd9NrlaiocDs7IF56WUC9KYRalPPN+/3BWiD0jxEkK6ZK1ej2SySRDcS8RJO98bmbGl0wlfNRzI0mBKpsUU2BxfkqUi1piZDsxfwu1jkTHG/i5wJmkF2uOb+NSVWXZEtRyBwFlRaDD0OKo/D8AwFkNnYPQQ4mpR45yc192/SxI8U/kb1KGmSL+B4fyq/okXMjn0rXnl+cFQsfuGACB+5KNB0vDf+PFMkN+IzkEJQFUBsOerI0UQe0nekt8oZAruFzrqpgIwFCskMEUlZLj+7ecJZwSpWMhC3Tw+vUb9s3XD9xUYVnAAMgwL0/A65//T/+j/PxVW1jelOJHLH+yaxXRz0FTFrohxROIUDaoqWfeZ9GLAOdkT/7qadHmVuYsJt/7uJDX/WaMLZeffvlYyp7UvWOuX1K6x7ysWiJsFtO7KHCkaOStm9ft0cPnengsKVsq68Hlw+5sH6nP/LL6cfVDyRZEu7vqw1Aso+uJzrMLiElZb1yzKZ33WKyB/H4vRj2xlsBQl/KJ6vd89uVn3wish3bl6qoLGFarZ3br9mWBQVusZmTHh2dunj8SCtiEwKFQKUjhYgK/RVFjMYXaid26tWGrs4t2YWHDXj792lYW9fvikmXDspgvv7LwoG1TF67b/+3Pf2GfP3li69eWLTHjs2s6b0IuAtOl6myrqO01Kdlf/j8/coHTsmSUrbSY5Yno8T/43gcuhZYo+Geff2TPnx+IaTbt2rXrYoJdq7t0ZRmkVMLq5EcIoO/cuWMnByf24ItHukdP1/JZMuPJAFV1nbCx/qGsMYPlMSOj7rF6US6dFJ54CTGjlWsr9n/4P/4vtrq+bP/n/8v/dfj0xYtBr9XuDwfdxszCYjMYjpVsECgEg8GzeDR0WM8fH7ab7eO7771zki+V8/tfP68O8s3q1FRcSn4sJdfR+OTHzicv+WXNQ9lkNFwsnkVSqYwnK+52UBHCpob9XrLf7yeknF63240Eg6GIlCCYTKYCXtyTTx6wbq/r63TaPipiEsjCSrNKi2ARvglBKYow4Fvir+NfMh9OyaDzjDcsIxbTfSblY7td3UvKRW2ucdmkuMfe1p65bYyEjSgJ00ELYhDrG+u2off62qqU6Zr80cv27fffs+9+59vyT2/b++++Y++987ZdWFu3H3z/+3bp4kW7f+e2vrtpd2/ftrs3b9nq0oqtLcvf08Bwh4Tuy2IZ9YHuaTaRSYuOyqq0exYWCNWKNWcNTeDEzir4sU3ROZfE4VBIll5uR7VUtWq5ZruyAEz5Qe8AN/fSwLNU9KbaQeWZRCKjfgvLmtWdcks7BBht9/z0VVc+nMDaPv30czvcO5ZlTVlNTMbTuczxc+14OC5FTsi3ZoFI1TELqpG8fLYlCnlob7x5Uz76sgk+pdhTJgYoQJICy1d1my6K+nKdpKwqwJhWn3NvgLDdxepSPqsr4JhU8+W/1uq2urJm06KpK+q/wbBuC6sZCTtKVJHAx2x+fsGu37gh5b5k0fjI5hfn7ZuvthzDu3fvjq6P+xEXc5iU5WxbIOqzkyMxDMkQNQauXFoXG9iytp4p4mvKoi9YsCe37nTf9ra2zBMzy48AwZEdCMSX1xds89KaW9NPrfP1jVVbWV1R28f7vdGnP/zRd+20cKz7dV1OxrKOofb7g6+f2MNvnli5ULOlxRVrlBvuedMCTS8dM39UYMFaeLEq5PHdd9/TGCZkvIJ2YXPJlpanrVgX+5Ix8IV8zk2ViBiLbtyiFNF1xj+Zidg7P7hkm/fTNiEAXlrddAt3/tNf/9VIyj2aSWWHGo9eu9vsic20vWC05RsOG8N2qzZoNmtRf6B+YXOjfnJy2pS2dJrFWiceDw3C4ftuFdp/Y8mnZcllfVOizDOyitOeF1uUBVscDnvzqVRqVmAwI0VOilokJViRuYW5kCdLTibb3t6er9Go+9IaJKcEorjkBRP8ogYXBWT88HeJBEsHocZEytmZE7pO9JKdRgEFdvRg8cNIwkxHYElJBxWnEY0kQirNESIDEtwHQGFuvS2/BtojQHLZdbAEt8uJPuNv2kN5Iiwie3IR0abYIKBCFhNTf+IHzpDx99Mnjy2Z9pyCNFicIj/WCbSEhDJU+bMzCcq4dFH+7NSxCSql1FtyJSRAxBAoScRSQ56LC3M+AcS2lIL2ve4S+a8p+5f/+l/Z4tKGzcytCvmTYglHVjh8ab1G3lqypMxHs9FAQzTwSJZZSG9rGyv25OtHbjXb4uaKhHrDnj96YnPzixLOZRfRZZfT05NTWfWEDdSejY05W1ifscnFGcvLLZrJzBGDkhX6WpQzItZlOudQfcvWxln12biGW4D9deROddXellyfeMgTRY9apVG3K1cuu+g+a7yHfSnGSswmZjzb2JT10/ElMYZsYspF4NmMY1YUFlDeorpqsSowTdlnn3xhTx+9sNgobrlKXlSbLMiowGfMnCbSEcvGErYyNWOZZFdgPW1NsZjGkVy6QNSG87PWikt5RbWpwOKlMnbp+iWXBNPUm8w9KuzyLJMTU/bqxUs7PiqKWb2UazFjH3z7u25131/9+d/Y1qMtm1tccAt6kmrD44fPjPXsBGTTE56It1hjXW0U45rQueyBxjbTudNj9XHPpeF2BSRydV18KWTy+QcBq+RKRgFNikWw2OnyrRW79e6KRVJd++rrM2vVg7Y8N2tbj58OxWoGawsX+hsr641ffPFRs1jOl1KJdCERTp1J7g6LZ2eH6WTyeGFl9eTF3m4+GfFXBWZ/j67/2pInEiUZxECo3x+GQ4JyikO0Wi355/GUFCgViYSSUraElIs90iLyuSJTU1NBL+EFpJx+LLRePoGAj/I+KBrW3QmG/E0CZ/hY+I/46K7KiUae9dRjBeyKypQlVBR3JGhH6us4AEaMEsEGBBpiBuhE4nWZJr532wgRIZZCuaon+hw2wIvfmRcnf53IelJuA8cCECgsOdYoPHnuTC8BPhzPZwR4lpeWbVmUkOmjSfls5CszN0qGHhljlzY37c7NG3bn9i178837YgwfuJroP/j+d+wPfu937P1vv6+BjNk3Dx66JA2AjSCb6xuBE/3kKtLQZg04K+BYZKNuN5ZFtiUcTSk3G/6zlxlJKjyjPAC3mi4lWruwtGBffP6168PsNJS0KkWqCVwHouCPHUUEYLryFQmQuZpkl1ZdTsKuLLqLcch1ePniievX0+O8zqlbC/dGfUFgtCG3iz3lokm5KmITgHhGrAGKXi3JnRFoMaVGCaudrVcuy291TQAit2nQCxqbGriocXpCPnhZzEasR+PGWKbVr7NSJPp0U8wKtnO8m3MBTPWURYIxt//d7dvX7d6t65YMJSwZ1tjMp6xw8FJ0VyxQYHPruz+w9XfftpbQin3G2NSyUmva7Pyy+nFomYkZ9ZHkyU+g0JgNciXGDo7yYjwTdu/uW/ZffvxjB/rMKBzv6Xu1kbUFO9u7aknI5VQQoCOnYX93X8eNpKzqF9rI0uM6pbAo7iEAl0Kz1zxTmgSjI4G4WF+dKLJNT6Xs29+6b7/zB98VgxBtr/ctEZmTywcjHNrZ/gFschSQH1crVIYnpye9w6PDnmSpHQvGWr6BrxENRWo+G+g9rDdqjfr+y71mPBjtDP2jjr87kCV/ON5cYazkx/7BoOSPxTKhTqcf9vsjUnLzZLE9PWRKlFnvQFLSmchk0p6+iwixpOhJtxeaBNSPUsqi+kSrHF1HeBHccfVOrHLAJadAyVFkfekypBAWjqW4QUVK7jZmaFPIXwMs4SdYR/CZbXYRVCwlfjob9mHBAQSUm3thvSUV7neUn88BEE+DBFQQYAE4UGKi1Ci1S3FVe2AJ54UrdLL7DmDRraVU6nd1PKV4mTqiqIUn2juuJ46LwfRXxO0pzYo2/CsBpaPGK+srdnqWs48+/sgpjE/PQ1+49F7dj/bCGvDJCTjeunNL985ISFNiLFLythSwJvBrU0ihOQYHmdlxiSrWLxfs1cGOKyxIv3ippF28eln+Y17KeuoEFADmeYhPkFosgmS5/KmeS8+ta8pDsllZNdZkt3stK8jKZibn7P6bd13e+97Roax6Q7Q75ujvjKwlBS5gMhXy/NsDCTW52hJ4gEFjl5ZFe+PePVHxxyZ8cjXh2I5od+fMuSvESRhrClzItri21aRcdSnl9OSs+UctMaCKsWkDeRcJgfbqxoLL5EtFJ0XVo2JiUmSxl1JRLuDErJ1IFnZLeds92LVLl66IVlN+aWBPn76UhXzsdh/ttv322adfS5aCtvVKDGlQc6vY8qdiAmI4hfyh2NsLjYlfTGhB8hfWd2cCq6JdvnbD8icFt5y4IGufjMk1km1jR93AKCQrPXLr1pFZfy9kJ3rW9MS0Y6UDgVQ917RE1LPJ6ZRNzXr2wXfeciCzd3AgpiBgH0lephbtTO4XU3SJSHxUq1RHjWZnWK1We5FErCfZaEfC6VYxV20MB51aoZirhcORugV8dQFiM1+rdjwv0jmRkk+GX++g8ttK7vfPhny+YThGcm/A76XFU1OpdEryl2q16klZ5ITorCdLExFRjoTlfEhYA+1Gy38k5ImEQ1hxn9tAXwKA+Dp6q45mU8OMFFMqqIE6c4oNSmIxXTqi3ggxaZYoN9FpouUAAsfCCFydMFlz2ABWmcKCvPju/OWYg5gC1hElR7lRfhausD0wdJx4QQmKLqsFJQc4iA+489VWqD+ghfVnAQSVYQj6uTRXJvf1uysMqWPGJZ10IpqOkVZn4esBHERYudexBOKjTz4XE4HVEGQRYMmRI4mGKRNegAvPdOPGNaM8ddRLOktOMk+zQmprTb/X9Ew6T/cj4IZSbe29cm5BPa9xlqI0ZO3XVtfcghyWmdJfMAeCftRIw2Uh0JiemrBoylObffKTl2RBr9qdu/fkHuQ53K1KY+HOhPxttzyYGnKyZV2dS626xdkZKwtgKKjB9BNjDohSsSUaGtnv/t77Up45K51VnC+bTkxYPkd+gJ5Zfne9VrKd3RcOxC6tX5ACngrki04Bjk5f2sWLkza3lLbJ2ZRdvXnJNi6v2WHu1Haeb7lS15ScivkHFu7KuKht242KffzNV/bi1fbrfuuK4vfdstGl+U21PWjPHm8LMJnDb0gZZTE1vtcuX7Rf/eJLsbSU1eonGq+unRbZyCGh55CRkFvUpSwZadlUUPDRnwMpedHFKWBM+NdY/lapaT2SgGTZc4ei8QLkldVZG3aEcm31u8Bwbn5SIOnZ1HRUYLdvX33zwMnZxYtMKZaseJK3w/1DAQ4bgjZHtVpzJHAcpqYmXVprIpFtF/OFlphdY9Dv1RYW52uVWqX+1lv364WzXDM4inVqzVJn1h8afCwld3uh/X0lz4TCYelpKByJRz1PFpUd8FJC/5QQOimFFqBGPNEV5pLE4KPB/mAQ6Lfa/iRRb99QhirkgxLy0OcWFaWNi85hhUBsBBWr2ZUA8xn6gfCR0YZyIfYIJ3OtlWrZTZNx3NgCBlynOEXW31B459fq5XxwKTnn8jkWkvvzGvvD43x5rCZBELe1lF6cB6C4RBkdw0+AhPbjZqCAtMUJsX5yScCAhQUcA5jxkzJP3J9zYCJ8TsDw5DRvv/jlZ045ydJjuSsBRdrpqs5yDf1PZPfGtauWJqrrYcljcmvITmaLpYosZ1XPISSR4AFOMbke8XTSvvnmkZSaRCD5r/Go2xo3d3SsPqIf5SSI2/N8I9/AJbrMzc3b5Py0VeSj8ixsMvnk2ZZod0lWt+6Ch5Qq8o2Ctr27Y4tLS5aS1dp5vutmS8Tg5EKUbV6sJXd2JuUgyCgQ9OGmDezq9VVnIcmTv3/3ip2dntqnv3oi8JrR9+oWATpVUqG1k/LhSYcNya999oyU1mlXTCIak3UXeLC9dZq0Y7kVcuKsIUvZJzYjFjKXSovBnFpfjGm3XrCFlSUxmIJtb++4HLdwwGePv3ksX3lWzyCX5ptfufF7+51bdmH5jp6vb9euzdiZLPzjBy/UTrGiFxW5MrcEAjnbfbHtEppiYmzsuBOJ+exf/+t/ahc25vR8Aq961Y0v6wdw93wSQymHsDcoFpG2TNYT6A10/7iL4LOwhfaRUCToENjHrV5hCrjqgpgvtrhfTedoUPR/t9sfSY9G8pmHTFCEI/5eo15ph33WyufOGsm4V8tMpGq9Xqv++Nnj+mA4anbqjU56Mu0s+f3Xlnxsvtxr2f0rPdPtf/NqdTtOUNKprMVF+bBarpKLGkhQiTRPKDkW7twaonQuX1zfI1wkw0CPURaUjT2xeZ9Pn6HYWFvUkb9RGKc6TkF9GvTaOAlE1+zJMjJ3ThUO5sp5cS4F9wEJwAAl5lwUnTfWHWo/ZgPjNwzCBeCk9LgM7sV5UiJ8aOZNcS14Dr6nTTAKBonYAe4FyQvnAMNgA27kAPA8KLpLpun03DQbSogjzZwpKO202lGA37wAr/F19LnOx62AgrvkHP3Fc9GXvr7ASdjQqHfctNB7774jcJLLQqagrItbmmu6h9rv8rpFraWDUhGfWz9eJUPME5CJUXii7y0pbCV3LMUtuEqjVy5f1XOM7LRUE33XeYOgrS5u2FRq0rKy/iGBxUDXaQp4mLIkONqVO8Pimzffvqd7sy/4lCuY0Wjn7e69yzY/O2uvXh7Ykfzc3EnZdl7Kajb9tjCz4mYGinIvWPhSL6vd/YQUYEryNicw7mv8W3b3rXu2uDgt+k5qtE8WuWOJOJZ+3vIax2iSWvgZW1tckL+uY9T+h58/lK8ctosXVmxvb8umJonjVF0M4f79a3b71gX7/POf28RkzKZm0vK7T2199Yr5Gl072z50S2wTqajlq2dSPpZ/1qym33/3D+7Zv/zX37LlTVyjBf39LXv7vds2uzghxhRnqT+jZazEZHstZMRHJSS9qT1fLXb07CGBS04GrG1J+fcnJ4eSSRkLf0ssTUrfrVqtUTYfYyl59SSnXqRpqwtiKa2qXbtyxd773tsW1jiGBCBTU3NudocYF68FvT90v4l//caSDyTDfllyYZ1/FPH75SCYz9MH1HRKSbiSXiyeCMuSyzJEpFgy6rHgYNAJdJstP4tD+sO+T0LqVJPAF8qH0jnaLLllvny8sGQkUAD5/c5fHNNyKYcUGbnHj8bSk87IdaD1KA5KgAVzFlh30WXctVBk7sXv5z7++efnyo21Pm8Lis3P8zZyDr+Ta+8ASgrGMlMWIwAWrBrjOF4AA2DC3+f3fB10dErolFssBkvO+UweNqUpP/nw5ya3RkfBbGRldD9mHc6LTrC9MZFppvSyaVnyeFLon3Jxi7aUsKuBbcpyOAbjlLXvFLdUPLGov2/bz3ZENQVeEiSKD2xcvGCrK8vONXJ7c8s6XLp2wdjsYWouK+uDH+y3aQlFXaBFbnwkIGESILCHeLHUEZhTiSVjx6LHZBdSX1zYbguLk1LogdUbNVfQkl1q2QaYSqNRz2eXZcnZn61ULlhNPnI84uH92ZaYADvdLi3MuBLO66ur8sNLtru77aZXEfhCriLArlvFrXqTWxZJO7ClOGSdgNzLfSmw5KDZtzeuX7WI7Ep11LOFK1elJFFryu+fSk24HIG25E1C67aO2tvZMS84tPnpmJhDSn1XsaOTp2IoizbsxWxjfUUK6LP19Tk72NqTm1GwiVTGspPjmn7UIAj7g7Yv9+ijj//OzTKICOutvt68YK9296xSLI9ZoNgUcRNqvAGmLMmtOZbqF0g0XIyKLL+a/G4vnlJ/yyC6mSSWaxOsK8sEBGADo3qjPYrE4sNLVzZ6iwtTvZ78x3yh2Zqen28EY6Ha0cFxbdAf1e/ceKPebrabp69OO5F0pOOfnB1c6l5yU2j/jZLrHa606hH5M1632/IktylR5JQUJim/NKHB8KTHER0fkbULSikCrUbDz/psf1CEnZbqpHOFmlAnoUDkoqMQzIOyasllGTEVpv8osoCis2BkrGBjFoBSEwlmCowpNM5ntRdOY1QWiKWGKBqKScSce6LAvBywSHv4ns/GrECulX5H4c8/583SSO4JeFCIAkUGHNxbx/HC5rqFKAIOlJpr8AaAsOpjuk8CDM830nfyf0XB2IqZyPSHP/1IbR+DBpzVKbmOYYED8/woeSwVt035p9NTM3ruhIX0ZjFKX744c+UNCa1w0WXwsRKBssWBYc2urmT1WcCu3LxsZVlX1mNT553gX7latOn5KZtfnHHFE7PTSVtZX3Jzu8X8mRVOT0yDLuotxfCxTRVFL/qWzzdkraV0srCsmjo7y7nnmFnM2P13btvmlXW3QcT7333PBdAO5f8vLs/o+hqr+MguC1Bwr9hLbH5myZ48eSZXQeOg/yg59YPf+bbNzGRcHIb5a56FElr0MwFYnveMQpX5irEtMVYuk5ywp59vmU/jkJDyJPV8kYEAVz+PGx072D21lbklG8of39vaccU4cP7aOmbQrdibV8K2thq3g1caG5ad9tq2Mn9ZzN/v1ptfuSLQqZVd+a9ate7Gs9ehmAUbL0b1uWcrS5tWkD9/dlyzSglwkzwIxEkt1sBLDsMuRVrCKJvx23QAAP/0SURBVHYRc5squDhQx6dnkrwIACgm2pIcWU8GgAzMaNxRdvqG9QUd+fhMK0smBRXisEKYYCTaG3XDvenp5fbe8VmrWK82Do9Oar2urzYiN6dUrR9u5ZsWSnSOc6XOxHBiIOP1/1/JQ9FQRB6w1+kPPEFYSlQ85QsEk1LgRDgc8ELBQEQUMlKtFIP1aiXQbVM0AkuGTy6vVoPOfssgFruJ4JOjgHyOojKSBJ74nQ5EWcZUPqhHQqXkO8t3QsGgm0yjuJLJUFhRQqaRoMYUc+C6vEFQFAjl5u2YgZSfe/A5DeR3vsNyo9Scx+f8zb0qovxAwRgPUNSOC9bxEyXmJ9c8/xugwFXhmryg+NyXZ3GMA8sq14Z2/91PfuH8WSi0vpaS8wxkAL4OvMFU9BOfnPnbSEQsRkrOqqimfNS2/PG2LKer8qoGdkTZ2fSQrX3e+85tu/fWG1asVHSPvh3tn1jhKG/dQcMoyrC+uWI//Ee/I+vbs6lZlrFG9Kx59apcmtcVboJSsmw6a3tSlMP9vBiGX37svD19+kyAQUWeiAO/lcWsm347LuZtbXNTbkJA1m/W1kWJcd+ykxk7kOVHzhuyyP0uiUw++ctZ+ddBnbMoRZJfPZAi7r6U4rNp4ZJ9/NGnbtnv2tKavXy26/qN6ShY3cz0jL395rt2upezT372ta49sqRA8uLytMXFjffLsv4C12qhZKf7R7LOKZvKTFiulLPJuYx5Uc/WZj37/Q9WXbEQj33RSi1LJGakzDW7e/+WHZ/uq/d9Ar26ACRhi3Ok6ool1ES5ZVhYSdmUi0Cuf7et/te735ch0Xiwp/ry6rzo/y17/vKlG5uexh6lZQbGZT62Xi+R1vEsX2XUh/2AZC8id0QsSHIUdxmR0gmBi/6Vn94btdrtUSqVHQ7bvl610OxlslPt9FRWSl5piGLW5NrVJrLZerfeEdFpNTUenYgX6cQXy4Nw93VJ5t9WclkkzGC40+zI+IY8Ka0nNXFKLmVMirYmIlJyCYSr8SbqFRz2O4F2u0UwV4rT90ng9WwaYQkiEW2islBt8r3xp1ESBAOvhVVXHAfNRXHx61ntxDQTys3GgMy9EgMgMt2RAjEQLNB3CqvruEAc1lDH8+Y8Z5WlgBxzrsT8hGbzGUp6Dga0h2OxHmySEBG4IGDQYhdE0/dtUWasN1acN6ABAzgHGFgEfzPlxouVRlzTuR/yUAmI/Ze//VCoLRYCHujxmZ8nR5zr8zMoC5CZSsnSLLtln8w7xyRstI8AT0v+YKdZl2+v6zkQ0U8WnYza9uJUVLFSt7/98SfOL8XHC8dGNiFaPrs8K79OCtep2xkb/mUS8sWDTslnM5M2KT/4W++/b7NLM2prRFS5LStVcrQSQGIM04mkm8aigMT9m+vmye+sM20mOTs7OJKv2LbZqYxtvXhh02p7o9K0uKg2cRufT2OsPqq1avbkxWP1xdBm5xZtY21DFj3llqD2Rh27uHlR4FSwcr5rTx/v2cz8hN25e9OS6YQDCRuGbffpttyNohSsZ57GZ2M+axWBcCMUHxdB7DdsfXFFtDpmt+7csNm1WasIIDuVlkkr5Ao0bXbmlp3l63ZyzLSkz3o+0ep+zdJZphjjtrFxTc9p9sUX37ikGJglMRLoNdVeQGISiiS+Lh7FJhvxBHUK1Re5otq95HbOcdWNBDxDuRbsjEI/IuuelB6GQz0C3DpmPdjh1W0Ckog5EABQh72AnR4VRjNT06PF2eVho9TsnR0f92bnZ9rVRqWlvm/4fIFayDesya7Wi6elejLhNbv+QWeUGnXixf/uPPnAL2EN6Wc4nz+O+EIhKbPfi4ajqUg4mEqRyzccJAb9jqsMMxwOIkLFYKvdDPT6PT/0W1bMJ2XQ18z5xqQQ4yAUlhxFpGQuS0SddUXWNVBYUOj8uGj+b4JuKA/KifIQRUfYobW8UDQYAt9zPJ2ng1wmHPPPWByO4TsUG+uKkvMTC8yb6/PiJ8o+Vtqx4kOlaQNvosyABuejuLT1PPGG658DCMBBKWCO5TuAgDbz7NT9+uiXn1hHIKerqZ1UwtF5wbDbYyIuoYlkouOUS/nRLmdfIMC8/FBA1pIF70hJ2k0KNPR0hTHw+AWGm5cv28e//NwePXhmR0dFp9ALq9P27vfuW3IuYeIfLnB5cHis42O2uroii+25TQsmRQkX5uddmenM9LSuSh/GbZu0W/n8lbzuJwHHcgqOBD5sbBh0mzr0EHz1R7NWtWRsYDevrdniwrzlTwt2fLxnS0tz9tXXD9V/Q1m6muhoWb74iixlySmsm3pU29Y2luzTL7+SvKTkwzftm6+eO6C/984NsY5Z9WXEjg7ObFv0uyvFKeTKbv11VnR9Y07+bLdl3aDAJJawKT0P4MHMydMXjyTdYpD+iEWCnpVLHTs8qmtM05bJLFi31WdBlVvUQ15/mSKRZ3lnWNKTWQGsp35vWf6sbD5ZXCfHYjsEYt1yZMdc8bubkgNKQ/fltglMWGfRYRp4zFqZ2UB+s2JQJNDw3KzFIDGJ2AJLrItiIFR2LeVL6veuKxDaKNYs5AuOYqHoqFSoDPf3D3tz8zO9d959q/3w2dNWt91r1PO1mn84qNVkneUm1OvyfbJZrxMe9l4nw4zTWtXU8Yu9q1w2WDYmC6DOdSbnt15qcK1ccqmbjTprsSkR3BOqyjpKmEk9RLFQJF74r1yPB61WoZFYwp6Rd06AC+Uixxt/hMqk0HYoPIrGNVA63igWisrvKBR/OwXTf8Trg1JsEjNc+SihIApMO1A6cra5P3+TNsuLa0xOTrrrjAsuEuRhLy72ZItaSwpJBlgHFJbQ4yagxDwLCTi8zuk/P3kOlJk28/f5izaOk2Voq9/lS/+Lf/Uv7Hu/9z2Lyr/DxrPeWKIi5O7b8lLWZadViy1ZzZQUSP79gGmxsb8u+uOemVkGprwAE5JpOvW2aOtliwUnpWRSYFH9oizJ8+1XVu/WrFw7lZB2zBOgeJGEPfzyiR3uHUnQurYsQBkKkp88l2KFonJNuvZS53HPusar1W6YhEb307iqP6GmZ7manZ1W7cnXL6xTlfvSE6sYRawsq7R9dGrPdot29e47trS+ZmtryxrvsK6R1L1W3NY/7BhLEg2Ziwn5/3UBzHW5KI8fPXcR97aUD0F//Pi5ADtifZGfg+1DO361b7svd8RAalIuUWWCm7pGLBTQc8XFdDpGNd1Xr3asWCux7FkGZWQzkys2N7dm80vrFklM6/OR2y01GOrZwf5TKxyf2uLUgs1OLEgemi4x5fMvvzTpkL3/nTfkqgjcB+RKjI0GuRrYB8p5Fwo5jbsUVqyKCY+4gAamCQhQgRggH8uoQD/kk/9eclmCE3KLYLPUXBhJJyj+yTOzMQiTIoWTgg1k+dmWW2bLaoWKiweQLLR/eOgMBe5AWNcgZkN78mKiYvh2JJeTbbrm7xNfH79+bck9z/NLGUKBUSDsG/oi6cm0J2vtydqmpECpaDSSFIGlWLUnXzLSbjQj5VIpqEESXW/7UUQJti8c0a1BUN3ZRZrVCDapRwEQfLLesIRJIaWbK5ZSEYVGwYlIM00GWqJUvJzC6xzQEMUi0MW1oPpQddY9o9xkoRG0gCKhOufWF8Ugcsu9nbVVOxkslBwFP8+c42/2yCLSiVtBW7ieAyOdw3ncG7A7j6bz4lqODYjiczx/cy8UXw2VmyKo0HP+h7/8a9vZ3bGllQXLFXNiLlL9oZS417KpqZHNT8tiy5LNZWdtZWFNSqfnIwqre7jpG/nkzXpJwjReoScGJaUbzzezCKdExc9RV1Rars2wqT6kxlrdAhKiKKucZI1QMphOMSchUv9cuXLVnm9t6Q46R5Ty9CQnyxK2hIS1Us7b7/zBG/bmOzfdgoyy6HtATKBRF5Po+WWJxtVmyXSblpUq146sKB+8mKeccMFyZwfyfZPO+rW7DXvjzTtuW+S4qCm+akPtl/1zsQm/wO6zj55ZsyKAzTfk//pFiePqkwUrC1Da6hcEuldtiZWQzBOwyUTE3rq65NyXvVzdfPG0LDEJNTJAAtWO+v34sGBHhycuK/Dk9FhMqCIgD7sNNVYFQiihDfxiB1XLZKfVdxl9H3fpqS+eP5Y1N9H4pKtZzzz2OMFKrZdcTU5nNa5Y9r6ADL8b1oiRk+xIfnApmc5ExtlcIxCTrEpGKAbpynTL6rtCFzKOQ5naOcmFX31B/0fD5H+w4u2yvBv/SEZoOJCFbLZavWK11A4moswVN8LxSC0SD9TqjUY9nEhpsAPNGS/ZOWrWOsNuXD75Pwi8eV5JSh4NSZjDo5B8bvN50VDU6w97qVAwmCqc5ZLVSikhq+01G7VIfziMlErFoOhsQAqoZvJAAV8sFmeDNHUECQ7j+m2UFELxWU1G9Bll4eHcYItaY9k5H6Uj840AFgrMm/lsIsVE17HmKDfKiyLFX6eViknJ+uBCim7qXtItl6wCtUaozy07gg1T4Hws/jlT4N4oaqVa0yCRxON02YEUgS58c/xrMuNYrglLoc0oNG4D+kzWFzemXVyXc2ui2aRVsr/Yz372se3vU8v8pawElG7o5qhXFuJ244poY7Bj6/KLKZ5ASmtAfRTUeyiyRannlqg6q8LYNgmvnLawIQWpqIXCgYX8XdFbUdaltN1645oEWEwDP7Ikd0VU9Wj7RIrZdvPVFJ0kyINwsk8XNewOtnflOzLDQdyhb1MzGXvnO1ekbJ7o+Z7oLHuwq6/Ux9RqS0SpGSJgEhsLBdt27aqsoXz83Wc7srBFm57IyGdlqfDIdve2XKHIhBR8bXFaVrwrBkEAyrNkir3Bhnb0qmC+ngyAGMXy0rRbOba7tW/FE1FZ+ah9McaY+rjVgxkFbdrz2fs3V9TPfSv2Q1ZoDcQq226Jql/H1wUGPVlyKvtQUIRdY3HQWE3mD6pvBWS5QtkFFnf2D1y0++btO/Yf//IvXdmsTkcGYCJq73/7HXv4WAAkcHNjrt6HWY1LWzEVGtZ3BGHx3YeWklWGkusBnVAiRyn1RU9sikVaw64YscAQS47MUdxzcW1RDEOOFaWQ1S4qCU3OkDtQGB0dnY6G/cEwGo/05PL2fEF/O5r2WjJeDQF8rdVp1yT3dblF9anUVLM16HW8lNc5OToZTIb/QeCt5A38vW4v5O/5wyH1UtBP7nrHEwqlWs12Knd6kuy12wld1JMAS6JHkcFwFBwMRoFkMuWHbss2+WTBfFg91pdDjdkgAEXne5SJQBNRdGmaaFtdDz+e4yapAgoEQKCsBCd4eyTa6FwfSi2h4AWSYl1dTrw6nikK/GiXgSYQoUYciukWvuizmoAEBXdWWgpK58IGUMRzH53vqlWmwrCUKDnUnww3LDT+PGV52Oiu7EADjpBKpGV1qPUV1d9BUUZZFF0Xi05k3W35pHsAdj/76S+M3VLwgihUeO3KNbk++3br2ozNSQgQcOqiXb583wY+T6hOQIZ66bIEah+bC9RlXXtUiJGVZn12OOSJYpdkVcZRXnZ5Sa/M6Pyg7W0dy6q2LBGftoNXJ856pJOUxEZIBQDqZ/Kxj3b3LX90aOsLSXv7rUv2xlvX7dnzF3Zh86IUbcnVjm+63OyAFPmi7tO23d1XNi2X5+jkxMpiGMsXp2WpRW0DIVteyNjS3HijhmUBFjuTNmS1wuGUTYumzmXTtrV75jbip4hnf9CwkYBq99mxrLaE3ItYcjIq61qyUq7ipp0AaDaAoNhjscLmD3VbmgzYxayYVVDgLGAokVoqRSKttFFrSYakiKL+APK0fPW47kWKcrXWFXCl1fYD9QPloTPOGpdr1CAoCogPJS8dN8fNVO+jb55bq2IyNAlHu69cu+Qy8UjoCYfH6bMsoMGSU0YM+WXcm2UxP+kA+Q7MOnRxVxt9ubwywpJrSlgRhEwkU25ardoo6h5SC8kyC49WVhYFUI1Ru9MYZaaTw2Qi1hNgSnz7bblWrYTnNYIDq8Wi8Vq5Uq3rOvVOv9OMR32dYTXQSXfT/+0U2ryU3Nf1h2Rxw8GgP6KLeaMR5ZdHqWIhlxI6JSVHia6UXAIcEZJIyQeQl4CUzI9Vk1Lo8KH0cRzUwqJh2c4DZ7ygx2NLJ2ET2OGnQ89RCoQZBeFBofQgPUpDHjwWmM+4Dtlt+DAwA6w+lhwhl95JKJpOqRFkovbjCjJdp9i0kfd5WwAjMoRoI/EFBscpsJSZvwElV6VGPIWdTgiiEWklw4uSu1A7lham5Ge568pvY4oPYgNlc6DTJ5nG7NHWVzaxMGHFalUKIPDSm22iVmS9T0/OZGHXLZ1esO4gYl5qylkjZhaI+JIYxLryugSReWWqsED3A9GQtXwNW7w0b0sXVq2v0egMe/arjz6xk4MjgcrICqWqUcuO9NnZ+Qkplmh7heBXT8xhzgJSjPfevmG37q3L33thM1OyRLWKhFI+ntVtKrNoP/vwC4GO2EpyKJ/fc+vp3eCJVsazCSlDy6WaFs/OnM95mi8KkKfs4CCnsWvb0ydbLuljbnbGKgLCwSjkSoHBPi5fWJRPHbMD+fJVKdeb79+3erdq5UJVlk9sb0RSTUVj5BO7mHEloYkHXV2fsoWUrKh855HGoi7LST5Fqaxzy7KUKJL8bw2LAwlAmiGFeeBueaL7mxeWnf+6KxYTDSdcait132AOzVLXWMZfybVsfmbOrt3ctLv3r0tOe7b9csdiYjISDxmXkNUEKjDHREpaqs/czjCSMcprOWMmFkLwFLdxeXnOspNxyQyuJVOxAmKxGfZ79/ml+HK15udmBdBNsafKKBTpjy5fmBvGwwFRB+uNfIG23IrW6elpQ0axViwWpeiRerPdqcvlblZPCp1IWJa8+9+z5KWBv1A4DvXrw/DQ33VKXqkUvXK5kCqVCikpQlL+bkKkxK1CE21kxUJQFhCNFnC61WUouA9riXVEsVAoLKZTEP0OVUchUCSUl/3JCG4RxUabiBiTSIL1ZqAIgAESUG9eKCYjx7w4YOKSVXRvFoKA3uQa06kUVyCQxkIRmAH3Rpl5c3/aBoMY03Wu2wYj3HEuSUeDxc4cbPmDq4Flh6KxSorqo3/9N//F/uqv/9o+++JLB0xra6tWq7JmfOyznW/OgN9N0OVnn/7c3n7/DbdlzuHBM7uwOmdsPM8SxOs3b9v01Lp98ulD9WTY5pdWdR3YCQktcT3bUM/UdMqHklNvrStQHIWGtrQ5a2nRdCqTPH763Cqi1QRvyKSLimn4pVAzmQnrd9vqj6BlJtI6v2V3rl+3zdUFm0gKqCTwJG4cHp5JyAIS9m3nF4YjA93TbOvlgeh9RL7tK1FJuU0CXLZaRmH78olnZaFDskrse87y4ZmFVTtkfbfYBpF4yjPPS0HdnuaFvO0f5QRyMfv+d98W0JWMKjEN0W0odAmAEVimonJh5GdXdB8YGUUZ3nrnTfvm66fOpbh7ZdlSYljyVK0u0D0sNGx9/YIVScXVOFHDD/mBMnOuc9OkwGquxlJs0icjIwteylcEMCeWTU/Z6TEbWWisseIdGYUuG2sEXXwiXzqxmPoA2Z6Zntc1Ai4xa7z9lrllySQ3Ybwou83CHWYf3JoHMdQpjfvC0rzlcqc2K7azvDptrZoYybIstlN0Ap/UNSAdtqGxKEgGAqPusD7KJCNEaXstob1YWrvb67eC4XCjP+zX0plUrdPr1WPhSL3fbjdT/mSnuLffmY2v/n1L/hd/8RcE3aTozVAptxeuVRqRTrvu5c5OvHazllInp+QrC8ctIUXyZN2k5D0ou6PrUgwXpZciypKPfOR0n1tEUJMoNlMQKBR/jy3l2L9DSTkWS459xZoyr0yOO8s/se5k/6DY4/Xm4yQXlJxXXVYbn93NSesaaCeUCevOlBovEiA4B/eBN0rOYNAOrofi87nzwUWPcQN0IRcvgCkAMNC4p0+euZ8//vF/sV999pWdnhVsZ+/AvvjyM5ucyrq15QgQbQHkuD50myWaf/ezX6h9LbuwGLep7EjWMCs62nbPeOP2LTs+Ltjjxy+E6HFb3bigrqGtCOe4KirWqF4n+NZwvjU+XigmUOtXbGFBll8KdSi/u1JsWLXSVB+EpQDjOdpqvmR+gagXA7zkLwhcAupsFgg9ffncCgItqYTGgGh+1HYOjy2idlDFZXJiVj/nZVkLbv54cjZtz+V3p6Mpt41QU1ZzbWHFqsWSzc1nLSlLXqh2ra1rEcHPnxWtIKs96Lfs+OTQZmen1C5Wuc26/uh0anbh8kUxhaS92svLp5610wOdk5Ol17OXizWBQE+joT6bydrDh8+leAO7sjFn6ZiAHP9bPvn2SdUt6cWSEw9y++CpvedyB+ATc9GpOkd9KgULU3SzKbnKSz7FjJhWozJORMaDYK+EziUTsc0zuQzTM7P27NkLW5EbsrqyIXl44sAUQMFCUBeQ+FOTBCN9Dhuk5mAiHdc7YfsHB87f3t7e1ndtuS+TdvniZasKLFmGOz09KaASszs9dCDYFFWXOzqqlWrCi2Gv6w/0Tku1djKTbokpNmJetCbjVpPhrMstrSfDiWbprNAZ9byOdGUwOflblvzzzz/3R/N5fz+u3upHw+1Rk0QXT3rmZdLZVCwWTcmyJyPhaCKZ9DxKP0mRI/3+iJ2BArLgfjoyHo/L/plvTHXNUTcm+6FKMlH6PuaUCepbI5VVQkAgjs0EobZQHqfsUkhH49VRKKGzuvp5ruBj1jBOdnGf6SeKOj5+PEdJe4jQsyySqYfz6DwUn+NxGWgL1+btUltBBloq6o9ScZ2Mm97o2c9/9pEE7LH80V1jlwysOkE5jsV/I57w7fffUfvHoEWcgDfsgh1Id/f3bOvZl3bzIvPTEXvwYEdWNi5kJ1tq2b558NhlybF6aXVtXddlOa18cllzZ8lliUmKcezitZL7wwKqYN9a+vzhp4+kiA3L52qsg5Hyk20n1tQdWm7/1Fpuuafn2r2zU5C1EIUddcU3WYOeEJWMSJD9dlYu2lDOHjvNUDp4SwJZKrKHN/PKWeHDwI4Pc6Kzun9f/SZ/lOShmBQhlY7KUhfswdNdu3Hjputvpie7YiEXNlc1HiHHRIpiGwScwhG/LNyEfPRXIh9RWdKq1Qsdm5S7svvqlZvHJgGF67DbabVekdwI3NTnF1emdYb6utGzSi9kuab8atF6WBTTlljZnhSXMSaYyxQYY8V0L4qcSrClEaxHjFJ9QaISgEAyFHJEEpM/NLBwXAxAMhMIRt0U2dbLV3JDDl3UHuOBbJCRyViTBIVb5Jij5JgkFyrfcjV23cXa048x/U5/Nyote/zoqY5jt6ChneVyur8EcKS2aGwmp6dGhIhaNdnsfrA3CAd7ES/eDoWDrUgk2hj5R0Itf61UKtaDI6v7Rv5mt9jpiGV0ZmeZJx8r+a/nycevlMWyUZMNsbYsxoD5PwkFQSWnnL22lYT61booUpMghvxEHccb6o3Asq7YbWWkjiQRoKVBYk5TGmNs2F/UQJD4QtS53qq76QlQLi7aqEZrMOSXyBKiNCTP6DRHZwheuOqjemu03PSHj6CXrCS1w8eIL3qp+1F4kfxfBplkCjZ1x1Jh2VhIQQQdUGHwSSdE4bG84ZBooRd1tDMmakvSCFTr0bOnosLPxBrkW0kgWI/N3LdL6ZHgaEzFUGrG9s20C/oOaGTdajty98UmGod2+/q8hCssHxwrkrDZiWnzdUN2sFewklhDXUJSr7dlaXVBeKUUimKKWBHnBrjbSVAFWEP1hw/fsT20A1HjfFmsAO0W7a6ob32hhEQLS6/rSXB9ov07W9QYC9jkQtq6UbVZRxCMAggmJ5bUPxqTetmuiZHER2H7/IuH5tOzhEVTuwGNh3zo1aU1e+ftt+UqyIJ2ZJ0LRcsJeIYhrF9EVlh0/PmhffPLT+zl0wdWrpXsjW+9Zxev35K78oGlZalbHcmCXI6p6UVZxpz96uNn9uGPf6Fz9yXoewKKXaeE5P1PyOdnmo0pUopAihup/wPO301F1RdiA7G42JeUCaqBlXGzKLLGQdZ/s1GCD2MgeWAtu/qVqS92oGHzAyrWEBzFSPgFcsxBiyq4fiYdlcAfyUBExQ93ji0peSGQd7h77BbJoOAhtW+ocyIyYiM1ICW5iWc9yyxMS7mjrnJMpVB3++b1WhVbmU9a2NeymoBIGqm+FOsBLATs1YbPanonExnHODA7LV20jxGj1HauLHdlDFp8l5yQIRX41DX+3RIZlzHLrDFPft/su/pTr98o+RL/VJ1vKh0nm0MoXHdZQDu7bBV75JAShWbRAokDWEuKOmBRobRYPn7nxe+gOB2OEoGw/A3lhr7zPf41iEfSCMsNCYIBJvjtXA8Ly4trYFkZCCy3i95HhKzqVDY74HPYA+3hhdXmGucsAPqN/05cAAqOj8j1iAdwDpYChsCxXHO8Y0vABe3IbX767LmjXW0JNeCTSMREfaW5zirI99WxN6/d0D0oOT0+l+cC0VlIQ1UWEn4K+YZtvyzovgKVbtCeb+0LRMxyorqkxI6BR5fVuQAdHJCZCN74lG7uVT9xZ7A6SBR18A6PT517gjXCUkUlrCGd3xXwqvPEFBZtemnO6rrH891Dk8MtRZ+3nlyJskC8p/46K2psqvjtGfUHFXMS8omz9vL5jr14sSXm0BVA5+3Dv/uZ5U7z9sf/9Id26+41pxQUTHz2fNeOc+Sk+0zcz8q5qhWPmnZ6VLajYzEBtbkuIT3JNWx6bkL9PJSibFu3Qp24lHXqQ5tITVrKY3GIFE8PRBEFpAmmIHFxY0wfYT27Mg5SLVHrkTVrZd1X/q/MINNluFqwNWeR1R+AOb+z6g4/nZkUlgyTtEI8iG24cJOQSfof1GYMnQyJXWHAum4lWc1tqsEmj6wBQA78uu5AberI8LHZB9ORyJZbFu1kKyCyFDZ2tq2VNR7DgJQ3pXGJ6jlblpXbRjCXqWIq4tYbukZ4QsyvJvembp2e37JT03pPaDw8i0nxGWwyShvSA+b/B6/bCoMUvXHBRLFzs584EfqNkstdkPCL5knHu3Xop5MPNMYpAr2MVRRFd2+CUef0F8U+p7c8GNNkYwAAOccPwBw4/jgKef5iYQTLTyikwDHkSE9I0aenp92bUkrnCk9kHXBAwQENdqPgCdg0gEIIDC6R8Gw25XwbfB82y6tUSgKWotpKvjlZdixtxRccF3xkMHnTLgCOdrvnUNux7i9evLCTkxOn4GSAUQzQ5xvY4tyUfPA1W19asB987zv2ez/4gbMIPC9AxfWYNcAqMFefTs0IyaP6My2mg28ctbxo61DfUducfqBd3P8cKBFUlJr4BIE44gX4m4wJiRYjMS12gV1eXpZQjcRSJBTq426jbiEJfRoKgfsiZSipH5IzaZuRsg9GAWvJo+rLJ12U/x9UX/3tT39iu7JUVVmDXfnGDx9v2wvR7q6sVSzsuWlJii+yqw0FIT/95BNdk0UqM87njCU9C0rwKHp549olK56V7PnjXauVxsL92aef286rY/VN2o1FODC0sJ7hy18+tINXAgFZ96Ak1FW57QytKaVBuSoVchfYxaXnQM4lj8iKsbbbP5QLISsuiBe4qa/UN1T7TQpUUS5k1PUjcubklxRkn+RpnDkJ2Iv7i4GRYhx0VN2v8SJphXPHcRV8exSW2ZeeRWXJYTz94XiKLapx8UkfRkJrxoONMpg2BphoP64ocpYg0i4AHHT89uzJoe5FueeYC+SS114XCDDdOxAOnMgQWCNozbycmGFY58plcwAnZqt23rx5y+YX5oz916lBGI7pGP0ujmpRphX1Wph/nfEmzPu1T07gLSATE4j7wqLoESGjNwr6PIFTKhyOpgKhYFKdlBAKevKXI1IE9VVUrkggoAfyg5jqOF9AvYgS8kIxEVisOIEPOnZshSPuwZvqAAIk+Lb4KvjdTIVx/LnvzXFQXywwn/E714Uy48sQiWcQGUAAB+VCR0j44HzHIqRCWELuG48n3Plsj8SAY+XPFdpZCWdRx6mxgBIpjjAaXUp+3riYIvXjBX02J3/yrTfv2L/6n/6FW5jhUg11j3NU5T5OOfV+8OAbe/LogZuvJeBFPCIimuV8e7Wf5ZTFUsUurG3Yysq66CmFK1huKlDQ87gSTzX5pJWy+rApwOiOixMI2Ov9lixvxOaI1AJGEpykBp4S0gS9SAWNqG8mMhNSUlKRG1YUzSYlcygLtSl/+Qff/8CVJ/rq0wcC5JYTZFaoMc9Nlt3K8qr1RVmpBdeTWzG3MCOwkPWMabxCQ3v7W/dtho0GJJBUIw3IlarJoWQufH1tzR59+ZVrQ1SAATs4OynKaqftuQR+KPekVu64XPmGGCK530xNMX5SUdePKDfGo1RsiLa37erqhG1MRiwlqnxc03MO5FaIBTAOMCgUDDn4taILgInSIwd8TtTbAb3uI0EQa3u9xgGWRF6+xsTJoL4Dckl2IlBXK5N9SGBNtFrjhVVlzPGpneVGrsQaW7o2DC4uJteTa9KRezuu6tvUPYhNAExM8wMm+l5v2uXTNdakuH3JdTIZH/kkHNVWY1iuVEW5+j0Zv/bO/m6rUCg2Bq12bXNzs1YvVetiV3XJd3Pl0nRnZX6ic1aq/jrj7Td0nVcyKSwV4qgD+sJHcnJ5cOarR3ooBJLqlMw/Ys2BCag0r3ML/VrZ3XnQc5SUY6BH5xafz0tFsregXW0rShBrri54Xw8/Tk7hfBSFF4ONdRzngr+ulOHFpRQlt0vLOC99TP/HlHdsTaFlJOFwHoOEQvM7P/HFoe8wjHNLjtJzba5DO3d2XrnsJYCC+f2FhQUpMD5h1968f93+zb/+U/uX/+Mf24Ss11CK5qL7etFG7s+1eNN+B1Ty29lEPyTl8MI+W5qfsYiODWFZa4CfzpF1glLSVwRsdIIejaChfD+1A4vjYgGCGarNsCCipmeIZlLWEKVmZ1bZGZdtx6kkrZAj7ZOlORNV7xB9Vh+n1B8B3SsrKx4Pqx9qBZuRghAnYN1CTW4VSyzJNCRA9fzJK7kBSbt+/aatr69RfttyhRNrdJuWnVa7Im1bWJlzlpz2zyxMyiXIqD1qBArWD1hO928UC9Yoybcs+QR8Ygr6rtMc6I4CPwk+sRw9mVNGQJmlmGycgUxJO5zS6V93DHnrGaLQlMBWHyADROIPD49ey4FcJvpX8kwUhb8Z13MQR4Ld/mbqZ75nzPgQMEGO3YyNfuq2bjaix7ZWcrMIOnZdBlxETEwtUZ8PNa4RT6xT7p4zLronDAD2SeYm4beAWAbWFxAhyIox6HdF9+X7Mw1H7n18OmlV+eu9uNyvkIxPWO0MDqWaKbkUnmMfrkS1gHeosX/w2Ve2v7OPL6OnGc9GfbWzo995jWvD/H0l5zW29hpQ+RIBnHNzCliGChJFHknxcfr1UNAXLDDzgZTKkWMktBJVgQ6pQynTxHpsKl2g2HQuqOyUSA9Jeiadwha6PR1fFc10OeC6N/OPWDzWeDM1AUqS5VYTZWSnEqmkS9oH8fgsf3rqos75fN4BCq8xBW+K5rJxAWuioWqs7pJ1lYAwtC5pRj95s8sFGzZA/ZjW2D04llCh/Ey1cUTAuRSLM1kXLZbuuKyxkp6PGYOenpfMJhZzAFLj4CMATJ/IYghTT08K1hcFvnbxql3ZXLc7N9ZdxtP88opdXF+QwjneIYGQwktpoYQojV9/s5OJ5ERCJDDVuw/4acBnpiZtpPYOoNMN3UvKPxwJDPwwl7QFh1IhPYe61hbXUjazpnM2srbsyjJnbEUux8L8lAXx+QQKNYFRIiorCesR42c9AMHBelPCHWzbnffeskKl47LHjg+l6PKnjw4aovc7co1OrcE2vw1cq5pbdvnpp1/aSLJEttrWs335sRp54ffhUVWyFLAOOd/ys9X55o+prwN9+aair+QoRPTAYgrsIe92s4Ulqj8otNhsja3gKIC6SmbFsFoCfPL+UTIvGXMzCK5wgx4ECAYEA/pO9gvsccVMHGMQLSIA1pdiA/YAAi9cJtwlmCPKT+djcflMAyOCPJTrQzulK2o/6yjYXSceiRubGBK8awlg/WqTX0rM1Kau6ubUm5LNWDLu6vL5BIYh+fshLL90LCTwosZfNMQmIhGXz18To2RasV2DCQrK9TuykvZSduONG/Z7f/K7Gses3RFzGrP17/DPf6vk7ZIEVR3e6DTUKa8fFDTTkaAd/9IJ6g89MLaGTvC7wFlavjHzliAvS0/pDaws1pn14lhD5ryxptBvlN1Nf0n6xgtM2HGl5c7nJ2iLspDhBpgQBOENqkPxXcqrOpT2cT2mMFBsvseCYvm4Dv6US/vUM9BW5vE5DuvK+RzrlJLRc4oTkaU6cP6g2w5JJ4KeXI/YARvtzczO6rrjgA7nOvfBfR9wA3juplCdlaAf/YM7wUxDUqBGYsvB/o4rtTwzO2ebF69rMLBRYzvtfqM9rs/1lxCFABzX5MVRfKPHEeCJd+kZh7WGReTPzsaSFpYQVHMFcxvf48aobVNS5CrAq/bGkmG7ffeSrFHHHj/61HL5PVHwjBSZhJ6RWMuMra4uuL7LasyS6aSbL/7siwf21cNvLJ2Nu4IK7eZI/vHInn2zZR99+LF1xCBGA429FI6Vb0ExwJFovuyCjhXwC+BYWoleUW55cjLjWBlA5iLikgEAmH7jWaG8BEIpQknlGKwj68t1GTsuNq2kX6p6VmIcVARm5RZr3x2bkkKzKw0W2tUuUF+NMyFRXsm0xtYto1VjiOkgUxTwZEwvX75s83NzGvNxn7Nph4uRcA0dR1kuEqTG5zKzQGAUJjaUSyJ3VOPT0HhQZYZxJ0HHbQ0lmSI4ykItmFKpXFK/RlyyDIFDSmCRWxGLUvI7pb6UMVP/UFGJrb0p5kmeADsQVfNiyp2glU5LrtjG7OyyC/RaBp983skJr7HE/PZLfTF+Bd0UGkUfUMCYTnbb/KqjUV4UkBvRKSgto4YikKTiqrAyaHqjsCgolvn06NgO9/fVUAmjhI5C/lh3djWB1hB5R0EdxUJh9KYDedGZCNvMzIzbTA/FbrUaTgDYIom3KyUkqzoUlSGhgYUdCQ0uguHYg5QPRsE1UaDzn46a6Q3tZZ/xvJgCEWPqno8DOAgdgZmw29ONvG7ylhlk/Cp+0maEhmMBEhSL9mN5sVJJMYBpAokSAHaJ6fWZLz6RsLTsRz/6Y7tx7a6ekhkKhsRd1LXt/OWESffg+/NPfUL8ZDxi6aQnoW/JPye5iPxvWQBZppgUZSLlSZmIykvopVQ9MYL05IKsw8CuX1m0zY0pKfOUrGTQnj/9WpYwb7PTWff8v/z0c+ebX5LAr4u5JNIxOz0t2tnpiS2tTNqVqxuyWJNiCmFLyuosTM/J8kj5S03ns7JldbfRNX9PitWmwk1HshSXMojmqp9JzoFH8VwYDsAQBXD9J2VH6HEVksm0UyK2vu4hWyiU5K4iunqYq7npw5ZkVSKGRXI+O/PV7NHONlb447iG+OdkIaor3bieVycaMOUrkCYAhlzTjuPjY2egiGhzDLMdBPV461S1R2OvGxI8BtQxasybCzb0N/I+cmm2TCO7uXQGTddhEQ3Tf3G1n2d1qzFpkNp4tH/kxhUjS9ovY42cERtixZpLtNJzdAXUEVnxiBja2eGZTU1k7atffmX/+S9/bNfv37e1zJq7zn87hfb6RWieIFBavtW5D4x/xGs06KlBrJuNWEJKha/BC78XIURR8HVRBsrlQH1nRP9YzA+y4RcTaCNLyJNfzLru8wg6vhLn8jsKSQfTuVwXKw0Y/No6M7+o45kCg/7jYxPcoh2s7vFintogZgDVVkdhuTn+3MKfv+g8BpX7uXtosMguY/kly05Zt8zaaqesOp6kFLK/UvKPmHcN6p5ccyTLIhUcX18oS5tBf/qD8wa6N+uoqWRDH7CogcCgX46eht1yuRNdM2sz0wvuHHIFeDkQea3STvkRBr0EAXoJWPRn/vTYTg9lhRfnbO3KBUvPTFhbJHIk+kfaK4UEw1J+pgarcrtO9vKiey1blqWemRjPRe/s5CV0U3ZycOaCgPNiFiQSsfb/4OjU7Sa7foFUWz2bvycLXlKbWT8gBRn1LafvT47yLhHnyZMDOzhu2hefv7LDg5KAF+WQRdY4scyzp+Mjkh83jhRZcEkoOkZyAeNj2gyF94li08edNta/5YyLq3Qr5Q1LWX2iBhOpiK5Lyqusl7qHhBM8U6YYsdAokgumknSl8SQbDT+fF/fQEI3xVPcPqK9FTE1eqJO7iowFP5F/2kfaAkOBlXfBXh3vwB+5V7sAKmSevdnbuBq6Z71KdZiBDA7TrTpZ75gMB4VTAB1Xxlkf8zu7xpAbQMQdVkjRDkpLE3fi3tVSXdZC9yIzT0RJ0q7fh1J2v1xA9X05b2FPfarjv9r5SnR9QTo+1vK/p+SOWju6PqbE53Qd9KOCBdaSpXwoeBQLL6WCzjD1A41mmoIXP8lv5oG4zvTklF26sOl2MuHNXCjfAx4oNgKFsjK/B52nY6HT0GB+IhAoKX+jkAgsqEtmEwqusdDvBKaEbnpDk6iciZK7uuZSCM5n0LgevxMrQOF51lq95gI3WHKqbh7Iz5SUOQXn2gwubaJY38WLlyTsBOqYOsRw+HQNsq2qroQUiD62xvSbQEnPiNLTh0S0iXZ3OwgPa+QlKMGR7e2/dAHEhbkVR6tJ2HAWG8HQywmaUBxh1Beo97iv9Tfz9dMTaatLGUt7R+bDajB26qum/NigLHR6IiMhKVkinLTb16/bytyMDcSC8ic5S2WX7Iuv9u3sSKDWCls8mJKyUdAxa+996y27eeu67R0c2rMXT+3wdMem5gBTn4A+pXfc7t2/bGsbCy4odJqv2fGZGEplZPmirG5fxkHP35ck4xsHpItSXQcM9XpTwKe+E4UH8Nwz6zlhaQA/hoLn5x6M7fT0lKPIWFy/FD7Qa1o2MrCFyajY5NCyGQF9WK6XrBAQifJQIBKFQjaxgAwk/eoSY15nRoZltR2Uoui6P1F3jBeyhUUlucuNv5SJ4QB4YaiciwBgsYlZsAEDzIFzMZSMETkMKCvXjski0ybWHbjSX9xTosk5Zckq027U7edesECCx4w0u/gGZbWTiaxbh9AWI2KuHaNExmCr13DVdzNzCeeWfP75Y7OyXBnJ009+wkS52u7+/QevcQabLqJ7RiISrGFHysQkPnPZCUc78TEzEnqpqgYKqjKeBqD0ThikFqqSJkm9SZbxqW/cyiyCcggEBeugT4AEQQ78Y17jpBXo0TnADIVwKTfouAb4bQSdXLZcq6rOIRee1WZVIX7d+Tfci8om5ZoUT8AFjXJUTG99pYeW0hOVrtYd1RrIXxrnGg/t4eOnAhJBpY5hvhRgIIg4GvVEbVcskdT1ZYEJ0KDLRNtZIcUAEXShiB+jSdacmioLgnCpzXpWgougPXXRESKmm4YSrEq9IsWo2Y1739JnWQmFhNkvoWHEBbRUSx35+rJSUnQJVwAfQfcYYI0kPCSgkBXH2u94PCxQzboChxNpQJlqsWVZz6RdvnrRLl1lXzfR9kbfXrzasV999qXlDir2+LOH1ml2nY+4tf1Synpkc6uLdu+tt900GFVQ5mcXbDq7btVi33Z3Tmxmdl7fRc3LCrTFGFjDXavId1YbCcwipGECifKnYUHDjtov/7ldI4VZ7e/LGAjsYBtsr0QWF9s4UTWG+WCmXSl+iRVOxpNu9RmGx+ViCOx9FMZQ93bEFqLqRyyro+N+fa+xQYK6uo9boaj3eMaF7xleKTWgID93KClm7TnVG8Yxj7GUIGhYSzICYZ9cm+nEccKNztfPIECt46nvLjjXM8I4JFPEfdQHfoBA486iGw26Wy7dFuiwgIkKQTW5sxiq3//9HzrfG8PAxpqwLyh6KiwGpDuwK0tTD8uCGZE/80LUmQtYUmwsNYXfb/LNBfQCc15Hnx/bd//7dL3qfPKE0GxSdD0rCzE3MysUzUgZoeYjV4WV5A4ekzxz6Pv01OSYossKOb8KqyMh7DMvoE5ASbCWbFrAm1RKcrS5CFQI64pvTf+CaPj/WHksO9ssJVNJF2RjgIhiIwT4ZRxHXJw615mMgCAy9uOmZ2dsbmHOPIEQ59IeFvyD6FB953eJpsZF60FafCas8snJqbkKIBIW7jVeCx5y92LboNWVRXct94ywAFkHZgloQ19CikryN7W/ADCJsYBNI6LBdlstSyhgRDXRXeKyfvUL+5f7Bm2byWYt4U2pD8dVRlAQn4QMK0DyjX5Rf4kROP2Wj633QL4wb2qTz6+sS7CDst4DOz5lp82oLc4kzd+vCoTrYhole7L1jVC7Yy+fv7JmtW9PHr+yx+wg6o9bpUAe9UsrlBu2u5dTG3v6/pl98dkDW5xfcbfvd4jwSkkoSqT+e/bspZ4xbIdHRdHbqqyNqKaL2TC0en5ZOegswMZWQlJbt6wUZkIRRPqLsacuPG5OMp1ymX8u6UngWxaFJbTL8Qf7hw6kAVLSVFEejAGbGsJyWAHIFCQy6BFsk6EhyWV6ZtqBFC4CCsaYEUzkmuM96cNO+ZA3mALWm6XEzl9Xt/MTRojhJmMuSPKMjBeGxTE0WdwxnVdLZSTUJMei2Nfc0XE9JXkVzkrrWhTghHHqU/f81LODnT598kj3lUHMFQQYIdFw3V/tI9OSNG3oPFs6cwxXJQ+ADUrYYbWn80nYEqSJhVH+yUxs/devf6DkskzScjdfqCEBCqlekmb+XBaDocN/YJEGSwZBWaa9mu3f5J+npGwoBb6To0O6Fh04BoAxVcbXZ4dQlwknSwtVp6O4Pse55Ad33tiH4ic0joHhjQLwQllhHPjWLhYgoCADjkgkDIG0Q35C97g318Hn59p0vqvXpc99QuGOBJI9yziGdtOOMaqP9Owhu7ixYdl0RgwmPXZVXM+xpFT0kCCTBEPiKEFkHTl+vpBbn42YmlFXUj8eq05+PSBJcIwEibhcmoTYwCcf/539p7/630TpzwSQA10JP1FWUWDi/EndDSroYhooEG9JCX2QVJso61uFnkpJoMOdfksjOLDpZNpZIqK+d9++ZNfvXHCgS01xShElBXQVUh3VD4srS24c5mZmKCJoLx9t2dMHz+354y21JWrFXMNOj04ERrI4spDxqCc/PmfbT08FGj17992bNj83rTYzwcnCEKzYOAecnyhyXyBAsQSmxwBD8sVd7EX9iRUjVwL3bYo92GBH+o7PGD+up4dzvrNO0/MJcEPy23stMSv58xWi9igvxmK8EhIXD5nhJwFe+oxrQcup6kPHorwhUV9iTY6W6z/nnGvcUMUBN9TrPJ5DwhQv/naArnb6nRIL2mQAuDaskAzK88QajAYAgcvL7zwjtP/8GgTa2HoattORUuPXU7G3o/Eg3tSX8WFzDuce99ticD63LoCW4bfPTS2ZF56QT96yr74az5P/5Cf/nXlyGX79O7Z0bERXrVDB8swt0Wvob6wTCsIA0bioLGdMKKmP9TA9WVsBgksxHQ8OnYnCjim5uk5vPkNhUSIKL5AmyLEoHwiOwjJAUHh+x08el4UaT1Vxf87lGpyHchOU41gGcygBZ98pqB+pqJ4U3Vl8hEWdC2ryk/lrXVTHayxFiQ6Oc64iBxafNqLoLolBloPN8GbFDujRWDgua8x8p6yWP2r1QcjydSFwo2f5csvy1ZYVqm0riZKeFGpWqLQEgsxGCJ29afMnpqwbSFiuKuvTJlNKtCvg2eMnD+2zL39q1U5ZtFzt88EQ5F6ogfiV7FDD2nPAqT+UhZNQsyspYPr82QsxkK7o+GVLZ1nAo0tKCHJ55rJhF+pfUcKirAGFAL1E1MolShKL0WjEA+qzra0n9sb9S/b979yxqXTIBs2a9SVoAERbNNw3DAmQdU/J99azHWeRsxrrYi7nwELw4+bJc/LzaaW6TaAbknsTV583NM4ktoTGc99SiHAUcHXGzcU6AOLz5CnGh2Ab44BfzhoClI+cAKd2GksSS7JJfF8pQURGYCKrawWNbb0ANJQduRhX8uk5GWBqyvncUkSmbQnKkVYqKqXjcSlQXkAbek0Wh/pG12Zmgj518oXFVptQUBRMOqwvdD2xEY5D9vHt0RXug9Agu85o6CIkV3EMMRWe89wAwkbQKdrKUlWd4oxJMppwG0ZSiILkNDXCljYExrgCeobTs7yuERLYntjWk309r9nODinfv5lC+3Va6wxprfF4KOZFwyOfPxKmjq3f75WLxVS5Uk7FY/FkIBBOiA574XA0IqsZSSTiQVG0gCyziwNpUDA4Psrj8GBYYQJpKDBBCB6Ov7HEPBQd7SyUBpNjx8ExgADk7et3nok5yPHaXo7Dd6ezCRKiiK6yizqJRBnmKaG3RIUL+bwbZIJ0CAqCQWdyLp3JVAa0iV06y+r4XKEiq65B0XEcw/FcX7/a9auXLEUcQW0i7oDCjYiYRjP2UlT16LRohWLZcuW6FatNsZyq++k+L7BCriUBlk9/9Zbdevs9u3T7rq1fvKvBuq33JZtZvGDrmzftyrVbtnrhsnmpGT1TSm3Q8+heMARcI2gfSRFJCexkdtpmZxbFsqZkWSdsfvGinjMqqkgEPyUGlhXL8CwcnxDDyggse5ZITapD9cxS/NIpCy4EiIGUxUeeTck1Y5+zG1euuq14o4G4A3BoujpCvT/U9WSNfAK22ji7j1JNlF5mDTflkIo5IsAO8dXHHTdHncl4ot5yr6T1E1MZyI36HKsWcnQeNw0wYEkpfnsmm+Z2TvmYGcFI4AeLC7sFHay6iwscvn9nxdL+mrXEGp6ddU1czsVD3EoytZmFQ1hhzmccmUZlTDEeyCGGzCmrZJDUXfP13f3ww6n77+a8OX4kWUXj6Aj9jRwiv8gizIS74Nsjp/yN3DI96GZGOF/PSN4FssWGkBgOMiYTTHtKlshJp1QzcQNiDUzbwrQwoIKLUeG0NBp2BsNoMNLrDfu9WIIaqo2WnqnRG3ZrqUy61m516v6Rr65nbfp7/U5k0etsTs0OCoV5l9bqijz82Z/9WTCTqQfbbWZSw57QK5VIJmdq9ca0rPliMBRe9KKxeSn4rNBvRj51UopNOaiIfOGQFE2HSBHVI6IOPoIJvFBulJBOpsYYgsqLPGwenCkOrDTWCMVCKXl4lBCLy1QF5ZUYINgAHeuQUm+UnOMcKupcBoLfAYHx+SzgJyKedMdyH6w+4wQgAC4MZHfot599/IkdyAKRZ0zQxNEsdf6g17b56Qm7d+eGYyrMFrgcZLWnL9AaRCbs4ExUV6+wX8DhBAJZGAsTqK8+ccKEhaAAIHGKEBlapAfjc49keRCgAajvDnMv6DTtl7cvxRQT0ikumKdnJUiIQJKv7/x+MuMkRNwnAnXUp/jB0iRdqYPE6zv9rXHoDVFgKZZYSLMvC6s+mBAIXLt6QX03DoJKB53S9axtlVrdfvLTn9iHP/9ba/eaUkwBMIEl0W5YEpQ3f1aT/9wQ6EwIxBPOd9zfOVObezY9lXSlnXBT1jbnTdghS3Oi52CxTsBislbZbMJN7xGQunb9qnz8I429mJZcgrDGHAWk7NT2i1M7y/dsKjqy//mHm3YxLQZSbNtfPi5aKzGelWFJbkMMBWAfz0iMWSJZiFhNcjnI3XBKydSX+o0+BDxxi5i+ChAfUv85QJeVZBxc8FDtgyUQ94FZoND0KffFKvOT8enpPM5nMDFa3AM5ZlMItrpiGXMsJl9cfeKgSIoUEJXnHFcYU7JOzEdfDXstQV932Bc3aIgsNWPxaMkX8hXqzfpZLJU4HPYGh0Pf8Dg0spNGr51PJb3q4UGhunlzs/t57fOufSjJ+nXRiOiMPxYLhMJeMDzsDSNxaUsmk/SkvSkv5qVkaZP6KJEWNAsBIuFgKJKZzAQFBgFZdRxlaJUvGov5yK/loaHUKCYvltsh6oViwQk1kVNWUqEIyPV4aoxSROz/NQ56gW5uIQnQLsWBSgMYUHaoO1b711lvdIr+dr65m9oLucQVLDZ+KtlKDhB0PZdSq8HHSp7KF2KpJhvvMzfK4OsghsciUsa7N6+4uAT3A6kJ4rA0cSTFq4iKu/XfUlzQGUuEG3C+2AaUxt/SbfSG4ukxdA2UlEQWgjfOz3ZvdYIUh7pfwz6Kyfn4dLpWVy6GrCFBOopfunpvroBESRavIjeHOvhc0+eKQaBQBHiYVSCIZ2yQ75N1CopRGQtokpbU2DAni12imosGXn59X1Q1bLqEoEUgJiuZzc6pz4P20S9+JuWouz6Yn59Tf3StIv+vUWX6iIU5fltYStvC6qSlpOgFuXqZqYhtXFqQHEy5wOXcimcbl6k0M6W2121xcd5NKxJXhNLHJfi505zaDGDjAggYNaZUng1Gye8Xva7In9W9Ls0FbJbdV4Jx2yYZxh1NcBCaDTiyH9x4NoZsNemeGBhiBC1GN5nWHMsMORXgLMaG+xLT4GLOqEgWsMYAJbMizA4FJQNczKW86kBYCWON7GCNl5YW3bkYC2QVIGB/OgyPRNPJAQDJZwQCYRPOvVA7qUhLQLAuJhj0hyTig5HaOpQu9AS/vWQm0RY0tCLxWENf1UajQU3DXlez67p3U3+7Gm/xZnlw6fXmCk7JTUqeuBiVLsVC/X43HA/HnZLrab1oNJ6KebFUt9tPqkGJjJQ8GBYhF89KJDzJp39c/kn9oMb4ZK19PNh5wUasGp3pcpP1wgryUBzDHLYLqoBcOo6OJyECBUchUWIsFooLCHCOO0+f8wYMeJ1bcu5H5zof5/X3OfmMR0fHr604vrEkmBGUM1gXoj968sQl9fMddNj56jyMfp+bytrq4oI7nBdBPn51KK1ebQiZS9VxOi3ljKmAwkq1eqUkBWPZJwEUimiQCSWho/0aYSwuCy8oiewWy6iroZVkQo1B8fVcrN7Il+6o9nuykGkHTnzuEoAcrSQbkZxuApX4rboHUWYxK/oKMMUVgjnxO7uz8B3BSaajmKvnM/x+wBnWw5vqsBpKvUeOBf385x/qs7qjw27jAI0ZVrHGaj89G1OJDT1zQ8fOzs26mMDmlVXLypKvbCzaxHTSKvW8xrFq+VxpDEgSeiw4FjUkxQUIFhYXnYxQTATfliQalI5dWEtuH++hxXxDu7ep5xg2rNQe2bNTgaD6AcvLclFJj1okcNAYQcsJVjIVizxBo+ljZA0Xckzfx+4ZFpQNDsbpx8RsJAk6h+8d3dfbbYIouWIXFI53lF3HjFOix6m6yDCAgStCX+P7M45jg0Uy2bhmQkOf6xZONzAeMD3yB5gqpo1q+0gAhGYMxbF7XtLrqV/aYc9rlUWdJEe1bqdbEwDU261uve/vNlNTyU6vWerEF0P/YC80+9w/GET9vV5A+uGFZaojXizs5QplT0JPNM4VcuwN+gndyBNNYdmADGYoWCyWAqJWfgSpJKrebrZ9/I6SngfEnA+jDieKC+q5QIZeoBYDQ4efdzw/4wTr9JMOxoK6fHUBBd8RmefaKDB/Q8d58zmKfA4snMe9AZij42Pn73PcucZClanP9vTpUzcoCJSwWd/gv4t5qI1XL224iCufcV1etBG9I6e93XWi5FySZCLqUhSZ62Q9M6uNJicy8pnTNpGdcDMUuCcospdMGRVe05mscy/oG8AMpsLgsxzWk+IRmKQuOu2empoZl9PSc6KUYlTyscfHpPlcxyCAuCAkkJCrjRIyTTgxMSmr5sl31/XUPgTPgYDuxxQj6cWMyDl48kJIUXD6C9bw9YPP1WddsNEBBOnFjEOxwHbKRJoBa+ahxU7UVVQOojhjT39HZIVZGUacYGX5osuE84/GNB+GEZHQz8xNuzJYTckMxUlkb8U01PcajPmlGYsmQ47u5k/r5knJP7i9YIlw1zr+iO2UOlYT3sOSUNDxHLyUT+DB+nemwWgr7INpNqw2s9tYXpiSo+4wJh3rZlTIO9D3HMhcOGnDpLeyHBWARinPKToyygv5QDbG9ejoD7GE1z/18RgEdCwgRJFMcsybckeZL2dWinLTgAEzF+RnUFFJrsZIzzAKhcLOkgufpKFB4UurJbho6LK1SDxSk1zUZYDq6WSq2WmUOulUWt0y+LWSj7Xt9YviC5Ix5mWsUZF/LGHFqqJkrFbKTE46lKUMFBsEUESRXTIQLigN00du50696FQ6ggc/zyKCPnNN10F6eK6NsPFC2LFWqBpWhUwjZ9El/E7w9T2d6qzpazDgHig0HcnvrD7D6oDeKDXHoSBzc3PuHtyX40BfIunkZ9P30ChWfOmGDsHJDWbun3RcVqbhdwI6uAbOHVCbmUkgsEOQ0JVowrWQfxlRf6SzoqxS7MzktM3OY8VmLZGesFhC7EZKR5WYhI5jT2r5DLp2WNcDpEhqACBDzsoQTSXtNBKWhdffHJdOaRx0bUCAvdIiESmt2scUJ+A4qe8ovJGR8rsC/vrP7eQhys2iCDLwSCkmrxrlZlqQ5wIUACuU93wREYG1kCyyL6BxUFNn5iYEXBNOyNdWV215cclZJ5Qe5dFdROl7VpMbQxT55eM923lxpLb5bH111hbml21nW4DbGgpct3UMY0SU3efYAYUtXrx8aT3m2tWtQCj7qjNlxEpGAmEkyzCj1ZXCB2W961I8MtjO8zQAJ8ZUVFcKjjNCjMKvfplUv44VE1+auMKv58v1GbJy7meTOwFAELzDFWO8me/3ibBKRNy1X9sDZ3WRb+RjPM17HjUfT/8CKBg22obr4BJ5JNfIMW4rm1q6PegFbqwRYVYBmZ2U/BFpd+eq81m7HtQ4NlngQq69A9OQ2GFMxrOi8Yo6t5RJ8DLB9WMkfvwaW/JjVv8l9Ly90GCgYR32I+3RwBN/F/DLrieSbn/yRrOREAX09NARWcpIMChPOxwK6DMZIjpw4JN/7sMXQsnoMCLY51lEdCLTIfgvLh9ZA8I0AyhHMATUBI0p2udouToBhAUa6TTedCCdhDJSrI8O5kWSAJQevwYXgDlRjuX+UVEoLDtWilRcLri9e2C5QskhMUtZ3RJTDRo+G9Mt169ctKSegyQg2gKoAB5cA4UOs9SxLVDTm8GgTSzmANiZyuGZCB6xE6v7Xn/zHRQbBWI6iGWT/M21ETIkgt/pAzYwKObzziqRNuxp4LHSXJvoL+dhgbjGeSzgYG/fDTiXgnITDZ+enXUWGwAncp2RImcnslJkUohhIOOUYoAUpecnf8MMUHKSl9i15bPPPhKAVlz/Md9L/GJubt7y+aJAsyehnHD9Pjc/aYvLczY5k1Q/9+zmDdKA2+qLlp0cF1y1UyLtBD/pSz2C3nIZZC1JdMJSAtpkwGEYlpeWrForu3Xp5WJXlrxmWSn+nfWETU9ETbbIvnlVto76Ax+Yc/CrqTPIOBMTgVYzU0AmJ8FKDFIAEFC/QZ9Rfvqd9rt5b4EjlpblwSS+QLtxjyj4MF6gMs7UpK8wMo7y60GIh7jcCF2fIB6zPOfp0wiXnB/dbyRjx5Rh0K1ldzKq+/z/iPuvZ8uy/L4T+x3vz/U+M+9Nn1m+Kst0ta1mAw0aACQA2hFJkQqFRqF/QE+KYIQiFHrSg540UoQ0kmY00mg4Q5Eg2Gw00F0A2pY3WSa9u96ce7w/R9/Pb52deau6AHJGD1o3V+599l57md/6+eUwpWg/6xsYD6euwrtxu9mWJE9R0X5bHFT01ZH50k6lE818sVDvDxkriTWqx/VGOpNqqSBJ8kQ3PrckSf5zSfIvnWoKkTeb7XQqHst0+u2CyJKDFMpihGURbUn2elEUXxBwMqpcRqpncjgaJVrSHpDM6izRczwGUrPJo/rLG8FUV1R0PJNwrGjGnC8XZdMCIRKsESLFLmE7G2w/NlEEAZwg9A0eSjgldjXqNXPg4eAugYUUdBaTWyqVQOBwasbK8dLjI0AdgisCwM9u3hU3ZUHEoTMM8oWp6MbObZy206uS/rIFQRq0DbgyXJ98KaNQmpUUkcYgoZNM5qTeT1asKdK+cA3z02FyZE0bQGIOVeyKwemFP4uLcMgT6oTb41jbfHjfasyFFyznFxalHcxaRsxBlVF/K38hNRKcAxjQcna3H9nnn33iMwvZ+BKmUZY5cO7CBan2zEfA4YZPQyqwymXCDUoI656pL9iOCUI/Qnlzc9IIpsq+dTSjDv/u3/4b2dLsUtvz/dCQuodHFWdeM3NlW1mVtiK7eWFFZsrylK2sLSn9lvq0IRi3xMSZrsn8ChUv6YpkY0YXhIJtSt8wzRhFGUcr/c50ZlaI1WUuTM2or1NF23q4bwvFpL18uWRtjo2K5ezGbtN6rCFXnpyzjjAYiWBRvzOysSEu8AvTAaaPP8HXWqhfkMbgJoyb2Y7eD8gkRkDglvqavf+Zpsu0ZBbYIIHpV75lko+Ucidk5pgzYsBhFggGnsGwnZmRp65F9QOaQKPetR5aghgIuAxeYQiGbaLDOg3h0DhXyI3V16NOp9VPZNP9br/XmZoptRPZVLNWr9Rnpqfrg/6oISbSGLQHrd4w1i30ReSt/DCdvvTr6jqOF9fWmR5Hg8VlXToqopb4xHshAMhMZ4C8IJNzKgUICSmA6o3KgZSF09GRpKEhANYlqoDAexoD4Tv31Xsi3k4kEfekhRkEVSeMK4IATOdDXcHpFWKQsj0YhcpkmyUWH7D0tCnEP65Iaus52yTdkxRnGiYqE3VFzaIdSPE5SbxzZ86IcEWkIqSx+pC6o5lQZ5a7IvEGKhNE8eWH6hw4tM9pdrzBEYNIl0qVFRMrzVgZu7g45eo8TjLypI3MVqIergWIux9WG7a1X7HpxTU7e/VZe+HVr9vGxSsi8GkTz7eBVEYchfQLbaZevsWTCIQD+2ZlIly+8pS99PIrduny1SDl1W7WojODCqaYlXbCwYMzkih5JqyIiIk4BrkWBLux4AzzZBQgh8mid+B8Q3ixf1CTaTayY9Wf870LIvLifMFOn1uxw+N9e/f9D30P9JJMlG5fsJB02jmoCO6bvmIKrYc+huEwM4x+Eb24tNStYCnTrjArwEt6Hx+KyU0JZmO7ffOW6pAIU5iVVg8lDaX9iGjR6iBsVVk4pTYL/PQf6blCZRJDqr/wIx23woyYZVbtk33cV1/BdDkj3n8Lj2gnz1hbwO64dQkENCMXXCqD3YbZuZfISjmIHVwOs+EkiPw+TJdG3XcHcgFhJQamPGFEQg9rNdrwH2e0aBhoF8ADhsXe9Ag91hOwvx/2OswT9b4oAbciU5AjoWHqA2mUIlvLSbNBWzdj2eoXZry94/+vCcFzMxDprBeQk+RArWPaJDYbS+Gwx0Bgd4CpsnA0Kg2RgHjMWmJ3Fic4ISGNwY7lnveEAAxJMyFopALzm7QRQUXfwSCQyBAge5KxDBN1PsyGq4fhEaUlfeCIaqkQk22loDm8nXBPsRZ3jOFH2Ds8kjQq+tx4nFQAlI4hzfqpZQFQ6r3ypW4gpNtRqiOICKG72kzPqBx2g+k02Rij5VoD8/KxjbD5WGiAsxGGwnbOXQgZ5ihYUV/gBoNjXvnm5qbU2V2fmso+7cunNuzMeRF3aUp9p3YJiZhTzSIKfATu3NT3wIoycrLzX3z5VXv5a1+32YVlIa6YAWYC1RSi+6GTQnbqjxnCtk/FfNqJHaJnXfpMmYMfSpLeBRE7UtFUv7b6DZWz7ypvaYrVTklJVZU/FkHo+aPtTfvgow9sc+uh1Hk9a/ftwZ0t293c5yB929s8tOZxW3BlxCVj1WP2Dqg5gdN3wn93soHcEWPneKmAnDAJQV7SFoLhVo0xSSxpQHkRZUHvGG6T5sdqlZGEhVAAokJrGikdY/4z07PedvB1IPxZRfMQDNjYE+YFo9ZlQmSqj2xd1Hbqy5x59mdj2Wjwc6hswRe/CdpabIwwQ4VXLdgnShmh/sPEwGdvj/IGhzHhMGPDHgtiAEmlERza7KcXT7s2Q2o26ZA27fTGt9GMTrRQFn0tij5np+ZUF2klDbV7EgKFEZi8HnaGeWyTr6wM471YLiVCSvcarYwyl00+LkhaljPpbDmTTZWkPhSlEhcazUZGhCE8S/sxSa12K14LUxJjtVqNCTaPCZl7KkcEsSMuBcBxFOGIA+l5hlTleeQg4RvyANHCwYk4McS1xSwcGXoCGlxMROXqk0JPhIb6jfQPE2LwfAYGUBfXfPvdD/z8cV8rrrpgyyN7iSD5s0/JhiQjdQiqmyOe8o80kcjrT32b7Z6IEt+Cfus5Z6Ph0QY99bmeY6vhSgzEwjh3cFRxeD1aSXDQwEg4+odjeFHfkGhueyv2OBtc73yihpCD7bWwkel0GCqORuCXL0mLkpbAHHrG/13SdMRAdd8SY2NIDMnPfPjpUlaSkuXCrITL+oQTFlTkRPBMokED8ihipj+Y4vyrX/1UDL9k3/mtr9n2g/vWquAZl1osqoPpcXBDRg0NBC0Gd9wSAiqIyNjxNZtijD5ptWbLNSA0DKZqAguYOEIExOc33THoScpKdzl1ZlFMbiA4jK1+JLW+MbKFUsbW56l7xg67cXt43BfRi8j0xUh5DoGB0qNtQnG9fseZdlx9zsKP6C8uhsnZ5tOCHdN0Mf/YGXVhdkFx3vJp4CSmh7NTaUrql3lpJ4tz87ayuGRnzmzYN775HXvmmeclUSvCL5mlqjztYqybI7vBFc4ZcByk74fMmsTLn3cGxzJlTELMMiGba1r4BnxPAQFX6vg4ncqMhH99CY1+IhXvyDxrT5enmseV4/rB3n5dGnajlCs2xslEKxUfdMeJRPf82vmhhNSJITQ/ulhE7gce5tlPLiO7oSALu6CEZXGisgi8NI6Ni0MfO89m9CwjREvq1s8nR/UUQsQkfX2cHE4GIaAKg8hwM54hgbgioYX/j4kaIvIZXkrHPRHJz3vusdN470ATklBJZgWxmwxq/8zMtDMEpXCpyzeYDnwHkaBO3X+05Su0UNlxdrj33hkJ7wf27NOXrYyTDgmICFRuzkyUH1wYVc2ZlvLEvDisVH06K+2DeJmZBlPBWUgaGAj5+sQX1QvG40xD+eGYo2wm8fCMJYuoyDAztAHqhhOIyTHscIPHnwiRdyV9WLcO4mK+AAdog29oN3UGFgGWjC0J8aiY6p+WerMwXfL12e5YwvxSfzBKQJtoC9OIcTyhSaEWMuzGIXyrqyvS6jJ2ZvW0baycld2+aDt7eyojpnxTtjg1Y9X9uogtZ1MijjOrazYrE2V+et7Yk5wdTMeCU1zEjh2Eiorpg5aBdOMZowQ4xaZkSpxeWxYMRmKmrMEuWrc+tHQsK0Ir2MWNJV8Y1EuWrRuXeShJzbbHs/OLbrZw8g3bJ1F/cJARBHaLdc84RChp3xHzYakxNjBbQKPys4kFszM5g60lBt6UZGUFWFsSlAMq0QrQuJDuX//GN+30xnmbE1O4dfOG8GFXoFa/Se2OFqOgSsNoGBbDkYnnHmcqz2izusaHBokwJRZ4wejAv3arNS6Vi+NivjQ6OjzoF6fK/XwhLxnXaR8cHDYP9g7qYgD1brPbSKWSjVGv12rH2t25uaVuK9N6vFurT2t95513kou9XrIxnciPRr1CqzUoi7gWhS4LasyaiHAtlUiuSEIuSbouCplKQqCSkIKtmVMiOjEjOH8qJoL3cXJiUHch3qDKg8wRwYOI7HHtQNFvCJ/gHnX9xjvO2ljSL8ieTQsZkazRtxHSOsEz+UMMJSoPKRfl6QwiPhbhDO3dDz+zY0nzmDoAbzWL75k6yeb8a6szfuomKpgH1ZWuoM50hBKrfKGniATfBGdNHxxW7PObt92tA08YSW3zk0hhYmIwMCXfpUb1g8Cxz6vtgbUkZTOJjG+ZxBxlaaaqhuqLr0Ptos6uQIrIIWJsdkJw7IkxTCSemyn6TR0ZVkJ2ocr5ZB09B2moA29QX9GMpIXb3EzBVpdXlA6mKqYjqcHqMIbo/LcIsiRzBodjYKyqDQxMOeHFx0HHsNdB5cB+8MN/7+vamTiUFuXMlSTtRGjMUmOmHsc5s5nGn/z4T23r4NAOapxgA6IrH+WNt57dSmkDfRaYPowmMEyfR6F6UzibLkJAMDUcWphm1Jc19n71jnJZqgv9KJ1KdaMcBwPRW8HQp97rG+CC0w0/TvAxBXiRjr6gDn7lnSK2MUxnc3vHvvPdN+zaK9ecuf7pn/zAdnbuqu4SMmoP+7JTBjMOkdqFTNwyubGYh8zAzliaV9IdeuxUayOckDBi4RgT80FLMefyVGmUTCeGnXpfPTJudnvtViKVrAi3DjuDzl6mkN7s1vub/U5n27qJnU6zcxAvx2uCae3Z0/O9er3Ye/PNN4dfIPLtRDMv+Ba6XUnuhC2mUtkFIehaLDZekzqxIk64JBVxcTgalyQhSvl8AYmeEvIkITBxfE40BYoeIDwIEruTzqMTIfagxqPiBoDyjLQE8oFBsCKNdHzPmVh0AgENAAnDO/KFIIh8B3JgP4MgEAa/+QrEv3Hjnh9mgONlMB5YUbauawOys9hS+cK5025DizM+RjhnJHyvTgxDJ9haEI+IN1uUJBnJHt0S+UNAeNSZ1CKEULlBkoOAaqMzMt2LsD+789Aq1aZURaWTRDtz9rwtnzmjOlEW6mbQFAhAJ+WIGJAMIgUhaQ/YRyrq6YssJmP12HO800e+a6seh3rosVolOGIHK0/lxRPPRRK1j5fYP+VZaL/oyZkX4+zkid2JmeN1STHqgYdfphdj8NJYrj1zyVYWwnnfjK78v/7r/9reffc9z4v+Z4vrWzdvKS9aRxn0DgXA1EByytEdz7nq4kyMP92jLTFvIvQLabmGNvit/wohIkwe8D0B56jfetrwgcNM9QNGbsfreuK15+MTa/QhzstcjnPVSz6R6vTGGfubf+u3RORD+8mPf2hHlU3hXmA4bDqJCs4U47QEwnQxLZj1rXLIJBdpSvkgwYcD1XEk+IuoOTcNp3dpuujMT9oak2DU3YmB4NeU2dGq1o4rsWTyMF/M7vVHvc34MLHZqnW3h73hjgTKQTveri2KyJMi8uKXiVxEImkciFyNLvfbg0Uh9UKhWFrL5/Jr3W5vRai61Gy2Fuu1eqlYyJcELxH5OCUiS7rKq7ykIscAGgHAQbwQJIQcSVYIksgmAxA7AaSDaFEf2R4HqYVTCc85w14EV79BMEUI2MdVlR+MgLQ8j8pGmnv5Qq492Utvv/OhOKdqrM6DWKVThNlnspteeeF5K6suLEuEYMiDSL2pM5LHJ71A6LrQphmphNi925x+4gxKpO/IQvQqhHzoQ56rWqO4iPzuph8sAKPoibBOn7toV55+3tXvdp1NJhkew35Tm/URCycwR3xcXAhHG5MgnK4RsnP1ER8nchPBhjFiItM4HeEnSEvVoFny8vn+BCE39iqqPcNDLNclJzazcBNAmTLsRd/JnPSscYJyOg1t82Ww+uaMtKFcOmYNMUtgvbl7aJ/evu8TPkqFnP3yz35i1aN9ZRAcbLSBijnz8TqGSAjDVKGNjyNFU3n+TdJFgd+kB28kSwW/gFPheWC6HJTIbxiH54eJpYT0MWl9Qo/aAlMAvyA0+hoTkRNq2PfvwYMtSeSSbW7t2fLain3v+99VT8bsL/7sT6zW2FPeksLCG5bzsrFDvyfgjZM2IzNHipvt73JmH0PHaLQslhL+Cg+AwSim76RlOW502QUmNuq0OiLS+KBUKjfThVSr1qhzuPxho9Xcy+czm912f1PptzOJ1E633TlYWpmrHTSatfmkiLz4HyDyeN8WxdUW1Ng1Sc61/mjEAtWlZru5KLullMtxJP04U6/VROSjJAQ6OzsbKxQKON8mxIFKFvZXA0EgOjh6ROjs4EHzXOLqHekgaNRWX1igPKEYOoB3EDlIxW/yAVGIFamDOCycqBTJi+jfifn88v3rsp1rzjkhwoGQt1ZrG6dMnl1ftt/5m79lraqYgupaF4JGGgR5gFHu+Ot1rFyWCismQNsK0iiw7dnkUCjqaUGviGmFb9UdIKTusVtZgnV389Ae3H3g7RsLgVZOnZHKnrdb7/3Sdm996O0CZgRUNvWQiCggp4pRGZKgok2G+CIkRkAxPutqq8piqId69PWbRRD+qZCXQK1cdRc2+reK7BYKAQx1HaM+q32CoiXH+CaEhNJ2GD9HgcB0xnnkRxWJcbMLylgmDCvr4iMmg0izUqOzpbItnDprvVTRZqS+51Tfn/34T2T3Mje+4RNyfFIQzIs/4QAMHscq+OBrs72NxFBP7nFSYbaRhkBf6FV4Fz13BoHfRHkIRuQdGCSRZ8qf55PfOP74lnP1mLMBUw+O1IwLJyZqcbrshx98bB9ev+4z0zZ3duzMxoZ996/9NR+6e/udn9v21h3BJJhW7MjLHBDGw5m6mxRBzczm7HBf78csWsGZqnpKm+SAiZG0mUxRjF3/GCUQllm3id5vnDM+kB3ejKcTrWwuXekNB4fq6b1Br7uZTKY3+/3hdl+SfGlh5qA0Xag1+oNaspH8MpH/H5O3b08nU6lO/szCaiGZSZZlUywm46kFSdK1RCyxNorHVqRGL6n+i7KXS+oA2eXDjFBIeJ9KstqrPFXGHo/h9YWICQCJAMGihhMh2GazEYZkGKudDLG5NFZaJAMBlZv0vAPZ6BBixCjo+Ehl5zkBzst3EZFvyXZ699Nb4pZxa9Qa6viY8tN7DhyQdH7l5Wdt4/SqjXqBQDgiGGLC+RbVlTkDDCNNTZWEhAmbEgIzpz0u+2xze1sdFJgUyMWVWxCP4GaGv1L+8bxt7jfszq3bQioRlQhjemrGd0jdfu/PrH3/PZfGVID/IWiYoN8LMR04ygsSjCQOyEtwVVTB/9cz3gX1mjr5qxB0zxf+nWsmyhQvuUyNnmJHSNdPZaVBpmwkxEY9H0hvZ8oykr/XErxh3hCz+mUshsKijozak1BBONGkf0h4CU0Z4plattUz56TSj+xnb/7YlpdWfK7BKZ/J1vDhu27rWPDhW4iZ6qveukKc/nvS7xCt11v3+t/TB2KPvntCxKSI3vPM4eEwElMT84iYnn+tdPgfwEOIO5iPSPGkNMKwiUqpPCfz47+RQDm0stTph1sP7dLVq/bNb33Xl4/+6lc/s73d+yqbITMxZsEDxiGQiStKE4t1bH6hJCbHDEY9EkNktV1H2gHz1tk3MFMS7ARDtnSWrS2YZcSppdGL26dz6aaYUUukVhE8Dru95l4hk9tsd/ubw0FvO1PK7sg8O5hbzIrIm7Vk6Ym67i3lAMTTupb4oeBzYFVBjs5lHnF3xBpXADOyu/c44bLjc7fZCmnG7eWgogAgd5hIGtdFaKg4SJeMJHAhX1QDOwJImJOOPQzCITEhUgKdAWFBqIGzlh93EsRGJC3SmhBpCq5SCThc+Y1XGglebXRkO+25UyqllkI/QUqb5dWply+cdS8sM7Haes6mA8Jpn8iAusjiARbwM/uOOvgCBklMqU+qlxiN2gfSIDXdltXHSqlyVJjK5B7bwKW76ieFVwSqwkXc7OwSl0bBNMhsPG1FVY4Dlsv6MKeypM3ZdGxgRY7ISQ31u29TkgbTyb6eDfRsYOX0yAq6JxZTYytJQBSTuqZGVpYFQbqC0vM+p+9TUgdlPFlaEtqvqg9qNgcrZSVJsnrPQYJNMa6Z+p7NtiqWR+OIZ9WMLNhmHfUrxI0TLJCaUAVfhNowYqooDi81m51zkpmicoZ4cSoqteDJMOX62bO2dGrdUjKXZNhbWswgN7do+YVVy86uWHHhtBXmz1h+ft3KK5fs9MXnbWn1nOAvuA2IjBqIGIRHzFtnGqmfViOicacXOCUckHz0P9bw+3JjaSBoGjjtGPXgnl1g6HOYACbIUfVIhKc2MnAn3I+LWKdnp2mQxNlEa+A/QQ0bfThWvoo4kRlDZ709jI6iWHsALvT6bIAhZqm6ceRRTwTe6onYhylLyZQZqF8Ls3nLct+Q1lRV38r2V/WEgzjwEjaQFgq8qTf7vrHwiPUjOF2mFmbs1PIpO33lvNkMs0dV3xPBifya3yrgcZ4MpwMoOBgARS1DOkLIjLey6gmCwlZkQQAEyUon5A5cl+mTzNuF+iEQCAsCw+bxfCFWgKxncM1oUUmQzgAJ+zCo9BB2RMDOpUX05EGeBH4Hbg4djV1DgAPPzs3atlSq4xpbJYVN7TOs/hHXZObQ9FTRzm6s85HywkcgJnIiT8qiDuTp9RKxYiczvOSzk0TgPlFB7yFirnzj0ZHgi8HpXsjFphRIayUT46Hb6AJJLt11xQvY4acjRtKVShcmOopp8V5Zqja6Bx1BytBeAmV6AcCOPIVkwJF6xJXE26C84Y3uTPOoZ5MIfHwoD3NHTKcvGxKiSYnIc92G5SWdGN5jOGkgcyYx7IphsU03k0aYDKJaYSapEAjI9Qj1PfmyfJfJJxAQ3LaveyYqsUhIlZTqm7NXJA2fe+Ub9sxLr9nzun7n+3/Lfut3/8B+42/9nn37N/+WXfvat21xbcOZqjN5leNzCzwGx2tkqnnU85O/A5wCrCJciULov2AyquJKj7kxcFzFXCC4NuTfB3ueW75BDQeN6T+0Esb+GekplNjpJSwHZt0EQ5BTM2Xly/Bv36fPUlZMzLs/alqR3XOFf+0G9Ma+CWljN2H6lVLb/Y5lpfrj32Hjynwp65O6GOdXlsKLoR13jm1396HT6rH+trbDQQ0EMCxQuUR52OFNzFWFZJHkk4DNwsYER7J9WToJQVBh32ReV4gKtRs1mvXEjPkWZLfEBRzyAYXVPUGFkUbAXlqMB0MLEC95QMzcO9dSp7GQZf/gwBtJWS1V3ssU4Tu4BQDS4U3nGZlFTIH8YEoHh4cOKIZ/mNrIWCXjxOV8xi5fuiibi51OqXsY5gL5+M6Zm/KAmdD5tAv7kfrBlOiooEEEGxBi4ncUAlKFEN37hSSklegIR/mI8/On52Ly1lQzjtUB+1LVdmtqM5NFlB5CJ0LETvS6jaKwziO7i6A1RRHiDd8FRICmoqv4tggjRPaNb7YG1mih4bCUNG7lhUVLlGakaXQtUz2wrBDo+GjH6kc1aR1mOalFTNxhGAw4wbQojV52clDZEIjTk9JUD4+sor6AsCFMAAG8iBBGTWUPExkbiGi6YnCP9g7t7oNNe7C1Z7uHKlsaGd5/4KVPHn9LjEAd7tXix89VF9WNePL5l0Nkx5OG/Oln1PbADEIeTE6hGO7BJ66EjMwa3/tZdSM9O8KK3ag/xpLKwvv0WHDlqK2RBJmuYo3dLoJMH4sJZnLSuKbTwsVzllRf94UATI7xbb0lHNEikY7ZQsGa/bZPu8Ux1xp0LV1gAnoQEaDA/PK0tAGpclIOkeOrPuMtBNKE8FCxXJK0z7kbPwpUnBMVp6enfOYU6jRLFTkKCYnMCh2IwIlJtWc5KTupMDzGlkk+c0qEDRHh6EDKT0lFnpnByZFX3ixvDat5IDB1hQMR1dAlKQDVO1ZSeRmqExoFxOzSXO+I7gHVNzjn6BBs9VNra7a+LrUQ+3KiMuOZPnd6zRbmZ5UKBoUjRyqZn2s+/9jGJ69ISlA3pDV1oo0QOulQ690pNGl7hESk/3LgHfXH4QVTELrqqdLpeydYftEUvWt0x3bUZJaXYCgOgOSFWFH4GZLDZ8H3fiUvXWEa3KMWkz8OqphMomEso3xkJIBEij19yTTZrqR9V9DooV4zhVP2t9QuZ2SsPR8xvCgVvYDJ1ahYTbZoXNyhKMlEG3yqbCpjCUniodR0CNT0e5RIef448RjyunL+vM1KADx8eM+ZNC2hf4Hfw0cPfYIMy3LZ0DOVzet+Tvclxw3fIkx1gRCRkM5MJrBV9o+v2PM8h9CCrwJYBsImUJ7DVv/Rn1F40l9+8by8/cIhAtoaeMBaeJzJEZFTD+9PRXwSnCyUzSctI8JO5dk9RtpsgenPuuYxd0QHGQhcTFTwV0mCteqsa1f299ajLZlAMjHFzPAFsJwW4cVIT65YkHaHuQxzYViua2trq+oDVVrVzMhGa/eb9mjnkTWPGmYVpkkzc/3LkpyAUe4hK1vNrMpWPwIIJ0+wlTDAm2Gt8vycGiGClUREUrK8D05HWjoDQLYkzfE4cuooG0OwyyhEEhZ9oMZkfZUTDANgAVSmtPIboKIScT8zPe0MgHuAC3G75NQ9tn+09RO9RD5EOoJIZ7HLCAtr6EMndHHIpYU52zh9SojBhBLXtbzOlMVGDNTDiXFSB89T76kHE1zoWDQbpsyyRJV3UdlEAldHhsk1ilEaWFV0pW4cQoFTSY9UTyRE3JaXZ4TwMyIM1Y90eskVBHmcj0d96/mLWekKPPy3nrfVPJZiNnpSJ8W3672YSUnQfUzqnbQGaY3srFIbJqyhXm+zvbT6jcU8u5Kmh21pR231G+qqpEpcSA/TYW+ylpCz2WHH2aHyV5+rrI7y4ay1Huo+jRFsth48tK2HD32RBtocWhJrw5mrzkH5MG8/hldaBGo9zIRz7KaknrKxZE6Ewp5oacEkQPfLAbhMqPQ/MjjsBKMvh6iPIO7ADLx3xJCkXoVb/w+4+9wJPeQABU7LjSdFpAN2zmHSlN6MRfzY6ao3u76wJbcPZ+oPc4+xdw6AHA+TdrBbtVa946M94BzCA0egkjuxM70W+mEDjKyYwBQz+abylpHkjovQwXHrDKyQLvqeAF8OX2wp+/ci7yFzdRqOg5zvJlJyJKLUhDg/B+jjaMH28wMTZHOwOWNTEg61GmcG28VmscsBnBAPzo3EjwiWEBERAOUKYTqv1z3fsNm+HwU7Sc97vgWRI47M1YlY73zjABELhwpSZ46p3ZWaic2SRC2XHX7u/Ia4a0pIJs4rqcPG+WPpys16zfdPQ9MIK4VQ/zuy07vugOHo3CbDI+o03yhfpSqJS1DWAKOCwyyoX4QsXH1IUOX4SjqlBfFR1YaSfDi0mO6Z1P1QUtAP8RARFpT9kdS7bUl0i4vpSAKPsYvjsoPpecrDGSjkoq4ckZvAO6v8Y0Iyjp0+aKXszbsd+/PNvv1qr2/Xj8b2UbVoHzTO2PutM/Zue9neaS/ZO801e6dx2n5ZX7ZfVFfs/fqaXa8u2OfVOXu/sm7vHgf1dCQC7glpe4JVQwh1LA5S7XD6rWAjOxJX3jCWVf+xUlFXFm2oPmwJhS3OCjc12zi1lLXTAogLC+9bdXpKMIAR0zaGAMEhzDE2hcDDjT/EfQfATwGSd5PHf4UAzAM1fjFQ/xBILUkPDCE3lUXgu/AtT5UDqpVgylHR4NqFixd9mq077nCa0rf6Y/JTTLgAaSBAcKyKRYh4u2oD/UVukv4iUPaxZ5+FwlTJt8bKinGlwBkxyWFX79V2pjMzIYs2INAi/Kozf0J/rEPHjL19+7ZVKlXZ7Zxpz1oHmdeCKUuso9Gsk+EkjFxdh2nhiZwSQcxOzYqDhmEvmo+kZnknGYLAHO2KGh4ktDpBnYJazFgnQHPg0k5FvoEQIXSuEZFGRBsRP99yjNL0rDiSnvv+Z5LYEFBE3NyTD4H76Fsii15AIspnsQqeSM7uwkNy8cI5m5KZAPKQlzsOxR2Zh8w56GxsQB7BkSYurHs0BhALoNMOAB8N5XhUDwcnV9AwKJe8vS36lvcubYU0gILvHalE+JyHxjG0/JbeYEnZoxKkPhpQFNLfvbNvd5pdGwsmSbQTIQzmhkhDSCNWLCkinuOSA2LH3+AbRioNs+tiUzN2LAZxJCKsCslqmQVrLj5v1flXrbX0LWvPvGjd8nkbFudtkClZL7Vs9dGqDZLLVlo6bbHpRX0HLJEkeM/VZyoXGSY2jhxwUwISYrw3l59WPaT6654dboAJkkjNC23WN2gjEbFCjuDIQGl8IwYxZ8am2bCC/eyI7ILDFlcQObjnY9xkqBD+D3n/VcHLPpGGe6R1dE8Ej6JAn8EIwDX6GDzgc3wQ1BrcIDda5A5Y1R/i8lEVgchPMlVH0kYO2cCcYIISx4FjCmfK0m6lxuPgY7srFvn0JPkTOWbCgcvKXf/AOXaILUpgzcmUXJGazr76OLNzaL7JnAhdWrS0tEZDAiBV9FWkhGCR/9rhChN9XWmKEvnF4pS79EFyAM+SU1Rspt4xI43ZUf0+Y6ZMimipt0BWhsaYySM1rh62QeYeogbxI2C6PavKAxg6mMhz3nPPFSKO1E8I3xFCabDroimvSuiSAPWG2W84jRgbhnBVQfcIT4l7FsWIzm+csUsXL6guYdYdHQOxMyOOvFk04uVCmOqssHe2OlRpXFrrOeYBE3V8DzXBhDXR+sS/e0LU1CEgDG2PkMHHvxWdEQhJGIZi7zTfTllw2x907dF02Q4unrLKpVO2pc5uSSUbn1mxTiqvHCT9ZF8PxHTjSTHMeEbELmmA1pHE0aXylT/TKllJxuEDnTZ708vUAvdEcEPZ3bGZkohX2kG+LBgnbXG6bXOlLVsq1W0qKWKTNCkIB86dn7PZJUllSa6YymLaLqQdYIJJJBjTTm8rG4I4yNVH6mOVRV/BfC9duuR9iYbH0Cb9ywiNE4QC+dEf01Mi6KlpX+KMWQQxuZBQ8CE6GKf6V0hBLYIfIwB3QoT8+OoAzIlRIF/KjFbx0ZaT34dmhfJ5DoPxdk8iqjpX1nozhx+tk71MYW6wWEac0CRZaIOE9rn+KQkN2eVVSeVBTOxRZlmes+tQu2WWJPNpnzcRE/3QJhXgMECAsLsMG5Lev/fQTSlwdigNwGfTqdy27gVWF84siMHxFizysNR00vJrdkr/42BDpy8qE6QhnQNwsJsgNiSGE3WHEy2CcweXve9gIsLtSpXw1VEirkjiAiiu2N3kAYETIHLumX4KoIncgwQQC1ekPw4YEIK9x2A4EDfbNpMn3/Me6Y10RS1mTvr8/II/Z1XSteeetW+8+pK9/uo1tUMA1He0jY35cBKijayfOaP0YbdUVH11iYhdclPcGMJeW1nxHVKwh0iDNHGmJaJSdl6XCIkiZImutB/thhjNtHJqEMKD5yAu5kRDj+rixMciqLo49IE6sNqPWaUdt83G2B52Ena/nbS79YR9VjF7oNgbo1Eh3YToImrfuEJ1d8JX8cCYCjKMhvop/V6SQS+6IpiuJKdel0SQhbhU/VRXcNeD1NBq0n4++vyObe7WVDMxB0kZry/YR15cdEWKedsweZSuKwmGih5PYPKEPqRf6cewaQefBqJ2hyXVAj+UD30PMuN8pRD6HBACL4ed4A3JSz7qT+VOItVhBhzwpx8IwJ7fwB4Y8JzIc2J0HwkfpG7UX4TIwUdEeNy/f8/bw283W1WqJ1dEPwvbmOHziRlnsKPFMH7Pxo+uyUmbYjiNOkFfOTFbNSm0QH2G4PRDMMWoeco/BCujXLSdb12jFDPC+w/kfGRDco4vitmibZw6JYkv7Vb4CZXj74gCaRTesUfuXlc4odIDICQemxKwde5RhY0S6+504gyzsPd31VrNuh0dckb1pm1tPbJ6te7fAmQIEcLkinTnGY2lU6N3dLogOCk1TFjhGXngRa9zOqkYCd/i4Ua15lvUGXfASXVBCrBfGcNlKSEZG1ywfdHS/KydWuVwfKG/AMZOp0UxM1RAGEHEYNiIgQ5nySTfQuwQOs9BVpiYe7EhVNXR1TSV76qbHlA3kOAvDfSd0vAtBIjGwygE0gC0XVpatdnUgs31yzY3KNqzF561r7/6HcsMynZ3vyP7uG/vHo3so0rCPmqk7d3ttu23kK5ZqfKSNroLqiWSjSsYCEImjX0MJEiCbSjYMytrODq2YVJEJUzpDouC86yYhiRosiRJs2aJ7HMignURuQgIboD0GWEoTFCG7FWGS+SxfuClV4yJkTAsh+Sn/+7fv+/wPXfuXJBqqpPvra/+jVR2hAL3CAicUhA9/Q+MI7xwItaViMYWSXLOHqPdJ4k0ELF4mfIDTwgn39PP3tcSYhA6QuUv6zvacOfOXe9n6hTlE9WN76hzOpWVwJN2KOKm7dlsXvmzhzp+DOFze2wFNrjoj61b71i7xmYjwmHVsSmNgtNQmYEJATPihBOYsmGQjPvTck5qYXwcplaeKasSonKFau1I/0sgCa6Sd74Ziv3aODlBNF6vb1qlU7Gd3V07PNj1iSXMxWUoBBUBG4ulflRF1ObEzdpmVHcqhCNDyrWfsdVrd2x/d08EL/UEB5byQUWlq1D30nB62cKcbMHUT7QFJCfaQO24Yi0xBDaEaNRwMAgYIrRIutMYZsOBYNjTeH5ZQMIxxn120+BAOBEPqjmhp7KPDw+UV02EGnwLqHioVRAnvz1fHx5C1vAsSBL2W6tIVcIpB+Ewto7WgEeTE1fdmaY+oA2RLc/sN650DIyFCOsW6iqhSBqjW/cx2WQcQ0w9rj77rP3eP/h79nf/wT+yf/AP/6n93t/7R/b7f/fv29ULl609lAYUy1lrnJKOJ+Y0t2KD0pzl2U5KeXDQgzBfZoUQzA9SQGtQWXQvBCcpztHJY7U5HpcWlJgVpk9LPVy2vdaKbR4v2V5l2o7bM0KkBSFqyXYPUtZoyTSTjY2cVvY21PdAh8UsjgMQnmDiv/CoiwiYieYqu54iEdP5os0tr9m8oi+yUa2AGfCiL4IkZ3pn34fTYAjV46pVECrsvyfcITf3TIuu0Eq8fBGZMy/hUeSYhQCjqF+uPYInkRkVvYsImmfuX1E9eUYZvvvOhN4har5/443vuCMQqUodeK+kKlcRL7qITdn4iEExV1SfovEiGMIOR1SP4bNDxvwrDatX2jbuC3Y4NKiT6gfPUErXRtnso3J07PXG+ZvGe69COfI5JSPteO/YmmISBan54HY6UbSdezu2u7vjQpo9Fp6QuGNBmNb6ULK8tmlW2apYpVGRvSIVfCiCmegEEBTqQ17SB6LCBncHjxoOMFBZgB1qis+9bXd9DFE0o8bgwIgQPlzh2hAaktO3YK6xOkcErzw5NQOC4ntMgaqIHo6LqsI6Z46j5Yod5zN8KkdiOBy3xNi5fh8fyobZsSN915AKSB1hVBAoAe84ajIdTL4QOHkTIEQnVJXPnGxMAd8zXVefsaboOKW2okUQafgTSU4kBNjQHo43wl8BNwhKZiB6nvn51oLtQ0mLH/x//lv77/7f/439P/+L/9L+z/+H/8z+d//b/4397Jd/YSnVG+9zWgjR76tT6Q/VmTXbaetP8sBuFdxEkugGCQheJVI+i1yGQhRUw64Y81Ca0ajVsd4xcSSmnBSBBR9Fv74vYqxKQrIJaMsZckxlx2JMggWzQ4TVg+Wo5048qocPycT6NhhzrzZDWNKq4um8mEdw3jJLEGYLCPDJMA8e+OHAZXwYlRWzhl1V8XuAPw5DCJU/UUOI0oZE4E7k1OlE4Bd9ARGfJO4oHVfe8zOKhEDoisqfq2uO4PaEwCFEYKqXug99zVAs/dsWXNlsgqWlrD7jiGyGj0tFtV11YHISKj87B7EfAdtKMdKQVD8KiYRrGWvXg3QPfiL1mfJG8LBQSVVxzcCFaQIGznHNLbftLdEQvKSxSOHakoaHvv4V6noIddsUF6lYr9HzjezajbYTK5zVdwF1gpJkVUE+dVDfMLMJggiOEUX9Tog42Ovcx52l+gJFAMV+bGxC6EtEARLQ1bfYyJGHHJuMGT84alDLZufmrKx83OMqrkqeAIkVQxAmiECnUTcmCnBlmirDLgMxCcoFsdjpZErf+zMxJAJcFicPO4fgwcd7C7B55mqconewIAxXRTKEPIMZAhwwZ3jvSKQ8HV/UNqSTYwX3kxgFRyJd+QY40O5DaU+bt25Zm11QpUWx6QAnybI4hoDUIB0wb6PxSGs5Vh1GqZyIfyg1XGqj8lOTRBhCYC8hBMDMgpLEsGNJNLPWwFJtMQLZ58mB2jlQv9EdQiamysTaUv/a2zbqPJA2Ja1KiGsics5LD2oyGYrAJbG8vSLuwZA5A5JQxjRkInY8ySAuXf0/4WGfxUmkHfmmIKjUwJgZk/QD5hT3RUUIArABZ7fh9T2wi/qDPgrlf3Ug7yh/wkmCpz9wakW/vX4KpGVmHv1M5Hnwtody9cAFHrjDO3CEa8ArRQSg6upEqt8wcIgdm518UPNpiw99qg0+MiVNzJdUi5lzOmoY5VE2wv/WoG1s/JnM5Kyj/ptdFJzmobO271mYHOBNF6PMCt5RYDbMV6rrCtKQJRl1I4EXFF11nxAqTP4I45XYF4DDh9LUCQCOjqDTIsBgqzZlt2OP0CACHIhK8xsiQTKyiT/2A5IUKUIgX/L0GU4CHg4InG6k4TlAxpZyx8TEpoJAIUBikMzhoABULXdU6BvqDSd1R96ks+kokIV7iJJvYTa+VZCu5E/Hko68Sed103P8AB5o+6TuHDOsRjvBuOWub53YFdyG07PH5SqSF9oEAY/9zMycOrhvszPzdvnSVd877PyFC16XqGyyYXpxp9u07UbH6slpSVMhAfmqSGa8oQaj3gXQq21CtJEYX3og4mp8qM74E0nQH4vwf6pUiuO3df1E/fKB6qnYf1s24ntO5H19c1RnBEAICfOQ9oFWhg+TlWVMlGFJqi94kd2eFIEnWbCBi8wJSW2etBuQ4ESKTl9BEGCnQ0Co6RA9Hu+trS332eD3YR95GCoCBBiSFjhEKjhQ5RnxcaAsBWfw6veT77weCpRPOPkuyifqcyIjOQ8fPvDy6Ww+j8okL58kpHpEjmrwmIMbm9KUOIar3WhZVtqMH5EsADCdG/OW2aCu/UL00l4QQviYeM/0azTohDS14kzJUgX1vyy1UxsrNk717aXXn7ar11YtWW7agFNqezOCEaNifVs9N2MbL2yYuSQ/MYQWLVCRzBWiZW22OCMgguQBECQKQIEDssKLYRm6ToDErlXD3FmChKTSdKr+sFsZ5+M9E1U49BDGwHMICvXcp4oqHzzdCwsLtjC/4DN/OOEDTzbnpfnYN8QvoEIcTjgCctRRkWMC5kG+5EkIiBAImTrRMQzH8R3fuIOP8icdT76cvYUZEO0L5ieMiKAj5kBHIgEeBz7V94+dRIqhfnqu+wgx/YEIgrSR1kM9yAvGuHpm3U5fvGqXn3nRpmbYhiprZ9bW7dy585Ti6ZxgFH2TP6nmW5LI1cyin65KRdRCN4eC+h5zWDI1UjVw6c5KtWxMEmPcstSo7cQIcSadOAU7fctkmxTLcEciJEllVuMNMMjVZFmIMhUGliMf2fz5xNik21hGRJ4XZ+PKDjE51yzUTtXB4eC1UxZqAyYMcIye0R7wJmBT6DNg732q+oAvvEMi812QfsErHhFkgG/I62REI8OJ5cxAaXj2VcEl9Ing+KFnxJ2dHXv/gw+83h7oxkl5BOXqAgx7HJpwYpcAQhXHtMOfxHr0QrHsZ7nRLt+UVPBCFSfQNmiEcjMsOxWN5QsSWHmmCQsm+aRdfvaSiFh0k0vYu++9Y4liwp769rKtvyoz1w6scSztrChOkO1Y2JKZcHIILaLyx4H9MSGUMOk+LqDiGGNjOnZXLQrhAT4rbIAbU/bKpYKuSEIISxVTheGkgAMERbWLJD37lqFSw7nC3uVSOHSFOAAsu1mGg/BgDhk9Z5jhyWw50uCsQjIjYSHCdFoAEBNBUrB/W1C9majDDCvmQXOInCS/kIThMwAM4/HplupAgIzGklInFWUKzM7N25n1c7Ysjsi8fa+j6kybcKwJNdzOd4mpe1eklY+jkZAgbOIoJOQKgvFc9YYt8R3IjKpGvmg3NUmtaUlygLe1uSkp2rV3fv4Le/utX7pUY9weTYHJM4Ks8ozb0kzZOrU929zZEwGJacSlxWA5Kw8kbf/40FJIcH2XgQH2GpYZVC0/blpBMaeYGDZE1C3d10TwXSvpfjHVsrVMzzaEMBdmzGbxZUj9VnUtn4zZrJBvqZixBcWZYtpKWcFUNj9LJqRgW0btUTL1D4wJFqN6Qzh6j2uCadfQCRtacPQPW1yNlEdMfSHydZxJ5yUQpooWz6nP1Hd4pl1LceaBcMFswlQKfhLgCIz9qghD8fkC+gbvtxO64xf9Qk0oBcIPvpVPP/nU/sv/4r+yP/nRj+3jjz5xyduWqYrH8eLFK9J8ZJ/3VZa+Av/wM+E7inYxqtbqLn2ZZ84EFwlny6hcxq2P6jJ36zXhoYhQOWTYCltEzExK6ARJn8F3obZzDBmVAs8wXQsSdOc3Nvz8gP39PWML7MvP4Yw1e/qFp+z7/6OSbbwmmxzgN9LWljZ07/33J6vQgiQPu7X+4TvxYnYxHssxDQtmHstIjSpIDS6IJ5YFsLKooBQbj4pC60J/OMxI/c0M+4OkCFZCIxaHULKZdCydTsYgsIKYAYGxdybdBzskED52NBHnGQ4XuGCE8CiapMdzTeewFTFqX8S5kaQQCLYPkoJnqOcQPEMXMCUIO8QwS4r8YALuDVeH0Kl0OoyL/FC5YDguXfVbN/oXmAPOj+Ojfe8kOC51xHHHcxDY9+SGUakeQlW1GOkSCFsPaZDK1FMRGayAQxSYmsjCGN6zJlls33YfbdujO3fcYdhuVS3Wa6vcA1s9e9Zef/1r7pisqaPZaGNOGg8OnuemzZ6f6QgRVFfaQ93EnIdCcFS9ghjkYiFrq8WkLRUSNpsZ2ny6Z4vpka1kxjaXHtuq1EEOEFzJJKRJrdlKommX57N2rpy0i7MJuyC+U0iU7FZVdVYbFkp5EXpSiKnygJfaQT+lVGZWEaRl3XVaAoH14l19U5Q2hAp6/+5tK0hDzKXzNre2asdShWFe79Ye2U9aD+y97Tv22d2b9tbWTXv/0ae63rBf7t22t/bv21sPbrB3kpiR4Eh0GD8h1jCMBnHrqicQd9AcAoPlKZoO7/mWK2noQ0yGTz753D7++BOrHFZ9D3x3XImRctb++sZZ3Sftg/fec0FH4Miki+fO2erqgo/v3753R/2rHs4IBsKrrPB9LLxIZQUjwXZtaclawp9ao27z8/N2fHjoEh7tlv3+4hLZDD0yqzCp9AgcabBjMZHx9tbOqNPs9huVWr/Za3YqjWr7b3z/t5p3P96r39u7Xr/wfLGxfavfiHemW4P8sJuezXSbteFwbnJ08RNJzlJTSUBUnILU9TlJMghLeOn2+P7Bnjqlau0u+4wHDorzxYdFiOrofDFI0LLULYgHKcsVwuYeSYzaWyqXvFikOsSGig1BUh7EHu0WQ8Cxh1qNs46AbQ0nJS1Xvo/UMwIMwe17/fSxWKVBReI9HR6VFZXH94FBxF0ydBi/V6dxQgrOKuxCnF9MmCCQDvUMRAtSfcLZBQ8vS/EvD2JW+h7OT32iuoOnEMuDR3fVvpY0h4JVG4fWHnTsKdnlb3zvN21x9ZQkhTj8WHVOob2UbHV5XlK6Z+XkUGo0PgfaSdMHltWzy3Nje2GuZ8/MtO3pqbZdLbbsqWLXnsr37HKhZ2ezXXvl9LSdLyXtdCFuZ2cKdna2YEtSx5eSI5tJ9qxgHREw006VseBEf8Mk2T03q8j02xzjwrpntiCmAlNw1UJnxMDeGR5EpizQ+jCDgLVe2Cg1snutLbu1+Znd3b9lHz541z699459cvNd+/izt+yDu+/Zu/uf2i8rn1ldJoay8HCyz/+qAIxDfJI2esbn9AVaYb127IxXPwVH/D4p2dSSztKEYN7gO30bykQDCGkYcSJvHpMOfMfZVm80/fgnTEiWMIexdqnoEmyceMOacnbFxaGN8xYtQIqY1wtwgZvglx8CmtOzLOvIi+rvklUe9qyxL5obpeyheF+vIS1VGuhRsyJJHobQVleQ41+Y1npCX1di1HWcHRSC441FGiB2WI0mKCjQbQCnWJoWAUuFL06JcHBUBeDzrXueVWPuVXu3Dxkmgah8eEXpkI7k7Y6WRtg8grK9PBqP3SwAQ9x45l3dV34QHt/wO/KgPu5M/cMWxkaifDoHRkX+AABnCt9wz3MAimMPxsKmBrVqxaUm/oSm0lIfHHgRw/LOdqQNkoJyaZ8jjiKwiSKVodNI5/a5/kgXMZgwxqt3IJyQjLHhbUmS47rKF5N5661f2X/xf/u/2+1bN1U+q5ekEjbbFhfyDFT3tDh/Wv2VSkiNl1QiXya8ZCH0keqd6Nm0pDZTmqezI0nzmM1l41bOMFMq4doNmpQ0Ymtwdp6ILiOCz2alcSWkokvKM0/ehab6Ho1FtRYR63+p2sAaBRuw+/i/6uDz8SdwJ0RSFhiAPszwIh0z6fJK8ko7ad/cG9rX93r27XFelmTRXovl7fVY0V6vxey1h017fatjs0g7MlKI8iaQL/HLIeob8CyKfMez8Fx9pWx87YLgjZeabZkCkaMtBm2NLqJYCJZOJQ/ydlNAjI3fLc5pFxDYx73lp5wIRwQ495qLCZIn806gJ/CMxSaYouBVebok+zslm7tg03NTnjfzUfBdMQzspqxqx2SbbmNgM/lFu/3xPfv5z/5CBn3Sqgc5seKONa3hPrVp/W1tRxb5YyInuCgXMsw4d2JsTs1yAoPjcMQNdrhPYFAD6lIfQX66HEmOHcz5VBw/hK0LMaC64Vyj0nR6RvkS6Sa0AQiZACFDrKQj8psIIbqKrDQ4xBgCo+H8hotGnUZZ5AUQ2adblO3qNxMSgu02dAkOkZIvM+9gEHQQ7yIGQ48zDwDVksUt29uPvLMZAaAsAkTEd/wmP+5DiEh6gtST+/BVCN4+PeFKiJANRsQBB92B3o8goZTSOVu3+3c+t/ff/oW1ahURk4hHNllf9e/WG7avnszI+GPUAu+6/hfiMaYuE0gSPyvDOCf1sZhLKqqP/Cr7WUQugSq1UJWQWaJG+Cq9R7sHdtgQkmdyXp9hTAgsqsQ7T41Vc0np0CZVU4Zb1loi7GFcBBsT8xNSc49+iOR3dZmGTgLP3Kb2d3oAAek6rZatD1N2apiweeHaouK8WrOsQjbGKbug9lxM5WVWMGnkZI7/4RDBOsKtXw/qK9Xn6tXL9tK1F+zS5fMiFASW1Gw973Rb9tlnn+o+kAo96E5W8EER/CFfbGwYBualn0KTY9hLuC7VAK2GctRTXIIwEzOAFkjfkWnWFUNGczs6PvIxdoQVNMgR0ONB3FrsJqJii+WCzcwXpWXsWO2gbg+vs/VXzv7OPz5lhSVGL4IzD0n+pbnrkwDhSt43paKww4vqr05JOCINWeqiUtgvi908OAAPW5cN4rF3OZubmU7smnJckRRC4ipChDjGkJQQBkBBehIYJgPJIRZUefeMwy0VIgIgfUSIfEd+AJxO8LXIYkJsLQS3g6kgfd1rr3oxm46JNgDLhwE77Loa1H5nUOoc6kj+5IuzD6AioagrXv05xunLUyL0mTCermds5wOToX6kcwRCSn8lEj0JMEcnFJ/w4V0upimCUR021s/Z//gf/3N79flrNse5XYxuiAjYNncq2beZeNvmYk07nR/YekZq91zczswxgQeNADQCgUAm5SvCZHIMk2ayybFlJZ3zksolSftCoi9bmgk0Yx/yqh1vW16wT4+kZsrOT0ha5hMZm8qVxVJgYOoDIZyqopoDF9qhqD4ozs9YfSy8UHvYsTUte/1YMB5CECJw4EObA1wg8IRPWtrZ2RLMKbsqDU1MRQwFFZehuYgR5IV7UjzE6lSgCu0DKOIExhF+AP/o+uXwuG8Uo1GOL6RVVvQ10Dt/9qw9/dRle/nl5+zr33zNX1L39Y3TduaMTCXhlao4yY9+VLMxX8hP99jobDHGnAwlEKEiAPEXcaZ82ctsqO20m70R2yzTVRrMWxxs4J1P3Rb+s/5c1VJ+0ixQ6StS6VsDazdY7tyw4lTGtncOLZdatanpKfv4vXs2vzyw3/4HjMRUhKtMitHtJIBnkxDmrreZ6gvBcN+oWuPoSAjHPGtOEQ02Fws9aCgH/Pl+XSISPOa0FiCyyB7iQQpDTNg1SE+f6OJ2SlCtcXhwJcAEkIrYRUzlY3dUXnGeFHkzQYDIO/Jn/TfbArMDDadusmcbZ3nhue2LE7JzKNsmM5SD/QyRQ+yMRxbLHP1TcKkMY4HAYTJz84tCuIxPsYRpsVsJLCcahvOjgxjaEBz4jkCnOzL5r/Cb/AIy6N6v+i2S8UMERFjYrjit0mpgXO9Rh2GqtaM925jL2Ivnlu3a2Xl7cTlrT8/H7fnZob26MLTfPJ20v3elaP/06aT9o8txuzoDIqtu6kbRsmhADDDGOmSpmWo3KjVaxTiu8rE1Sanf7A5NiOmGE18LM9PW6IvxSFUdq09a/aFVYZSqbpr/xBxSsieYKjNQnVFFVbB97fXX3Y8DIiK+v/nd71lKCCzo6acwSGkgoiB9FZUHxyCVGPdVhRKS0JzNlpTJIZ6kOuMRR/pJYoug0RZ8Wyv9saOtAOn1Bq4RsX6BaCch+n3yeeiPiOFE79R3ype4tLRgV546bxcunrGdvW37V3/4A/vo+qdWFl7Nzy24puhzBIRgbhIqH5y75AIe+i6twq/xmPFtfDWo7pLSIqhas+azDrPSpmZFlHpphbLM3DL+r7wNOiNL9gUAyb6B79Ouhg/UT10Ycc6HcTlZZSw6LJZn7GBXBC71PlMSg+0mrHnAwRUNS4nnrzBOvjF9YvOnLxB5FDrinml3EEAEbWzAXpCmro8IqEjedDbl49gMrVSPD/3s6srhvi/kwH5GLaahEAcEj4pCZAgAgCFVW+2WEwSRAKFFMXpGuajocHpXvxXhmLyH0JCskYMPJOHK2Ch1h6syycQP9SMtTh9JYSQ0WgSBPCB48sDjD9IQ2aLKUVMIQJ5eH8czpL9MAdULbSJiUoSASAGJHgee+YfqW/2HHRgQk9+BKcJEOu1D27z3M9u7/edmux/ZcnfbNhINW82N7FQpYWullK2U07KxITWcgh2PTtBElimqKqwn93EqRZGJmAj9JoRRn3bibO0FYUkKiarasnkrwynbqo6tk5s3m1213syG7WRO2U76lHXTc0ovnV7EiQERV5uZ4ES/jqVm/tkf/dCSLTF32Y9s23z9o+s+PAk90jonAHAmgom+Y8cThiRpN3sFIMkwCZgXzxHBRI4LZsdf2Qz67Y0K0XP8HxaA98mu8b7SdYSpASOR2RJLlfW7ZNev37NPP75tjx7uKgUdpZRcJsXTJr6G1vXLn0P8qQxCA1MOCwgtRqnUfGAWdo8duzMPYhcwvUlsRKK3Uu+BsIhdf0MROv6sTFE4mlPf4HBUPTMyAQaDcALQ3v6WtGo2NDGbXzotjW1e+H4k6pUkF5Eb6vobiqo6kPu1IDJ0wgS5F+bnRRDqCD3vSCIjEfF0AyBc/djfTK9jBk+9VnVnBZ1HS5kYQDpOdWRTOiJTFNkuGaBFUj2S+kTuCU60ygMiZOUX5aAYQeQsAJhgkhMzjIT0ABWVnnuI1pdxKn+85Cwk4MomCxwiSI+DaLyPfAMQ8vTMjC2vrKjNT2bU8ZxyCGgjkbkBwYLKvGfslfLd0UfnhgReB2xTd7DxW5gRPQNLom+mlM8Fpbkosb6ejdm0pMF0hqEtxVzMFnNxK6fE8HCGqcOTks4JohDEbXUhIsh1Mg6QiKjt6rz8oGu5QUOwA750e8KO+nmrxufteJi3ZmrWVp56xWYuvWz95Wess/CM9TJzYieBGbKCTZ0cpLjqGxPcmpWqxTss0BChqP2ff/K51fTMt6pS29Am6GevDHlAvLoPzkaFSUV9vbUiBM23PqzoEZjpmeqq3nKY8j0BuEXXr4rRuygEZhoIj/6i37niLBwost7eEjk7riOQesJhSc9k8Lmg/fiEr0l2Xoba7PWhPwV7DtwkT/oXswRzLsscEzWB6bkp4VNCuNTtB5W7wF4BoiqOmWKZKXY52y/7mg9lPLswZ5l8xoqzssEXZ2xuYdZOrS9bSb9ZFZoucJZaVzQ4tA8//NTef//Yzl05bTbD2o0wHeYNp/LQ2wrhfPKaIlKT4A4rSXBUc4DjQf2L9xCbF+4NiqO++za7kszch9VawdXAHmgQrdvLekbtIVIIlIkFBAAD0UQe9SjyHKJH4vObFWpMhlDP+BAO+ZEGouM9gAcBIG46jzrjOYZIsfHw+FI/UIUFMrr1yTKk5TtHANUrTJBh8gecWm0TU8NWijbZpz10AgE4BAflE+Tjf76LIk8COjwJgehhD5Pv9C8rxjUvFXZZkmAhI00CW05xKZtwb/i0YoEFKQIjc52xuZHG5OUMw8uAFZ+MlIy6nLTOOGMtSalGvOgbOrIAqhHLW8Oytn1U9bXrPanPHRFUO5a1ViJvPcFEZK082I9ed0JmH6NWdD6ryFt6kslObHHk89t17+2bwCQiNn5zj5anH84YvfGSomMRdZwNMRRjqMHqX4brILR4ShHTToyAfory/atCRMxOkH7/pA9Ofh+lY8UkJ8YORWi9fkO4VxfuxO3jjz+2n//il7pH6HhtPVAXnLLA2TfDkJBjohg46esulJhhV/CF9g4GYsz4cZRnpVax4+qR76PY6jatPFNS+2DVI2uq7JnFKSfql669ZEtzy9Lyeq71smBsei5n3/8b37Xf/u3fsb/7D/6e/c4ffMte+/pVO9hBAKXt2rWgqF+7ds1+oj8qPKHeENiSOQpIYSciqdicz80kjCnZstGwUVrvaQh2Mo2AkFBjaRRquavLeg6hAxzvWPUpeUaExT3p3d5Vfs411YlIUCdS2cAQnI/JK/BNJLnDlr+B0MmDd3yDEwdJEZUBspEH9jQqOwGVihU90WQYhjTI07UN6qxOYjrj7u6u+xJcquMklGTxPOnsSXl8HyFTFCLEAbHClF+99zf6UO9cmk/g6G3jmWyu8lrR0sWxFcWd51TVeRF1WZy+KGRKq2zf04woIo2LcFGiOQBfek/I+3GgNPWR1Lmk8u/GZXqsv26jZ/6OJS9+24YiHFQ+jlFid1U2zHD1WMFnqklTQDqxY814DAOVeRKptdRZ0fds1/s+hA9AFGBbLAMV0PUv9CUhzDQLzAHiDYdSABsxTH2bEPIzCSmuK7Pe4rpPSvr5ee8yt5i7kdWVUZ9oToPnqzrQD18OlAVePOkH2hGuJ9/7b4Eff0ZaDW/Ujmz70W0x74rMCOYdDCWF0eTUVs9P34aq6x24ENRyiPz4mE0xGFIOZh/1QqABqyNpN9V6zQUC5xFg6rKb6/Lygkt5cI793yjr+ZeftcW1eXvw6J699cu37N6duwFPpc7vH23b4tKC5WXH37x5zz784CP79Mbbtnt0T+V37O23b/sQuM9dVwhy/EtETmAs2oMIhyODmHvLNMxykXW5KVUcYhXw9L7LiSiNlo8RhhVJSGsR0cRDiuRkc31Bie53zuzbCKEa6TedFUWAAtHSUM52ZgdM4YquIAXIwTNUIDYKFHGJ8ECAQqnsCNoQM0FqwQ6YLunSRflRMueQxSWdBgNJpgHqNYxCiBUxDNKpDICNP4FxdALPfDqtOoZNIb0OSh+CShCS+yQRleLTWL2tmAYqVZF7oiMYQ0wiLO5RmeHb1G40wms7so6Mq3JxzhLzlyyzcdXiqxfVRiE4Ti+9T7rDB6QWgikv3GDqBeXLhFoYD0RPd0JoMAKILeHzzgci8uG5a3bnWKVOX7BWeibUV3Lbh2mYTVevCE6qs9I7IweJxUASQm53ejG0J1NMVVEJlNh37SiYTjyJu1Nu4ESnvmSLKtUfOGBeCBVCHXNFy87M6z6YGoKwxRiaFUHH2JUUqS4mNATX1N8j4C2GDvdhWA9VHvsfbSGsWydfynwSAi4pvcBBVAUF50DURIj/cfBP4z5ahLOWE2KywtFMcqj+yNhzTz9v3/rG12RmYqIpMR5MpQfDGNlJKy39zll5bL+cZNqhYOsbOug5uhSbmi7Mz/maCMdxHLrATXmwNJo9CAeDjq2uhYVYDx/cd5w4c27JTp2RrT3s2PHRsT3z9CVbW1uyP/+zH9tHH1+3O/e3JJDMVlfnTVa17TwUjds1Efx0WJ8yCb9G5ASGwZiVw4YNSFPc+khnVGq4Co4xbAd2aA07YQQCRiL6DB39RoKhKkcRAkXF4Vv1gktfgB0BnGuQ0DACdb86klcgXsQEXPVWHuGb0LF8Q2RRPvnCBHziisqB+4aVcIGYyQeV3DfLn5TrdVUaL1t5U68oT36jgdSlVrFCqjaZ2koaP2BCnRgxCCIhuidG7XMV13+LOFRtag6CMAfBpZyQAideY5i0qed/0w7mnrL5l75r/WzZVeihIsuQfFMOvheRxxVZFirlWs/YWIFcRRAjFqTgxElZLynkS3WtL1FVlZa1X23YMevrSS1+5HPGpQgkpgvuEIMSozFxIrTt9YXbngiUFFIEGIbfCtwoD8cHV7dVF+A8gQUaDIwSqR1pZ56D8meCEwyWnVrRqNzfQb/7NyEiPYE3uEB+XN300TWKXt6kXoST/UHw/pjcEzwP5Uvl6duL5y/a7/3+79t/8p/8I/vOt7/tuB++ob6TllOGIowEWmVByjPPXLWl5UXrsrW0VPecJG++KAksqc3YNkcjNdp1aUB90ZDMSubml6S95oS7escqs2F8aI1mRRJ+TnicsO3tB7Zz8Mh3ZIK2ssKHv3jzV7a7iRBKW7Eg+/yoKVOj6vg6W1i2O5907N69e15PD6pq6L1gkn8xCF+KhSlxCjZcbDmSo7ozXg2xAxw6knW/EB8e78PDQ0dWB5w6iIKxkels1H+eQXQR0aPKECJCIW8m2TAZgBk/6jZ1YmAM2LeUC+FS8cgODwQnc0Ll8K7GVjqTTuU9nDEjdRS5hQ3JvGpV3CU09fE66Ts6GCRzx6Ai99SbZayUj1oOwWNvUSbMBzUuUs2IXrcvhEDkEcrRXNpEcOecfj+OfbVdHVxNTtmNZsr2BmJoOGxUc5Z0pnyFF8s4RbiSiB3BhQiZ99WN8V7TEt2aJfpNiymvsSQP68UTPdR51TFXspmz5ywru3HQ4+gq9UtH3S/mWJFJgjOVdsGIQphUTIEaT26/MkRtigJJgwc6BG/r5B4/Bn1EgIA8nQgY7sVYO1d3xPFsEiL4RtFhqhgxn+j5VwWeR/0MnnGNvo9wBDzmOfkxTLyxvm5Xr161hYVF/97Tqq4hBNWdQFqItljK+3bf9WbdylMlO31mza8LUq1xWqP+FGZYB162nAibGX9sCY6/KZfHIRe3mbkp5Re3WuNQeNq1Mxtryrcgyb0im/sFO7UxY3cffGqtQcMuP3fe5hbKNjNdEhDj0sRkJneSNjO7ZJ9cvxMcbz4ZJoQvsOiaMRkmOJikDfpYLqvKQHIIlsDhhXgO2YfcJ3QoDcSABEUFDogiOQIh6zlA8hVpek43eFfova++gQCVN2noANKjzlMtHB3qA73PCiBPtlmOQpg/P+kkfUsnQaiR95t6kB+Rgwt7krpc8ezj5MB/4F5hdRjf0makAsNv1In51WgtPk9bBM7QEHvI8Zu8iXyDzY5EJkQIEd1HkWfhnhfqF+qtsnkGkkMBMal3KanuvU5TpofaIbOCVdpx6qkIXnFGWW8oRBQRJzk2R22SSaz84lZPTVs1t2THuWWr5FasXj5jreIzNii/ZNml52yUX7CFM6dtkJJqvPKMjTdetfzKeZsqTltJDCCa0aVahuukspPmhLpHPxT4HbUvpFXgPf8m6U4SFO+AL32zt7cnJtpzs4ip0ZAPqjgSES80/UOI4AxzpZ8iOEb9HtWBEJX55TpRByI4EgV+8z56F74NeRP4TQR3OLOeo5b1cpIupCEtO+0wmsQwXLaQtQVJ8o1zHOa4ZAlJaARltiiiFiEXpgo2vzRna6dWbHZu2omc2Ycz5aJdvXTBFmZnpOF3xRTwDfWtWjsWA2F/uLHtH+5Yq1exmcWMXX32lJ27sGiLK0WbFhM4t37OTq9u+IGHuw/Z6y2Ed9juaRLCKrR33okPe9l4Pyfx4fv3xzLJVLowGI4KUknLItiyELqUTKSKktwFcbWMOge9Oym1PCG1Kh4IIa/bRAxpHgU6ByaAXgN3jlRuB/QEsE86Daka1HMOVXQGoD9U48h5Q6dDGEhinG+kpWwvR/nyjadRWt7xLGzVLG6sGKXn6qq4iJTORB2iA3nOFFxUxcg+D/Pkm0rPWdN4TdmkMiAdHlR2OolChCiEx0gjZOBWyVUHMSOZOi7FlEdPGssQu05tTEoSzJ973qbXNmx64bSlG0c2PN51b3cvO2sDEeqgtGrdmYs2mL9q/UUR8fKLFjvzmtmF1y15/nVLXfqGZS5/x7JPvWGJp79h2avXrHjmaevNLtqcGOeMbMOVF16xmWdfsPVXX7O87OOj/SPb3dq08uy8rxgLqDyybGPPsu0t1S9jtyoj2YYDmxfC4nNRS/QnU0faBENc2OKMcYcthRPG6S94k4+OKpJyU+4423q0afNzs7I1NySlypLo9cBIM/peeft4svrRiVsmY7iXWaMrsAwjNOaMgn6lHyNo0xfedxOYc+F39OxkjJ4/eY82Ge79ym/hBJraXam+jFlziu3nn3/uGiPrwen3F194xsrTOau3jm17b9PPKwMXEDTUDfwCf0qS6kOZTJyLNmCGn+DHKBTbeaFnsXUUhzOwMw/OR0lOF3L1envcanfG/WFslEil+u12R1XpdR48etQu5PLN+enZeqkwXd/c3Gskc7lGrjDV6tWH3VGq1c1km8NVmxu++Ua0Ck1hslfrxKZlfNBkHxypQpRJBwaHFrtdcGQss9XECPQS4g3qb3R8UgBWmE3mgASwyidyhuDd5grA6dBA4NII4kzCKfmJLHB6bLMknmURLnlF2gHp6Xi0CJfUkqhcI82AewLqvecvQmIKorRey6SkeifDlNyspPMs2zerTHwBVCqo9UJxRdRI6qLS1OGsmEPyTq7S/akzhKukgkFAqgiRCBFj0X8qO0gyEjPoxtRgGJGoXaSidyKUTOvQDj79qY2r++LK92y/sGIHF79nzWf+tg1e/nuW+PY/ttz3/ydW/Bv/Cyt8/39qg5d+2wrf+n2b+ubv2vS171nx2dctc+F5S21cNlteN5tetGFx1npCskVW9km9G2dz1ksLvumSH2kkPcHW1k8JZjBY1WzSoNGYcWu1Sb9xkInL6hXMGhagF3oariSif8NVLXV8gECiU1896Df5DaW6suuoIKNy8FGEXVrZtVRYbH36TEwVhkp9OP8L2JMOT7zPgAP+ngPPyD/kw/XJ/QT+gnF0JXyZyPntgkB9o9vwfqLVgDtXr1y18+c5NpnJRwzDSkCrfE7qYYJWSjjAMuRjdkwddWR2iXiVZjSUQEiM3BHX6TZ8angxx0IgCblkTJIYJ1vOve5jaQLF6bz1E2w3XrJCQYykdyyGMrTZ2YytrM0LZ4YyAaZtYX7R1pYWxUiqdvPhbbuzfcc2rm6gNFhPjMOnzRG2zX7ykzfVoNBLk0Voj6y+JamFut7oWUcNRAlFjWIjhqnytBM2GzmgFrfEzVh26gitfxEHDsAKSB4BNiJk0uCQC9NU1YlCcNKCB/2eyhsEe92lsd7BsSuyL3wsevI9OQcGArEHyU7eoaMC04iYC8TOlXoz/BL2hGPfsCCBCbwn33qj4SML2Nwt2UpoC+5ILBR87jrbTaGq0ybKwcFIvfkdIQuRewL31GkcQOH19jR6j3SCMT1GPq6KqVjHHn76tv3iR//W3n3zR/b+R9ftZnVo28OCbcmGzm9IzZ5bM/W2jdUnfSFaT4jni0MEL9rB6aEP79+1B3du2Vtvvml//sM/tnt376oTeiJqSWPVg5GR+FCIGk/ZU089bWelYtIfbsJ4TaMQiCW68g5C83boN//7nZCedhH10q8iv8f9T/ui30QYOLk5rGAeqjfmix6F+DiE7yM4kQf5e/+qL76QVIF0xJPhZJ98OUTvcMwSYEyP66yg1/4feQaTjHcqQ2n8W7Wd5Jh4ZandbE9Oe2BKHKvElOsVqfA4rzkfkNV+4D/HIYFfTCYrigGzW2txelZ2+bL7vw72dvR92ZdcZySQ5mamRH8l1wpu3bxruzv71qg1bW5+3tZkgrmPQ1T+8svP28xMzjaYvB7NeFN43PrTp08p0zBSHuZ/ySZP5awm1WPv8CAMrUkSYzdhl/tEBUlHzpd2dVyNDip08EoTIgL0IICxkaNLSgCl36gzIDvA5YqB6QtRVJZPJBBAUOH4ritCZ1VPUuUzrurnatPxugLwiMmgTqEqRRLdy6ezFLjnG9LzLHK0sStLuNZc1YryJT/yBQmQwhAn+2szxk4elBNpDfz2fE/ck4drMUKk6BkpaBN5U46XRft1rbbFaOoVS3TEkds158ysTCuLcycKRRG08koIwZWH6MrH/8MCCf1QMyUQXCoyJMY93te5mTnZ3SUvE4cWmzmE2WWqB0xSyEu/0fcOKtXxrwpRW5w4UG2JMHa949PQTv1QXgRvozIGFkTgzMagJAolPYHPycBv8CL6Lgqkco1ugmMnwxfSeT2e5Pnl/E8GhMXJb6O6e93UPjcj1fdRHrSHe+qt2gnX0ra6umbsXTc3N+N9wxyAtZVll8qsVeD3wd5eEKIicmaHdvst0UIQNoOu4NRjealscmkNteOano0Fq4Ztb27JZp9VfmsSVGVbXF6T2bVEZ0hTYCkh4/QH9vbbP7NKBccb3nXG0L68Ci3S1xUcefUHsUohdikLQYZVNiwKSUoKJHzOdxRAdrgUSIaajBQmAjw6hQCIUOEYwmJmHVKVMlDL+N4ltYDHAhTy4d7tciSFgA30fJ0u98qMyf8AmjTkw30gymCD8z1lc+U3kfdILTKAI1NXvfDn5HHyGwKEzTbTmBIQN3UuS6uBexP5TfgCkkxCVAfPK7oqcInqAkcnMne7q/5uVmoYaZJuskklefFRzCwu2OXnnvFpkRyyR/uI0SaY5AvT1EPn7hcvX7b182ft5W98zV777rds5cwpMcbQn76oQvCD0VIRxp0ZdWB1XsTcIFry97oDe66T6O3kO713/ADu/HFVDHCBYQQGpq+eSD6ViwaGZsg7H6GYpIvKjiIhuj6uC51+IkTPuEbBn52IUR5RGq4R/KJnejq5KlC+LrwHJ3d3dkQ4R3osM0PtC0meEDlfbm/v2IMHD5xxb4kgWSjUbTXFGPp2dLAvXG7bzJSIc2FOzIlFOinRSt9t9e6AcwLY6+BQtNqRhN632ZmiM+i2bPiV1Tkr5ZP26OEdazYq0iiTLnj7477tSeJf/+Rd1Wtoy2wgInLMzmRF5NRpS/r6FzaNUDixM4x4pUtMjkhFMs7Nztu0ELuszoNroe7RWcTIc85BCAx9odb4/F09h1lAMFwZpkBtBigwg8Atw+IPH8dWumgMG60IVRmnjHvwFUFS8obIkex66HXjXRQAPgRMjNRhOiNCIjoBZhVJUb5lNp+rupSrOkF4MBmIn4hnlb3TMhlmMuXFSUvqgHB+NnmQvyO62uzjwPr9BHlCoKk8efI4aB5ENSc8ieG1FxL5RA99I7iMQQbZppxOgy+AKOA7o6VtjzUJZSzL1dqyX9GVGpIEB7Vju3uwYx8/uG0f3r5hH332qb319tv2kx//2N55/z1XuwNjCOYPi3aUaajMJNAOHkWEQuCe6FI2ivpzOKgf2Tqb5bkRbE423CW+7r3OnmeU14TII3hGfa56kRYc8n5+DL+vDl7el0L0jOvJSDjZrpNh8trDo0ebIuCH/s1JIo8C9aZ+2OUwLR8y8/cj7zf2gMsId7HlIXb6j8kz7NeeK+ZteXXJlpamxZzzhiKdzcZ9r3Zs+lOnF/QuZ9MzKTu1MqeKydiKj2xqlnkgKTt3dtWmpzL2ne+9ZvPz7IOXsmvXvmkvvPGGT2u1N4IkD9717Xfiw2E2Hs8lUuzSZrFRJpfJFuLJeEHIXZ6dnSmL46rsYjGXKxe6nX4mKwNjNB4m1bCEiDwO8ajBMSGuBAWdBECQiqycofMkXZ2I+0JOhqYmTivvOTpbRCdOT/QlrepcAEjn8i2eVYedw1cEpQizIB0agz9VR/jWTyI2mA85ez76ptOVTQqBqyPIz73kInYkIxOUmEWFI5Fxb0wFCJztgZmUw843TtTKBxUfuz0gYZCqleOKGFAYb40QyIPSQwCususPoiJiHnBKBrMEoXGf1inO3t97YHWx4X5p2Z7+7m/bhWee82mjZc5yz+eMjSFw4HVUB/aJ+/jTj+zG7Zv2+a3P7bMbn9vnn123zxQ/5/nnH9n1D96yTz582+589ontPbxnDUmVarVi7EBz9sxZhz2bgDRU/7d+8Qsh3ZTNzi/6c3xX6daOZRsPXMu4eTgWvMwW82LeeNDVX7gLfeZWbDKzUHmxJzzO2czEjGs0mlZksw9J7+2dLV8FKHwSUyla5VB1Ecx8Xjg4I3hycCMagTN4XQMD1TOl457uBy8cB3iniooVCZa8CThAdKagEL4Fh3gZSWClcZ6h31yJek86vOvRTrPgEox0TvDf3zuyB/cfCQ9ybjeDry+++LzakbHthw8k4Kpiyj0bxJgCjg9ryo8Lk0HruDhIDmx3/8BNo9W1ZWsofSI5suWVaZuakTBMD60ggsUAYM0F8+LnF6dFMu3x+rnTo/XzG/2RMPPay8934olxe3o600yl+vWKbDOZAI25lYXGi8+80pqfWuwunTnVHW52h/fqh8P7bz72roftn6Ro6f+cOEI4TQRJg7Q+OjryJaSAZSQbkTnFQLvflUoplQSp6QBSRJUXuEQkOHLCNk0usUQsfIPzAScY0pPOQhp754E0ojaIgjAQARJIQ8eQVyQ53LOvcuhY0gVtIMxcI/IMGxQkA3nYB5vJHj5nWnmxI6ZPeJFGwHeie11BMKV3pGIMP++TIWalxaDidmVmcOa0KV06d2KePeaEsAQCJ0RIFn4EKeleddWVtdVMTQXZfPMNr2tgcPjcZXwEx5jgkyzN2HFTUpydQYR0g0HPkZKhNxhcX1Lhk+sf2M1bH9m9+9ft5mfv2M1P3rZ7n79nO/c/tdruPes296QJcEzVkRBu2x5tfm47u/dVVxWi+pCPX6VC+vp67zveOZgmPUHdJuqG4AfxU4/wlueBwKIhThgpDBLNDAlH/h49xNzn8ujhI9cG8YFgCnF+GieK+Ooz4Ce4kpbRCxcO/rkq9Biu3IdH//0C2AVzCvUO35N5VD8FmJYCRD4U412UqTQjswi84wPqE3BSPzmnSZpT87hqxQzr5EU7ZZl000krzKVtejGnvmxavX3o5u3i3KIEsWAgJv/Xf/Ov2dXnVmVKSZqfKdnquXldF+2pF6/Yi68+Y/Or01ZpHNjc2oyNkmO7ff+GrZ9btVx+bDs7NyXhyz7/nX0Udg8ObLq4bA8fPrQ7d+7YvXvv2/bWk3HyCZETpK9LX0CnL8omYDsghCK7hCIpWQ+LV9DZghoohcPnc+N4gzvRMWyywAkkBAAB8RO988UMIs7siK/0IAadDhOAUDEFYBQECAWwkjZ8P3Ap6tfJGCpIFKnVOMyI7IrqUp7yVSbpXX2fSGCXwsJyyqPfOOPKx7F9eE/MRg9hPOUyQxksodV7ESF+AzodWsZOJW8YB8wCvOAZbYqIPIo88yjkCBKE2gUtJAwRBWY3VCZ9pWFDh75UtUG/KaRhu2OZJKoneREgKB+OA1EHLdvfuWUH+7et0d6WFKkifq03rllThN0c1q2TFPzz+rYouEtSSJcJeTicQ54Edi2B6X05OGp7uybEHKj8C8GfKwb7Gngpf6WhzpgFj4NumdTEKTgDGJvy1Rf6Lphhbv9P6hXl8f+PEOoBDgXmRX3oI2+nro/7V/ecC5BMFezOrX2bL2xYcjxtV66+aAsra3b2ykU799Q5Wz27YMWphD397Cm7+NSiLZ3O21HroeVmhrZybloMQYxhKmsLayt+nPGRmHNuOm7nn16zZ166aplC1nqqy/z8nO0f7tlL156RxlUSnhaFzxIEB0e+oOr0+fOS0RXfNGIFdf3XzycPnrccB5T3pN42OyKwMMONGUgstYSYsL9dlVIjUW3oB7i2O1NAXL0HAEi6yJYCOHwLEgVgBWlLgPOThquS+XcAlfc8g4ggTB/i8TRhOANHEc8g9ijirGuL0NlxlfdslctcYpxTkcbgpoTqhyrGb+qIl5qrSx4FGE+YBNMRUoZ16mF+OSdl0KZQPxCB1Wk+W0x5nsTKCBHCvSKIA7TUdgeaHjrSENWByMsBpCsYjGWHNw53rVs9shimjp4BaQgOhhK82WgDXTEnaSwcWSrla1gQYZSl5cyK8c4VLFNmzz2pfmoD65aZPqlPPVCu/vc8CeFEWJUvuOgl/zx4G/QjNEX1pK5Ukm89nd7xihBlphAkH8xefQMxYCbpD+Y6OzPzeGUgJg/hMSwUPW//dkJYj59/RVDFqCM4FIWTaU8+d2Z74vfJEOUBTtBBPo1V+USe9Md1maSl0aMhE5viduH8Nfved/+hpQanbCZ5xaqbaTt8kLD9BzGr7kraFjfs8vOX7OrL5+2N33nNXvutF2zpojTEbEF9KByUOZhK5+yt9961Tz69Lt2gZ/PLZUsXYu6YA+fa0ug+/Ohjn7IKk0Rqc17hC09ftdli0e7dumUfvvUzqfqsJ79nMsFV01/b402SvB7uGj0G1SVF9edaKA1UoxnHZqsfV03VWpxVAo2rXgDEbV0BCoAALDoUokVlBzC8hzhOSu/IO803vAuOs8kkFj1zQCstdg1edAg0EGpASNL5yaakQ6XXb5CpWCj6cB+qLsQLY2KqKmPllN0V42B1HTOrcBh2msxWYg+uQPzUJ0LmZotNK1kbjyoqhiPih8yi88xZ3+0cXqkjRHJE0OcRYnh9ReCQRPBXhHcR8tAV0uB9hyhxQ/vwlz+3n//pj2xvc1tErzapLrRd/8lGFuFIvLPKjnXYMtZs3FPbu1J9pe8n+uq5voh9oLqwP0ZbcGpKq6qp3lIXIwlFsdSZiqIFwaBVcX/yawHuotTh/y8GCCEaJotCdA++4ExlroO3X+W6RqM/YAgChl80Tb8VneCi6wSehJP5/8cG+vN/yHfABNx95513fRouuBtwGOYc+hObejBuCM8SdvbseXvmyov2+jPftgszz9jG9FO2Pv20nZp62gqDdTu8lbXrP6/Y/Y+7tnMrZs39GZvKXLFha8YONjtWPWzaokxDziKYExFzWmlBAmRvZ9c+//RzW16cdzwV/7f33vnETcxut6o0SVtdmhdh71hhtuBTYd5//54fNfWXLDWt+aR5JiuwM2tB+r7IXMQlSSjVVSaSeoTDAareYTjI6AyIyO1KiRwm3EeEGyRlUoQlNV5pXBKKUOGSOLRwuEDokQQF4QkAl3QQJBKY/HhG5DdXmAHmA/tW1xo13y0DY5NlfNSVsh2F1CFoA6BSNJkFRIPc2m0WvKDSd6Ui98S0eg4QjmQqFTmqKe8zvrB/8Yhm1BY2iqTNCGSG8PxoKFBU5YBMESI4MugvaLe69yQBqZkpxYNoqWT0nR9WwG9Jv5zS5nOCmSS1EwOMQcShW2dcnp/+azV61m/FLDPIWE4x3lKy9tgXp6SGSPC8zci+P1s+ZVfWL9nlp57y/gyBGop5KG8WGrE8GE7DMy9nkkq3Cno6eRY95woc/W7CEE+kdlWcNekMBTWqFZ+2ORa8WJpMMsAABHCqutNSf07c/jLAkMD1MePk0cn4V4TwvTpKdfCO+EKI6nsy8DvgIAEN5JlnnjbO7EMjmVTHA3n7FtjQQ+NYxPjQDvd2rH5cEWIMrCwVfmVqyS6uXrRnz75oL535Tbs8+21LHJyy5s2yHX6UsPd++NBu/6pm+zfiVrmXtkefdG3//sialZQN2lnhXcbef/e21eoNm1+bl0lWtY8/+cDWTq1JdZ+xxcWS1ZtHVhX+Ez779DO788m2Hd87ttVVNo0IAZxTQLQ/DIJc/Y9jzM8mb0ymyBHQ4tRoTtv0DRWZgysJhnRjSIdZPszLZfyPHSqJAAyuTfRJASJoOgtHFpwwUrfDs+DIgqCj8edIohKw7QdIGgW+8Q5Wek46ZT86ZqRxbFOO2WB6zub1OLo4ggYvLPOocXQ5cxBxsvUUtn1LHBPbGIeYT+0UoTuxK63MdDVakl2dWRbRQ/yJMRKXDsenILOYMXSf3hpUuihGhBukliDh9dVv/fLdU0b4URWd4PVP79gvnZ/S4CwFvumZ2KFe8wNyIKIxSLrpf4Y4z62dtcvrV+38mat29fIL9szTL9m1a1+zV1993b75te/ZN17+tr34/Kv29EtfswtXn7Pz5y76DD5f/6/6eRPVPkwihnWKeVYLUl8YCaWoGmqzbyIRV9v0AGIH4yPp7Q5F8uLKK1WXbZU4yI/tjYc9MePKgQ2kwSXGYe89pnJ6PwqIfMt3IU7yUCR4HRUJlBuG/p7E6P3JdI/TAzFlFh0bHQL9ov9V7xBIS+S3oqcNECcgaMBNtJ/H+arOfM/22TZMidHKLt4/9s0h9vb3ZTfv2v7eroh+3w53FfWsXjv0tfdr86fs2QvP2deefs2+8dR37fL8NTs//arNxZ62s1Nft7Xca3Z4O2sPPxnavY/6Nqyt2qi5bLc+qtnh1shef/37KpfFLUUrF6akwt+wh1vsRWcq/8jnn7zgm0awXesXbHKMdKnrCtihBDytUgr9YHhfqy3Ew/PcQK0TEtNRHGPMbp8QOVCBSOk41p6jkrP4A6cdBOodqgCRIbkj6R0RA78hbK4RgHkHobunVgwCJkH9wtCG1GRJVn8utSZayuo7uarsaOlktD45LCoIY+RBI8g74fv6dZURuhhPM8QnKa/0rATiVM35hXmfP1BXu5Bc2K44EkE6/BVcnVbp+BPRkUII8USdFQI5ooCQqO/Bv0Ba8GzySkgPUQnd+f1rIaSlrRvrZ+2lF18WEb9szz/3il25/Lzsw6dtZXlDxLWi/AXPqhjROGlv1vft+uGh5RN5rxflnmRG2Me08ZlnnwnF6BkMiivvoz75cuA5753IST8JXn/VEeclY+f0GxoV/clpszTZnXST9pwMDo+vCDAPnJAn48lAPYj/oeD1Vd2epP1SRpPAW+Wo/8N7+oyKAze+1wN/05Bmsn94ZHsHhyEeHdmuYI3X+0D3R8dVO9T1QL93d/c8HlWOrd/pWTouMzKdtaXpOTu7fNpevPiyvXLhW/bKue9J8n/Nrs6+bmdSr9l485TNj1+yvU+Sdufdln38VtXe+bM9mytcsdX5K7Y8v2HFyaiY7/DmJxd/xb7rzFSC0CAmAh0CQYeZSk+e4bGmI1DrARSEBuHQYdjHEDUBQJCOd6SLpHFwsgUCBmA8i5CNwHvS+jCX7gEs7yGK4H2FL4d7kBVgU0fufahMTAB73YlR34NgTGrB5qQ82uhXmQQwFRCUOvqqNonv/oCjZxtuClAnZ3jKmzJIE5kRrDWnjEAsVCNMcuH3kxCQxNunP79OGIJ/pOhSQn9eB97pz78koQLMgbLJnzfId97BqGKxlNVqLTs8qFu10rbdbSHb7rFVjqS3ZwuWFrffbXbtl1v37eYR4/mhnvxRTyK/2aaLnUvQbrz+qpeXpf9ogRMxldF/XL0vTuZDW04E3hG2t7f9AEdn9MBQ8IpGMUgTTLcndnN0jYKXMYlIea/PyThJR4gI93F6xSg//40mpTS/XlZIF0V6QDl4fXHgMm8iaHuhNPLygtUHaI11Cb7tHRHv/oET+64Ineu+CPngWFFwPzioyLbX+/1DX5lHrBxJzZe0P9g9sMrekR3vH1mNs+mbLSvG87aQm7VLK2ft+XPn7TsvvWS/8ep37OUL37BLS69buX/JFnOv2NToqq0VX7SN+a/ZUuo5y1aetuP3mbq+8mWbPKjr2OR41+kQH0LrQSxCMJKoU9wk15WtckDwtKQgRBIxBcav2WEEQCLJQdqTDAMA8oz4mBj0LOocrnwf2c4+nKb3vOOe+NjBpVgQknPEMc4vEAD7mI5l9hbfgLiUA3Ej4dEqeA5TIQ15oYXw279VnjgROZRBHwqJ6GwRIeo5fa+2s5Elqj6jDjAgZt/5qjW99opNArgSov7Td5RFAHlIHJApXJFoPHa8OZHHyfsvB14xw0q4J6YzbWfOrCufsS0sLOl32SUpJstB9dhi/ZFNdRKW7qoeX8oUUgZmLO2FId6+fXtSj0Akbm5MvqHGkdf8S9k8CXpO2RA9fU7CqM9pOwz38OjQ83WmrwYEXAj9TDhJrNFv8qE/vizJT1YDnIng+v9z8Ixj9s677/rwFPnCnCIhI8j4PafLVo5rtr27aztIaaS12rc7keY7SHhd2WlpX0wAot7Z3nNi39Q9DAEmANEfV2tiCmIElX19syfGsKv0961yuOVTWkedlhVUh/X5JXvp0jP27ee/aS9deNnOzVy1+eQpOz37vM3kztn09AtirsxdD2QeauwheNfbnYpEqVS8roCPIa7g0lQSDvAxvtnpBS94JGGck0cAlu6KpIykJR1FZ4eVRyG45Naff6P3qON0JJ/7QoAozaTDQBBsboBKjNRrnyBDYuXBM9T4SCUnOKLoCoHBgMiPvECwGoc3igl4odRFyOZnVQ2lQonBscQUG58NKxnDJSMkOiYCWgQTY7CjaZe+VjahTC9QT3xijyK/vd6qiwddBC2viy+yUfEQBH++IwppVB5OMBDf66bfziLCz8l/EAFmQ88ePdq2GzduqN1d+/TTT3xmFsTUkjmFWTUTT9rvX3nJvnv+qp+0GWUU4EOJMIS2kOnIGtJgvB6PuRasnR+TMvV/CJO7Jw9EhKA+BBkQi+OClhcX9TtISoYa8eEw9EM/IQjIUeBRv0y+m8Aq9GtYjIKPhqOrnrTdb74QyD/Cl18Pk8y+9ClPQ4gehqun1i19wDHdwVkMI1Ifqwzeu5NS9/QR0v64WnUVfF9EuyuJ7QQvIoawkfDEA6Q76rzi1vZuYAj+e8IQ9N32viT+UV3E3rQdSf9DJ/y2mERb6ap+6u3e7n072Llrxwf3rV3bt5y6aDpbtPOnT9vTKyv2wsYLYVqrAjA5QeTB8aa+NinJ4ZFCjjOdBGi84V1mrQnRQe4ukk/PIRqGp8is1w1j3ZH6RYdBcHSoz0BTRzGsxZU8EzIBgqxUVzNeqvQQOcQLA+AbQdPX6cAWlKtvSsAV9sPKrYGSsBIHJxEz2ugQJATfu31PvdQo1GCOnfXdN/kTUePFpq9ARhAtQhIOjE/nC37KRVx5Y5+31ZFZEX4OJ580CPQaZquF8+HEzEAArxWEDRsItQxOGtRUNQ/BBsSFQTjU/KhaFYkHuq/6shUxzj4/EEGwhtC4R20MjEAEIewP/CIsoonFB27jzs2yVdHYLly4ZOfPXVW/ZWx5dcWmFxfIxEbtpjUkYWBGkS0chvIEfwEHZ1xWfTBQhZiQw0QPthZiDTnbMVscs4n6BhjphV8g0nEiMCkcdDQ/2iQjHZPUOXXa1oV84ABLk/OlnJ1ZP+VOTByHEC/bIVEVYOTMkIiYBl6KLOoAbGMwgbz1I4IvdxEDja4Oc38Pc4LB6DlwVptcE9S9WIlrHFzRw/yIJqISMgfEHY3C3WsvvWAL87Oqf5ecBBMaKFymowQr0vux1MoXZoyg6bTZoagtQdKww0MI/0gEK8IW0W+J+Lf3keAiev0+FPHjMNtBwh/sSXKL6CXlYRDbu3q2J6I/lHQ/lvSv6F1FRF9pSEPriOibQWOQxMfeP9o9sq0Kx5o6GB4HYBeCa+uc7hB+QrzAkMoiwVz1UsCTjGRy55sTI4gswKiXIG4kCGOukUSNIkAQlPw7kBbHFd/CCLC9SQ8CYe/z3m1lvQtIpS5TWaRxh9cEwcgXjQIu6pNb9E1A/OCl58okHlKTb7T7iJcxYURRHn7Qg8poNtruXGS6Kss6OYEF5O6KgZG3LzNVvgS0A+a0U1fHnK8KKgM08np5FND1X1BPA2JSD9oZ6j75TtwntDwKQialidpO4DbYmUENBsm2t7Z8Iz/a8ODOHbv/4J51BbdWvWP9WNJ6SGlwfpKPX/Rfu9V8XIe/KjhTUrqT8WQ4+Rz7/mc/+5ltqk5oWmySwPOgtSEFhRP6PCqSsnlHBN8Yahz1h740lSWawCyo9kETOhlPBj0J//8l7389/CVt1mNMIgJ5OGz0DzgFRhLeURZ9CpP9coSIGHVinkWzWReuHovwpbbvo97vuCmwvbMtRiDbXEx4X+/QArb1fE8MgDQQ/I4IHocdz3bFBPi9s4dKf2RHwn/U/N2jXd+LkQkzjJNHYYJSEu041yfnhqNZN4U0cFIkjNuTiDy1kHO0sY05eojDDgA6KiuRzuF3REAgP5IV4DhvVT4QGk2n02ES3NNpTpDqSF/OKrv3JLJx70yHe/15ej0DEVD5aBQMADsbDzHlYmIg0elw/AIQAPkzto6JoQy8jnxHfQnggjv7WDyClNVjpDVTdRlT78lMQcuA6KmJb+QHw/B2hPoCA+r2GLloh8PO0c7r/zjQeNJ5eybIr/fRZ/69AnWf3CptyJcriMUsQF9boHpTLp7sFalsOcH9qUuXbf3culTOnF1aWrXlqRmvK4FaUB8CcJydm3NPuNfHK8CbSaEKUZuoF4FvvR76C20K9fYwyaMvAGLe5YsFW5M0L5SYiBTMMBg5eZIhf9Qhgp3XDSao/OhrhAH2OP0EU+bq6fheaYK2FMokhLqGb6PAG68l3/D7cfrQpuh3lC8R+LKVWXgXcJo8/czySXqGWINZhuaIMFRmXhD9Bl6oDhC8UC4wBYSchJUIn30TajIRD4W/HFF8KImOSn8o+xybnfuDw4oi9+E36v/BRMU/OuK7qoifZ8dW2a04kd/z9eQheDvC7WQyuyQ5iUAYQdOBybY1IAwzztiKiXdIbRZ9sPUsSEbgCiG6VFMAYfhN51FQpCbhrCMyWyzYWQIW7/QNTi8kEgQK8dHpECjMAeBSH56TX9ThaA2kgZnohdeDzomcdt5RqgNlMruNfeQ56RTihEGQL55yRhZmZmZsempWv4uqk3/uZbDMFGcWCyZYUUe9XDUTwURMwjt8EhywSuNIy+/w+HHguVrtZQfEmSCY//16AIkfhyiBrpQIjNfXN2xlednzpf2snkNbuXf3nt17+MA6Rwf26Q/+vT34i59YQao38AwIGhCcUp1JhJzDOw8UMrn32wli+89ACF+uMW+J+DFg7Ow5HjYaYRMPzL7hxPEW/CouQBQcRyb5E3HwCshQqjpBOU288BGsHR9oh+cS6vDke//pgd9R4O5JmpOJQvkEb5MisNSNffDhh9Jy2ioXHOSbqJ58p7q5tIYBySxlUpVrqCFGfhlseWLEDCB0vkNWeOspWoKA7Om3erNlFdEiDjns922X7LvBgy+7nWdV2eoQOA4/aNaH58QktreDJGdUIwoTIleQus68mVx2xgoiGpG4pNeEgNVAZnqJMmSnBHXbvd1SZ10FFrJHiAOAonni3IOEXAPRoB7TaOaHt63ekFovoMAQoqWFeNch2uDkkv2sxJMufMwMSMswljL0elA+89YhXoiOMXHUaDqK8nlG3nwHMkO4BJ6RP+8ZE2+JAdCxzKf2RTBIor46SO1nlhjTejlMotkMm1V4/kJiH1rTfTRO/AUECo++EFSEt4Xv2dNLLROS0OkwJ8VJOtpHxz+mcfLVPxxuMC++B5537ty2m7dvW1MwRQPzPdSVZnZpwZbZnQSNY3/HUkd7lulJracsr+OknrrHuYU2FcwjgpBddfFfehY1I3jXIYRQB2/z4zYKBwQzZ0p6B1zdBBCcBSTdY/vGfRlmYHATwtU3XN25FUW1C4YF3kXrFPgdHGCB6SPhn9wH/KOuRO6j+Pj95PqXhScErqgrfco2TP5OpKJHyg8cDHjFcGowAUUnIlrXUk7U6avqcLJ8h7WXCUOZmDB6hOkZtN6R2o7g64rw28JRCeFazSoi7i0R8SOp5KjrjMUjyX1Y7oS6/pOfhDlvT4hcgeZgk6cLafaF8aN5kFwcI4yK0m23BHQhiYDOQRF8nEpnoRZ3fuE8Y2gJAsMmRqp7R6vCzI5jx0tQGAKHYJithjMrlcv6LpU5qXVsVsGxtTj3cHiBUupZZzDUJy3NYqDyx6pPjuE6IRYbK7DJHjPT/KxyvWvhJdbvMBNPHSHbjrXAuSx2Nt76dOCeKsGnvQrYOIxYldaFI/fbKgd/hICOs0p/bEONfQtRs8QW1YyywHOVBOorm4jTB4YH4brSJhi404xeZOaYng5lEjQbXe9Y3o0En6SepXtisErRH+r7JDu/pHynHrZm9o0V/Zgkqaz6MBFno78lWz9/WhIzJ7V4xeZXyjZSW1rKBW86RwQXr6zZ1KXTylXMF6D6BhRIm4F+i/mqXfVu2/NPqi4442SpGCeMMt89M8YppzrKrie6LUc+VN7xVsg9BtkxB9T+vlrYGSgvpuqqTPUUe+gPqY9+BQlOwxHUDEW23cPfYVGR8K2n60C/OZ+M/mapLTB3h+kk4hz0k2qAhcNfUY1T7t7GKLo+RTUhJrUHCepHQCmCPx6VD7qFmq16gq9qg/DuyqVL7iQcsEBAbeR0UfpDOTuDY/UgROkn4ageMAGkOHUdSJj4MKfil6U6kRNoKJedWkfCI4Zuw6xRHMc4v3F26p3+yJd6E2DmtUZDqr4Iu34k+3zLdg7CsV5blW27d+8rJfkTm5z5btjXbnsq4IBip1N1kSoRVHK4KVIEJCZ4YxQDcodZbYxJo0ojOZHMHNcKwaQzCanFJdmOeRFcRqaAJKQQDEmMGcAiEswDAMuVjvSJ+ZNJGpHURq1HRSdv6kQnwlCQCtTNiUo9huRAXYfhMIQTDkNgck+YYUda1VrvwhAcB8sxU8/VVzWP53Bo7oM32pxTUj5j741GmNVH26MQSQTqQIyeRQGgg5xD5suzTtwRUenigqOIpKO85tfP2eWXXrZTsmX9Wz1DulDXGNMpQWY//rZvjSaTKe6J8Xasuv/Aavv3ba6kNsucyidlysgMWXr1Fcs8/7xVpH2xLbRvpawOUa7k6GV4n1I3/YfU9R+T4LfR7ydN9bqHwEskEQgpqaZ+QsV2DcfzVhkk0zsfutQP+gGwYUI16w1fQYhPhuO3mL8Q2e9R9P53ggplRGZOFE6mjUKUVv/pVxRpm66uOofgMNa/yByI0rqjlzueeQPIk3v9ENWhzbo5Ke2I0RIvx0cjqCemHHgrooaYFZH80AtaCGUhJGgn2ie44DsAiZlQRydsXT2tnsN0GIL0HYMdFdWPMFPlAz6ysKxTCaeaPnG7BXz7QoiWLuBw4DgbAqAg+tRRIQbPnXupQSkRKYwAWwJHQgRgCA8iRKr7IpN8VjFthbIkfVEStcCxxmqCEIHIfHmQglNaqscVPRNw1SiGvwA2w240mb2/M+x+qecclFCemnKHjp8KCVAEfNK5Tai66H/9gljjvksJBAxA/NnEXuRbJrXAlLDTYRbRQhhHTuUZkIsY2kfY3993AndmImQmOLJ8ReB5FJFoykhXMSSi3gd7TZ2pz0diQIvnLtrF5170s96UuSqLFPWM+M/hnJVW8uxzT9k3vvmKzSwtWbY8Y/nZeXVi3lrKriup05TQqaNWFsqWLC9abmreFpUWhkVTIPBoU07aTf3Ie9KNDqeTIerfL4QnlE4CfRP+Jj8nIcAF5+ede3cd0VnOCzHDwFnRCLMH4QOsAxFHTJLgsJswjVCPqAzqG2JE1OF9CNHvaHKTR+EHv6Nw8htqql+6hvIICA8P+o63MFz6IjAiBIt+g3/+njiR+tLa0C6i5+5xh7noGvDpiWTnoAaIHm2Fd5H0D9qBiFnvfUdd6ul1Jc+vCscmfX0yc/0xkT9xvBEgOBC8Jw6LGscMNMZdkYIeVAAz3nKFsC8Ykp002LxIVggkcobRIXC6fldMoNGximyHaqUuQq5Zs9ZwOxrVjXJQsVFXABZOMohcP1wahLXiLcenloiV4RVWLzGMxdpkpAFMgu+QR56n7hka4x5iJC+6EClO3fDio8qnxY2pP8+Wl5d91RGdS7rIBo3aNTVV9g0U8SNgxwJrkBGkjRDlMbKACArR71C+6FX1BtHiUsVYRU578eY7+ikJShSefLysBxWOzQHJyFdJde9eW/24ePGKXXvpVVtaXLNWP2Fdy1k8O20zy+u2vHHFzly4Yqs45U6dsbXFVVufXbYz8ws2U85L7ZFB0GtJLa5bvVrxPcpQPx9LPtXGy5vUmqZ42xweRH7zghv/z9vrbdbz4KgKSB8IVd/qD62K6bOkYao0WqJnRFrylo0A8bkU0zV8SxKeUeCT4J+deH4S3lGMnlEgOgtmjqvnHvmOOKk3d7r6U/0HQf3ql7+S4Gn6c7S6SVH6LdIRUx6McMqJTnQdDNnKm+m7QSL7gXMidsb3o/3jA7HTLt7D2PkdRYg+ShcIHFOEeQowDIku5QtdUIbuBWO+ORlk8EzunoQJkZs9xPEmKVeRuEddx/HFftEQUjSMAOEzpRWiCqdZYMuhcgYv9+MzvEWwdA4R4ECgrZaItAXRoZqII/VAaRAC4Au5hNnYbqjvDIX57CjlA4P0A931nACXR82GIJHI0RAWGgPOuGK+4O9cM4BZ6H1EgIzTBodczBfR4Fyj/OmZaZudmfVtfiBw0lBnvgvOtJH/JvAMBKZdEDqrfkBU6nsSuYgRDLgPgfbqohgATz6BYA1bV3Yv/YYmNpamsqh6ra+vK034DDvb/4QYkjE2N7ck5jWyTjtuF6XeP33hnF2Qer86N2uzYsBL8ZydSk/bUmnapmQesYcYvoZ2rSoGK5OjUbO9zQd258anzgSZow3D8n55HKK6/0cEkp74NMDuiwHmyVp/4Ec/85vJJ2p8EHDeMmX1JRhGge/4JkhYFfgYtuEd8YvhxHvgrd8u0fX4iSTXc9U15DkpG6aq1Duyc5GqBN7jnORdcDqqb61nyTRbkpEe/wrOWxGlGoO/I5LECKzQJtoTJLW3jXcQuIhYv7wcakqI3ruzkatSgv9+bDQjW8qDmj2BzleHx0TuocSMtwpiRB2RlVqOShsXYYZdYSAM9iYjYI/WpW6x7BSiQcpzaDvTE6OVX9gzPu7sKoY4qLA3lcZpowY5pwsN7HI6hdTRBIfsi0DZyA6V1g9AUD9gk9N3YRxSPJi8YUS6px6omTjVYEZwOIDJhoAMacBN4aTcu90jINFsnGYFmQ+cu45pwF7XHdnj+9s7EnId35OrVjm2NvuQSYVnET9pMpmEwNNSGX0RN/mINWHbys6NEDOKAelAVOokJqYyOdSODmVyWEx1DEs66UAcP5IMsZxlJOl2Pv2F/cW/+9f2+fUPJXE7pqpaSunSwFj36XTMHty9bR998pntVGr6zQYWMoMyeTFhMUExxgw7wagTORUVBEXTGY/SVi4u2dzCqs3PzVlW9aiqzdjBiURmUgtoToiFg00VxXnGzHPajLD1dikNfUL/uCDnidqMky7hBDSSeZcSIYCsar9y9uRKHPoAxEbNRbICK33jcFFKYANcJjAkUP90ioMCZVoI30LkTSDUAOugiUDIcbXCZyKqHjgZg1OMKBh4//hX4Z3qQh0cPi4dwUuORorb97//PWlshSBMUKMneAuXcMJLjmzuVNnOP7di56/MS8uLyZzsCdcFTxF7QvVh2TD7AsSQwhA+EEaKu1QmT2m6qpt+qWTyhqhDulBn3Q8Z3VK+vIcGgalseElLb6tunG6/EN78te2fFHzuesc3E0Rq0xkQEIGx133G4sTZ2KChpXQACTWWfigUC8ZyRSRCNCQShgLgasF2Qf0hptRZ7OfGhz1VEkcdW0NxZRUZz/mWjuDQerQKCJTOiRxtqMp0PJoDSAQTipyFSFvmoYMAdCrEz33EPUkLJ+Z7mFPEKFDdqb8P13inDp3BeEX0PZ2O/Q0B4EBhPv2c1F/fwsjrGpCM77h6/b2cgKjhmRBQv1Uz/wtvXFHzKZwxZthJQ/ATTlHV1T7sVhabcM4WZk5l78A6MnVqR1UbNMV4VL6fKKL2IO1BUQhvqHJikjAwX/el6Hd2JAZW37Tjj35i7//R/8Pe+cmf2qOHW+7woq5+dLGuBAgyTFFFcoEqwCGq8VcHJfVIiHwa4Ts91z1ww+9BoiDVQiSNa8BKHhEsESZKPtE9kTRRnv+hQFqXup7+y9981bMQvG9URyZX0WfU2xmT44KEn/DAJ0yJ652/um5f+95z9tf/4dft63/zir30rQ179rU1W9hIW3pWQrDYsHhKgiqpKIVa4seJNQZZc7SSR2xxaQIu5Z/AxMME/4gwBFR4j18KTqluln4xOJGHAxAfRbs/+cx1pt+RDXapesqB65szsP+4Gs49yM1G/ezEAjSZxcbYdtigYeiOMYZFuCLNm5KUXAV1rzLOMR8PVFocavwGmE1VFESFoFwL0F+kHRBZ2soV5xvOM8om72OpoJTFPcwKRuH1E+EwvxubmgCjgMADIMNvTAD3qKsNtBei8emrqisdSvshfswSOp1vKQPGgXlAHfgjXycWpYGx0TFIqKC1AFE8zsG2m+BLCEIodbMVFxZsennFEjIZkPxF1aMsLeXjjz+W5tSyvCQ18M9NTVuuPO0aQRL1EC0pGbOcJEsWUSqGx7E9u3c/sU/f/qn96N/9kf1X/5f/k/303/xf7e1/+b+3u3/4n9neT/+17Xz+sVWOat6+iBmFAJFhSCkIoQDFBF2+ItCQk41RUOOAwcnH/lNwC0yXEMqLCNhXeYFHwF8xEHRIE+AZkJ93TwIF0I+BKNyxNfkNEzn57r9PCH0YysOpHJlrHpSV10HAZ5r3zv6W1QZ7Vo9v2eLljL3xuy/Yb/39V+03/u4L9p/+L//AXv/rl+3qy6dtaSNrudm+JXJdEbwInV1/1MdoEQwGJ9EGReSRTY+wCJqp6q96ALtIE6BF0VCsaiihJKErQYXo/dLU9bDv+jvvvBPPZhfjZ6ZzqfTMVDqXTGYGvWFBiFIQ0XKiaVlqTEkNL6rtBdnlmXa7m5G6KiabSIhIuEGloUtiqDZ0jSONAAKR4NgCZSAIkMclvSpF5wEwGhBNqmFnWICLRIHwfANIpQcpkCjR8IrvMOLfgyRhaA8pHZAmSOnp6Sm3xTNpqaLKk3ehA5FwYQELz6kPE0l6AFXVhonAYKrHx8oXLUR1U1q2ZiY9TiPfAFIqNzvNHB9X3KlE4H1UFnVzOKjezhR17fSG9mhrB0xSZwIfPccZ2Od0SzHZ3LQdH2A29CR5pQ4uLVpL5a7iFMTZh1qrLGFonVbNGtUD27wn2/qTD+3Gu7+0X775E3vzj//E/uxHf2zXf/ZD+/kPf2g//enPbO/mDVu1A5sbHNrUCCkCQpRtkJtRPcaWKZSsND3njA6Gle3ULd+4JeQb2INm0nYaA5vLpayYE5NU+Wxfxdgzw3EovMgmxtVpa8oFQcE3S8BJi5/jaH/ffTnzy4tWlEnC4oyk0jLzkX4IhB4IPOonIiHch2tE5Hzjr9EKKJ17VczT6Y8QvgPznnwf8ggMJIoRQwm4qr5SGc1Gx1eLsR//Z5/fcZMPk5H1+7OzZbt4YUPCqW21/qG1h4dWax9IVZcwnCpYTf2yf7RrC4uztnJ60Z5+8Sk7dW7e8tMJm55nwxLht+oq8ebaEoTiGkcCP5CYtn6rfXqh/0Am2UpiYJKQsY6uiOumktf1rq7EDdlTDV1bw3GsO07Uu6lhaijzGqIZnyDyg/h0bkYmc9yPLlbxhVgiWVDDy5JWZUnS0mAwKI6H44KgkVHRmV6vk1QhCXFYQIuKK/xI6BOVJtUSwnECVl3xgiMxnTspUm/eAVyIk29IA3Ex4UQPXJIiwd3xoAgjiaQw+7j78EVEUHSo/pCSEDQnTLgXXenVpY/rQnnkQXnUC4bhDjzKUB6URzn+Tvd0OCiSkzTNF4o+WQaGRd7KQvUYWaNe9/FyEIPAt1EEaaLxdQJ16HT7tikipzyIHA0IjSTXk93fHdtOfWDVg23Lx1L24NMP7N7Wth0Lnp9++JG99eaf2S/+9E/s3/7Lf2V/+kd/ZB/8+U/sp3/0A/vhD35g7/70L0TIn9j+/bt298Zd6xwf2lKiaXnVw+IZWy8k7cpU30rYm7K36+O87Y5EiB3swrEVyrMi8tmgzajNmU5NRH5T+DN0It+VqjcrJHYiBwmVaiwCH0Lo3OsbTAZU/pQ0I3bsYfFQnmW7IvrD/UNLJVI2Oz9nxXLJDpzo4z4nIgr0y8krMIzC5ImePWGkAeQqXRwLwuAzvkUYcIXAgTnPI4Ybnk/STX6fJHJWvREkyGxze0fWU9Fu3rgjASQpLC2kXm+LyKfs4uUN6w5a1ugciXDLfjjh1uau1VvMiExZtzU0ztY/qFTszs5tE+9WN7QsW4jbmfOrtnxmymaXsq7KT82lRY2cAyA7XnVymycmg8mbixNg3JeZKEIfddRybMimYFNXlevCr4bQtCFcEpF3ReTjLxC5gyhs/nSKWw8MGbDyh0UZDH2pavoLiOpeSAEExAfIImwnFGxm7Fki0jeyy1FxSccziIl7CIRrFLC5+c03cDOfwy6kbsr2Z98zuD+d5dJaLaHTwvpyaSiy6eGw7ijCThE8wiSEQNQtAbzbExFLRLIvHVcfb9T7Xh+GwnNsbIiazSnT7sRj+alUC2NXV9QlHIw4aQoqN51ksg5zA8waQgTQkJlLkWNHTVB0EtDvgKQgEMGJn6tLY6WlB+hD/RvGirpKRc8mLJWfsWxaBJUa2taNz+2Pf/Aj+2NJ5xvv/MxqIuTj+w+sjSRsVWw1NbBTyaFt5OJ2YSppz84m7bvrKfvWmbxtlHJ2dT5tb5zO2EsrKcsH+nUlb6ArkjgnCc4KPraJUu+Etkjx6yttbMTsOjHdJGoiZDwhEt1D2nwBwXv7+OeNAy1VgjQNdYQKwZbUc/Uje+JVdo6Ujj0GVA6z+qQR+Fp0fZdQ2ZIcHiU9vhBjUmOJhmoq+1W5eR+xIyzwiwmdmTlIPj6jT/0hbFJ0XFcMOOfqr/92CvKAJuD9QJ+EBx5eeekln5SFhknrha36HxjQZnxEGbXJ7O6tbeu3CjKvVm3/UcVq+02rHbbsYFdSv3RKJlTJRj2ZmX0JOn2fK6dsanHGLj93Wfb8s/atv3nRXvvN01Lr5+3SCwu2erZkhWnhfl6SPcniL4gf3FfFYqjykxEs5YZ6Dx0GQ/vXQxA9YX251WSVY2dCkOpVJxRUVgiXKZ04ppC2ECLPfSackMTT6RuIKrqnAnBHoAhiQ+BO/HofObeiiSdEnlNRHytVTClv9gJnSI2hMWzqJ5qApKcYkZsFgjvPuAauzKQdESGOPQXKpoNgTvgLYFAkYroue9dxJT/UcZgN5TD3G6bFqALTE1mGyfh9t9vy/Bh663d4zhnUHAWEpqR6O8aEGIg7mALcf5HIJ8hGWqiCugsp8W3Hals2PzywM+rc8dF9K6TGtlaW2ZFN2mw+aeemUnap3LMX1vP21FLMnpnu2pV80149U7BrG1O2Iikxmx7YqvjFarZtM0iJdNfmUzUrJFsOI1g0w1ZhWuVQmkjN5+2zJj7OOC2bLUqLwHE3xsOufmXKMKyBujqRU2c947mSCQFBJtodmJ1ULzVtQjD8r88hEtfKBD9MNXCCY4upB95vmAs7uqozdJ08PxHj9KOQG5vGx7s9KlcxaHUyiOC442ANpU1idO81+SviJL1+eHcpb3CMPkO6+p+/DB/Qj7QHgbG7c2Bvv/Wh3b7xSMTdsZuf3ZNU37Nf/eI9u3Pzvk3nZq2617ZscsYqhw1VN25T0wXLFTMyxY4tU+zb2UtLdv7Kop2+ULbv/+41+/v/7Jv21/72eXvtr+nZlYTl54Rv6tNUJukjLMm4fjthw/gEN4GGkfIQvmqBCtNapY6FVWjhkU/Z09WPB/Lf2F7BA48qjWOMYSBUGAgJG9GnAQIEAQVnGksNAYI7ypgy2myoHwQ0ERRpeY5zDGedO9+UD9sD+86riqSJnHW885lpaAsqy+1mIQv5MfTGMkvOE+c+0g4CUcN8wAPZ1FKV3a7WN/BmVHLu6TTSg3jBuTaSmpb3ToYZMVkE3wBDOBxct7e/54yAc79wLgYnHfmQqzofRBcBPJ7EIMQMkl7thUjUHvdYA6tJSItDF/tVs90blq3csfKgYaJZW0a9K8ZtWXbccl4JZRePZfelilKDxfgSmbgs66aVh1UrSAKn4/QSKImHW/JWMOjGs9ZSbEpZr8cW7Di+YI3knHViaSHajKWz4grSiNKS2mhNbBaRgeCluo7jacl3sQaXdKHegdBVgtqBcoCvL6mfEL3YgiOWQOjtdKrjfz1gZGVpYU7pOFo5K2au/JyAkcrqZ0UYXnQoIMzCM1J0CUxW6kd4TohBo4CQXaNQmhCj95Ooz34tnnx+Im0UeA4eIXgQQPQxwsDxyvsPHO9ZvVHVO4aH4xJgEmS9rJXyC9Zusqlp252mv/z5O3br5j1761fvy0yp2Wef3BTuHNv16+9LM0yL0fatWkFzFI4KB+tNmQkzbTv3VMKeulawb/7mhv3BP/66/e1/+E1J+jlbkqZWnhfMcxB1WzoNLrdemLHqnjcOKA+BvvAJb0yGwbvOKrRiMW1JSQ4kHHYmM9lICuHB0dyJpucgA1NdOemT4TOfQCAgQRgeICTlEebnCjh0iL5xZqHO83PSBDQHsgDGxBJsIjgn9jYSHyJs1Bu+aYBLCQEYRxjpg5caFSY49ig30gjQDijPpag3M271WlN54sQD+Vl0EIb1YFZ8g3aBtoGEhznwDLsyLbVZ4sI4LJDF/9TRx/AVsN+x2eh4TAkV550f4MMVZ1LQHjyqNuG56sRP/Ucd4cldmQGonHnBqCANIZcSTBJiNrG+TYmC9Fa/pZFIdUtJuvupKBygoO/YZYdNLsa678UyIt6s1eKLtjdctkpyww5i6/ags2wPxqfts+GK3Y6v23Zmw8ZzFyxVmrfpmSXZhGnfvHJU3bbEzk0rNLZFuCz+kXYk6e6NC1UOF7WDv6QSiBScuEN8nMAvfEYbw400J8E8EKL6TlexYCdyIqP0EDnvYR5oC0h5l7B6BoH7zi2UrO9dbfZ3MM+I0FWO0oU0qsaJGDEIrtSH+4AdCl4/pdMfAaFy6+ZNv9IWnoK/jnO6uqDTw5KE0rPPPuvOxXq9KyJu2mefPXJhmcnkhXMScC0WTYkO1F+jobQ/pfvow1u2s9W0o8OBNNYl+/SjbWvVhce9nIRIw45qdcvI3Dp1fsMuPfOUCH7FVi/KDPsbG/ZP/tM37J/8z37LfuN3rtmL3zxvp64ULTUjk5iKT0tQ/Jokn6jrpXBxRB90QGJRgxrIxApOWTSWKAI8IS2Wic+Giwe1nnummgIIrqzfBoB4nPmG37ylQBgHQGIDRoYmosUMqP+AElUOs8D3TRfysmglKQRmuCJMY5U67qo73J7vwvCWMxJFDnkPzEAEr7yYWMMMONR/mA4+B2xtOhVGQYdTNrY4JgEMA2kOIUOM7M0e1PeOHYvQ8bDiuUfCA6vABB1/Q1S9XZ35ijjBrUAgk+gEL2wBWXMSiQUBLqWIAyip50jIjBgNXdIZSVVT+pQQqzvCUVm06mjaNtPrdj9z1m6IqO8lzth27qJ92puxj9sleyQ78Y7SfNbO2r1hznoLZ6wzc9oyy2dtYXnNzp46Y+vr521+/Yql8iUrdvZssXLdyvX7Iu6m6iIpxfCOroKqWhrqHEX6kzk+1JUDIpDOPosNilEIJouaqHQACCktBcMJhEcJESjSGHucGAhfhDshWIjb1XLgNongJcB0dV8/Kc7T8o1Hanki+jf6T/FkPl8VI8HBzsPvvfe+CylwwjUcb7/qrHY6U/EmDX3I+aWXXvDh2nYbP5WEmIi7Vu3Z0UHbdrbRkFmcw8zPrgROW3goM2p+TrhW07O6Xb6ybqsrK/rdtunpOTEXHLJ59bPM017d7j66Z/vH+zKj+padS1jp9Mi+8zvP2Rt/+6r9xt95wX7/f/6GfeN3Vm3jhSnZaqpk2JF5cnTxH74Tr2Sz8dz0INVuNESPqcxAuDYcjArxZKI8GAzcu95otYpSUwrdQT8jFTwjYCZjsVFCxKA+EGKmhZrCcADEb33nhXCPZAWhBcPHBBmkYMHfB0k48ok2LD9FxfcxQvUQhIr0hqPCLZnm6iq1AI4TL0I28qMjUKkgGQibqbmUSnndDjY4Kr6kNeq+JIZPLlAZ+VIBNJPZkDFO+WA2W6N+LEKWKqZ64ySCsE+vnbJ8riSz5siRgGN8x1JrO2IEIBBSHKSCwahZwaQBm/mnKLR082d7b0/JhXAwRkWk4dSoY/FaRZIQzM+KoNXOocyDVMk6GRHrkQhuasGq06ftYS9vD3ellWQWJaXL1sgu2E47aTst8eKC9LjSgg2Ls5aaXbCs4iJz2M+et+XTp21mbt6KUzNWmipbQdpTKi8tTDCNJXWFGfb2bf74huVHDRErS0MTtttJ2Y3qQLZlxmbYAEL19Yky/ImJevvUBy7dYE7ql2Ra2kSj4afA0m9M7kkIJ/Cmz60u2d7hkWX1LeP6MGXgppaHPD1D/QBjgJu/pKwAT+BIv+i/cOULh+XkmaedxBPwj55FkhiB5Kq3p1H/qe74ZKgPxHvp8mXrSbh98OF1mZWUadaoNWz11IKdPX9aBNi0HWk+u0cHNuiN7OolMcv5BcdRrMxeR1glAdKXcOmgyg8wCaW3KaNed+i7uK4sq4+UniXBd27ctbnZGY4tFo62xp1OQ4ZTfDTuj/vVarM/VV7ojIaJdmlqprm9u1m3xKi+uHKqMb8026hUdltTa4Xud7/x9e5sOTn87Y1LwzcfH108keTo67kZ2WfpsKuLyMxV2p4IjM3mIDrsYx+j1rUjQgGwT4YfUE3FgwGQEDgi9Og5IXoO0fMM4iNCrOTJJgx64UNKIhOfWedOPv0uivgBMhIU1R2iY4IL0jTKs9th/FdIIKzA3PCriBkPPBNtyIdxW1bF4QugDIZ9GLbD687sN3a84fwzuPfcwqyl82mbmppzCX50uOdniAei7vl0V99/TDmpahO8RBwEJMELik0O1yd/zBTuQV63MfUlV5CuFitI6i7ZrqTyo9GyHeUv2E7qtO0UNuzz47gdjjL2aT1h7al1G/chzikbLizZ8qWnRMTn7OqLL9ur3/6OPfPiS3b20mV76qmn7GnF9fUzNl0u2xS+DqYMywZkGy8Qm/PUBrK14+OG5QdV2eRMxxxYNi4GLRUCGDmWYI8LlgyPcRIIj1Rzkb8IQxFCwvObkCmRZOWV2uTqtd555B4pqj8W+dCRyGtycLg5LXOnnNV/wNClN9/qJ1eYfDSBynP1Dz3Fr0W+gRGc/HPkmcTwLZE35Ec/BCKG8bvvRP3GlFZwO6oDEeYGOrsZOurawprM1XxCJu8je3D/U1tcitkb371mzz9/Wc3pWyY/siuXz0glL9ni/ClbXZSZJOadihet343b7lbVWtWYVfY7bptvbx3Y9uau7Tw6sK37h1Y/En73pC0OM7a/X7FHjx7Yxx9ct1E/abc+u2e3b2zZo3vHvu4Cvxt7/EW7tdLsIMm334kXK9n4UWKQyowG6UEylhmM+gXxuoKaVJY0LIuYSyKiogi9kM5kMiKsTK/TTWazaabECEexU/sxScqYzyFH/RZRwBWZOAKBQPw4ypCmwQOeDYQnFRwix9bVf6qYul5XgA4DAMao7HQHs9kgRCQ0UtLteuWLRjAQQ4k6hE6CoJAofNdhCEzIy+kq7DQShs28KHUY1h+bITbs4Ei2jOxvbPV8Xh2cHKuTku595oC7Wr1q2Rwz/zLSJoLTjfHTIQ4r5YJAALKUDRmIJpxrh8cgEZJ85Jvxoa1Qrtc5JWZlObu33RCvRTLPW3b1gk2dumS9bNnmTp+3lTPnbe2UVOzFFduQVD578ZItSjIXJZnzHIzB4pycGDQTjkTIodzwJ2qlNj5xJYxrB0QHvdkcYig7fjwWrCDUftMSglcSCSuYiaztoJm027WuS/J5mTXYykPFlPKj/hC/d5SiM3TMq0zOqtK42EgExnp8dGRJwWBubsYKM9O+f1la32VZ6KE+BEZRJJ+oL6N8oSzyjgQG712qexr903OX2opBeocrz8N9eP84wrD0HGZH9kDD8VD4CzFjSqazsrObHfvo40/0Df0Xc2fa2qlFW16Z9tlrL33jgiWzI2s1j2xlpWwrp6alLcmE2nlo0zNp2zi/qD4r2+tff9lef/01+8XPP3AauHLlknAxbBzak3rPWfg+5VfwAF+r1WO4yVgSflQ5avf3dir9ymGlozTtw73D5v372/V8Ll1/eH+n8cknHzfiyVHrsHnUHXbGXWkoQ6v3hm++EUlywmkcCLqqQ1SiZZMsKwX5Q2Dap28/zA4vIgqcbah7ELOPjaOCq6PcieXIC6qD12H4jDnpeCrJJzrWiOuUJAxAhfBgApxqEqnuUYQIkdIAAw0DAqMMhrJQ21EFAT6dz1G+/WHHiQ7aZWOGKptADLvGpL9xkoMj8IrCbNAAhFzqYOa6Hx7tCrC7dvfBTWkpDRsmpQFY1w7rB7a599COdM0WU1ZTZ0LYLDYJY/94zp1slJcIQwwmkE+QVdLdjd0/IC0AHtKBWI5ZDiO0gpSI6tT5yza7ftH+4J/8U/tf/a//hf3u7/+enZGqvb5+2q5euWiXLpy1+dk5Z5CYFjRyICQNc86VF3kKDr6uPp4VIYqRqh9xCvpOMqobM9iSqn+iL8bVa1q6I+KrblqmuWuZwxuWqG86gbr5M2kXU2zVNGccBOoeaXD0dGibVFM1MGxt7I8fExRtBB9gfphr/pp285AsQrZ/ZTgJL+49T+GHbkKcvOM+SvNXBWrk6bk/ceWWb8E5Nk3UD/8dZecX/eCLoUwsUZMIecZe+/plEXXGN1a8e/e+ffvbr6vvVqUF7wvnZH8vSTsdH0lDalihlLNWvyaIibGoLyvVlu0d7KkvR7K7q7a1I9MmUbBuI2Z7O3Vpoip1lLbjg651q5IJMtE6UiYbMqFYu3JqmWOSZnwVKRs5bm991RCaAgfvOxGmGYQLQhWidTVJncOWSRAmji1UGhxnNBinmU8x1TUFExDCoeqyXts97voeBOE3S0oZ+xY5CkLj4DlvSd3Vc6aHAjmQBxUc5kEE8O6Fd9GjztMfZZEvR73qRvnUg3NMeXA+ORNq8OKG7aBEZPpjymEiBempDvmUJDJMJynCPhIDqfqstcMDEbAYQKVxYAdC/GrrwG7dvWEHlT11SsNGyaHt7G0LiJsyZXo2My0JylZSqoMapOphAKi9gixI4aosUl0RJxFX6u9tUFuckal9EBMOrNnlFVs8c8a3dBpKot6+8Znar++U10Dp+oqkB1B0HjInIVigWlIuc5t9zzHqIEaXHratMGhYuXdo5eYDKxx+ZpnN9y1+5+fWvf4n1v3wR5b6/I+tfPPf2amdP7czj/7YztffsZnmHTGAqmWUR0J5Oi6IWE+G6Bfo7oRNm/WbCUzBzlUvA4QJ0WCS4Mzc293z/mXRE/6W/5hAvuBBNGLizyZ5RhEcc0ak1I5f4Mrk2V8Wvyo441BgyPRzP7QiDCvqCy/bzSsYaUgmmhDtTKft3IUVxVP26qsvWl568HjctdW1Gbt0Zd3W1hakudyXeXRs/+Sffd9e+dpZm55P24K0AfwAr37tmm2cO+30Ju5qgxEHgo5taWlDeNmxjz/+1B4+2LWeNKq9za7V9hmNyNn2oyNrN8wOdhoyF3bN3evH07a1/WtbMk8COzliA+vSOJYK0WYZG55TqTB6htTuIZWlMvdFfHQQ3J4Go1ajLsMMuIK87qmW+kPkHhsah0RQlQREsSCX+vrRgSEIiKgxcFCQgCtqeCaNB58JNn2XBBA8AA9H8OKNDxNbQCaV7kCjIyD6Y3HFjMyFZDztO5H0BsxtZ+PCvDoiacf1LUntA9UrZvsHuz7W2ZdU7auDKo0dq9S3rTybt7X1FT8GuNGuWXZKeQ+kzqrtBcwGOl4mrHvVFQIihOgECQI+RhL/X7/DvXdBEME+77sv5WpqbsEWV9fsgRjJQ9VpLPt5oHc9SW0iCjRloYCnRIQZaS65Ycty/WNLN3csVblv8d1PLXH/lza+9aZ1P/331vjwD6354R/Z4PofW+zGm5Z4+LalH35kC8ef21xr06bTktajhhWlnudUr7iuacGB/d6STkx6GP55CEQSfsGwUHth7j61l8g3XPXObWiHhUw4wWxpcdEdmyxyYp6FZzrJGAgGKH4xeJJJeRFs/6rAW2cI+oMWv5hav9SA0A+TR5MrgoR2gc+ZbM5efPEFtV19A05LKKERsekm8wF8zbg+bEp9B6eYvjsrU6TW3pP1NdR1V3gzba9/4xmp/THZ6lPSAret1dm2V1+/bC88f1Vm17JU+bw9/cw5u3XrhrWlWfV6LIoZ2eFhzY4rTXvltVeFHhz7zVkCEpbtke08rFpX9juuoV5HOqoYwcPb7NwKzh+7JPdtHNUuesFXoeE0YNMIGAFzxRjvhLBH4ry+oYOQi2cZddJ0CZuUSQKSHgIInUnnRQ42bGvsZoAJofkCE6UNnnHlrk4nHWPgMSEwi0LY3z1bKPrKssiRBnPwdJKYKan0ON7YaADCJ5+BAz5oGfxmEoybDILEUETfbXVtZ0fcTc+Uhe1XKtbuS/WR6r63t6PO6lphSsiZr1u1s2tDZhDlVVZpZOWFtOpUFXD7PisplUM6yd5NlIScKcsV2KRSLEUZM7roGzSeQLzHCOncPqAujyB2EC8MCUkOyw4GsUgdng/s9OqKpWWjX/+MbZKSIjSZN4OE5cRI0mJ8JWkU2eaepY/uWmzrY+vf+5V1P/ux9T7+odn1H1jyo39j+ev/xgp3fmTl7Z/ZfO1jWxo8tDk7UmxaOSXmLQTNCabThYSYIPMjUjZIYOLI3pZaGEtI4xCzHMXSimEuP+jCIh0aBW7QIH+KXe5PhE7CE9bIQz1ofd7yCQH5DyVhPQDDgvCAQIbkSU4K0UXv3f9GnJRz0rb2TKPIu8mVvsdUcb1Gj9B+yMO/42/yCQTKpg8Qq6/n1z31g3nFhe9DZjVKeIjFOZ4LWVR1+i60MSUcZ7YZOFyrs34w7hOjjmU+5qSKL6wsWLGESTVWHNlTT5+TeZuWZJ52iV0opm1RDGF1qSRb/bJw8jgIOpV9fuOUhFLCpqQlzir91OyMndk4b7t7hy6M5mdKvpvR8poETxyzemiNTsOOjhrWlrpu0WSYn5xYT44jzueul/yZh2KRKXc5J07mbWN7tmUEBA+4Ol5IDfD99BM9g9BocKTew0U5yIA0dDaTZXytuALLOMNmEqjSXQFcgBDCYRczDx5nnSOIgI5EHosYEsm80oZztJutquoihtQV15NE7eqakdqNB51NDsdKx5g6zjnxXUnjXduvbllrULV699BqnUNfr/1o66HujyxW7Nj96seWm1Xdsj0rzLdtt/ap7PGmuLHyj3UtNzUQE5LaOs5YvD9thUzB29no1oW1YjQiEOYQA3Acd0Ivv0d9ZvcXEIodOEOaSLYQw/1QhNQdJ21KML9yet6qW7ft8O51K7QfWuroM4ttv2ej+z+zwY0fWf/Df2kjxcGH/8rin//ASg9/alN779ls7abNtx/ZwrhiC4m2zSQHVpJ5IoXF8h6FsoLtUFoN2s90WcQpBOyI7w4xvSSh3KcwGSqa0Jv3oROA7n3lmV+pOUjPb94Q9Zu0SsACIjSxYFqE4Hf67UQ7ec7/fA9jIE+ghiOQfMmTq5eh90E9n1RkEpClTsSYEh51T5IovRgCZaE9eqN47jyC/1QOfeXfSNtS2pFqwCgI24ahjfIduB3VKJRPHvpI9UT0NRjzbnbtM0liDkmYmZ23rPCXNROsAUH9Z1YcJ8kgSItOVx3Z5Um79vJT9syzl61a27XLV0+JsIu6rtv3fvMb9sK1S/bUM6fFGKbs9373b/ukK05fYZXb+atnrV4TUffaVhFxdzoDW1o+7ZPZniw1DQPlj73r9yrZeC43EE8fpI+POhnZ3YVOt19QQ8vqqLLaVcrmckURoJ6NM2mJzUQykZQKhvclzhpvATMmlTyGJHbgTFTx6ZkZl/KoaxAwHnUkPLu3uJdcXIuhGgCYL7C1E0wEtb0X/ABiKuzXxt7odMpYHQFBszgFWJMfsA+LSAR5dRLLVVuDprVHbcuUY9ZPdG2YaoqYgrd3bl52y/59a40PbWE9Z7tSy8mn1T2y/Jy0ilJMnVF2hL+z/YHNLcXUeTnZ/F112KG12xXLSOUfJcX0xK3xK7CzLM64yLMfkEm8P+CFP+f3QFi5e8ipJwNHHexXhrQyalepdWDVz96yj97811a7/7bF9hT3P7bk0XXLVW9ZvvnQ8oOKFUaSyPGOokya+MAKCdXZo7QwYKk803HWAIjheT0CaAaWsuP2UExqbMWMmFM+YaULG2rvog2PDjjTVhkoIcQDsQJO/Trsp+x2ZWR5mVzzgh/5i4SVMdavChVTdWdfoDjBOSFmkrR6pyVVNat+zkv1PBIDHlhGGsK8tJX9StXPS2NCYVCtQ3leWQdeYCLkG605iKSyU9zktz8jCBkiYo6IPNIuwS33rvuVpLxD64xJe8RxGvb5ZwLSSMypIYFTqdasWm/6d59+clPmmrih7uvVup09u2KLC2VjV6NBqi8JXrPbtx9YqcApNbKRDw9FnPM+SYbyB8KNvrjXzq5gjKOYclUG6yFwzOFlL5cztn52wZ57/qKk/YLS9cbt/u54bW15tLJ0rr+/d9ivNeud51+82u72201pl/XTp5fr+al8o1jKN566fLXVPu50n7t4rft3vvm3hn8wtzH8z3/yk7DU9A//MCw1HQzyKdUlPeqLyHu9QjqTLSST8XIqlS5L0pYEm2K72SpIjc6kEgnSCJ/i0LpgJhUsIetNUGZmGHYzxEnPAWCeRY41rnQm6gxd68MGCnSA9FVX9VHxcXjQERzqNxzj7JM6IyLHE49zjIkovMe7jTMwKUI5rB7a1u5Dl1DpqaSlyklf59sa1m1mWUQ6OvbO7Cfq1oupE7t7Nq3nB5UDmQeym5bLvrXtkez3YqlgWwcPlA9e9oZMCzGs5aJ99uBXYgR9O2KeeUZIIxHUqcp+FYBAGupD/VxGQeTgp9rlRK40TuT7FbUDZiBAoMmoHVnZ1c3P37HO7bcsLrs6N6xJNZd6Lmor63vxHcvrisWDio2ZwGo5VEfRitvEvkIQ56e0JerDpBUIQoJVsEtZtUEdxrYorS0u7aJwYc3uyeRJJ6csLcRMWdeE72pTIDgnOmVwPEzbnaq0AjHlGTz7ygMiF/nptQoXIjtBulhUn9DoZEaaUtuJnKWmlaMjqcIDW1mc94MYd4+Ow2YJSso6BOGeBx/SFC6EEQNwAhzAtPHKBIKlZNKoOKQ56d1pJeKNCBziciLXc/ATowLi5rtA4AlphD37l//tH9m7731iuzt7Pi5ezGeFk20/uYRJMJxQc+Oz25aQgKK7mJG2sb5k83N5a0qjvPXontpSVfswEeO2+XDHhVijWZdtvCsJPKUaJkTMTZudWXJhsitzEUix1dnpM6dtYWHWVteWBCuZBYmeGE9Ntvr0uFgQx1VH9Tqx/m/8xm/1107Ndo6b++3BuNGcXcrXd/b36uunFxrnz59pLK4steL1dPedDx503/v5nw1/tlUf/vN//s9PDKF5wPMm5MFRJSRhiqLgpCCOL6mMCgPyMM0VBxkBQDGGzbxxiLcn9RYJG81fR+VhkQTj5NjYdA6TR/CAkw/EDPd1YhWysSOrO9dcOge0afWqlixKWsmm6Q86HjM5dodhhVyL/vWVOXGpptlSxvYbB7bf3LfGuGb18ZF1RnXLFoX02VhY0C+iP+ps2iDbkA3OmPWuHauTesOG3d++IxMg5nbWrQf37PLTF9S5Gau2Bvbw4MAeVO7Z9NmUNTNbFivXbad+xz745F1nahCwq+oiHsdTRacWVHhX4yf3pAExnUi4lyovJIBAStm4qZk2lTUrS9Lm8mKWuaHqrrc5YsxkmfhxtVkxFKQg00g5eIIjrZDeaeUvSEmCi7GoTpQKwbQlpNkbfGFKjMHrgVMqJilbEmNteQ3IC76glw57Av+DDyxJjSezrjpzqEBMJgb2OuPu1J0YCgvMgVahKqPBuVrNC0UWPlGup1NePk6v7xg5ABpDPfPNKKiB7p3Q9Y+sPa8JsROceIWDxCgoqT+HmMUeFCcS/Nei6itTkEUlBwc1e//9T+yjjz7zHPrCy6mpKXvj298SHMkxNAyIYULio+IxM9j2tyu29bBqh/t9+/yzTdvdPdL1vn30wS3b3q7ahx/ctOsf37HKoZh4g+OrtuzoQCZnG9NXqvuQzVGkRQqXOV223epJ3Ze5nJlWXxRttjQrRrAgYuvaxsVTti4p/8rrV+zqU8v2+rfO2enzZbtyZcOWpDGfO3fOXtjYsJUV5rWG4CT8hSCJS0iKaEBI7Mi2uAonpxDy4uJ9VYhmh7ObhRpDSVghyVjqx7DTFGMQcTpgFHBqjCXVdGX+ucjdd1RNxvrWYRtg9RcTZHA64AThVJQ0SJuW9O/Xrdmt2CjTtV5Kkp1VNqpXQmpph+1vJcr6QjZmcLWHHat0JRlkgJYXp8xKCetnxY1rt216LW+DeMtu3hQ3Vh2KM3GrtRru8Fs7syqToCD16Kzly2Wp6zCnmL304jUxobyYWsrWz5xRp8pm7mMDNW1qdkWMIC1aHtnXvv68XfvG8+LA+LpllyPfYsojIXTFeSW7eBQT7MSd49G91OwEdq/+cOy5ei+4JCQmpsWo8mojPoZcWuaM6psXQuWExHkYKsSsKxIc6Y8UZNIK89kjKeUMRoxmrHqECRxqksRzo2k2Izs8KxUfbzksd3xn21Z3ajIFqu5XiAvhYr2sVaSeR8Q1iKWtMcgLtsvSZqatOZImFJcqEctYe5xRH7BZJO1XwSqc7yAitDI6mOOQMUxgNL5gSYTF2L2AoIohQCBuGAerJTEDFNWWgb4f6Pux2sKhE6yRYXsSdlRhs0f2qCcIXRyRg4efiNSOon4rMlXYNR2VwQgAIwZE95IDfTRxaWquUUjAkI6hwMX5Gb0PAsu5ku5ljDhTjUszEqYqb+aWyDzpymR03xW2+NiODzO2tz20na223bj+0A6261Y7bFplr2X3bx3a++/eshufP5KEb9ve3rHdubNp733wqTNQ1Hts+qIYq6pox8eb0i4f2fVPb8g8TMh0TAiPza48u2gbp2essdOwH/53P7OKyn7j77zxZMabwheIvMRBSVKtfBmnkF3yVIipjhHnwonCuC4TGXCgoTJXjg8lARWPD5RS3SikRsLOzrO7iIAqyE1NiRupF1IZOLNUwZiQXZ2FF92EnGMhfVrSKp5pWyKnMkSMiRRbQkulT8hmGewrTzzxqoMaXm83nePnitIeROxpEXNjeCiCb1i9t2OV1iM7qG3K3ntkv3zr53bv/n3bPnpopXlJfqnoBwJUa1SVVEpYVar93v62FYqs4hra0vK8Xb36lC0vLzrzOn161REjKym2LHVqbjovYkILqdry6llLZ/K2d7hnxemsiFnay1hELEj4/lwQ7sQ2J3BFArgk0r3bh0R/SwjEyFZIHAWFFpUGGRWRUgFJA8IigZyITgaQVY9c+/EoYp/0Lqpisyl7WshRVLswuX1iaHdXAAD/9ElEQVTRid4l+mJLQrJ4j80P+tZLjuwwXrZb3QXb6xdV57h+z9tmZt2S+ZKNZVs3kzlriMBbzKtXlJ6hdIp44YX43A9FkWMxA+7pu25Lfasr6i7neDFejkYHgwcu+i/UFWku+AykCaIFRuELrdUPT+1X7gQXwchtb12DKq62CY4ClV6TSjCB4el32HhB/4SXHMiYFIPujaSBShi5VhEX5osR+iko6kNXh/QBdYBJBS1BP5TWNdlC0fvNfUX9mDUqiDLZ67JCa0cD299qiOA79vD+vn34/i17dL9itcpAjICVaJ/bv/ujP5Wkv2Vbjw4k6Ud26/am1estn115f/OOPdq+Zzv7D+zweEs0gLMaIRKXecFZaHsi2aJNT8+bZJC986N37Cf/6id27Xd+2/7Fv3hDlVRSbHJ7hwUqvfggkU8VhF/dfj8z6A8KAk5BXLmcyaXK49Go1G53islUvKCOyEidUZp2ctjvJmSKx1kLnkgnY5lcNhaXWs66bZ87DpdkpxPZrs12cDS0WuJoEitIq8J0xsYZaQJJSethUx0r2Eo8NboNwXZg5bmSJGhXamtBjKHpQwUAv1I7sv3qntTXgdXFCEbJhnvN2cGkI1t2nOpbtX7kRHfz3ueu8pfnsrLJG5KmPXUYhxiC5nj/8cRLYuaLPjzHvl39fsem2SxRNtPxscra3ZENNi1bbFV1yan+2MZZZ27tetvGdbXUVXZJGuXtiAsLJiKwRHRMGRWaq41xMUh2yoHwYQJCoGTe0qOWzfWP1AFNt3kZ5iGE1VVCLicERX77s3BFUSZ/3gXaD1dQk73cu5LKrdZITCphGcEUdCQi+UmYzs5LM5GG1trxCUPb42Ubn3pN2M5oxcDuxs7Yo+yGxWQmMdc9xvl3ahQTNuKJtPANqR+cbWNpPFxZ1jJOYea0ff0/1N2WppcV4ZWLJZtdWrT9w0P9Zg6G4KKOD4xJraFtug+/uYb2RM+idF8Zo/ciYGZSOmUqfyJONYgfG90ZADASA1/bWJKZx1yMvi0uLPkQFl5rmDDa3LAft88+uSU4CWrq11ajZZcvrNvsbEltk2RuHtn5K+fFsMLoTlzazXCAaSsBL2GZVh4+4zORCwtW4hxKknbbfih1pNXs+oo07mN6l2L49PondlQ9Gvd67bGY4eiwcth/sL3VL0/NdYbjXjtuvWapWKqnUpl69XDQuPXxQeP+p1IR2onuKH7UffvHfz7sff3S8Cf/+cTxtm3MXV+MxxID9Om0QMoebgX1WyGViJdVdDmVSJVklxUFuIKAweCce9cl3RMxGd0AK5svyExLxnBQZNhaWBnACdsizESa+eWojDXf/+3wsOIz7NR+SeGuHcmGTkhFh5MeNip2LIJNlyVFp5LiahUBpCpC7riURm3eOXhk86fEAOJVpd0R5+2ICdStIu63uDbju20UZJ+vnVrR9w1J66znMTVVspTUe2x+H9uXWrGysiw7asuRdXV11Q6OdqQ+bQtp0uKUFSFwzBYXV3xohDk3DdlMNbzpAlY8lbBTS6estsX+bFJ3nXAmkluECdG7g8iRVH0rBIY4mLTQakr7cUJWGgEiM+7YXPfAUhMiR/cBOckSQnYnnp7470nUP/+Pq7/znyEdYShkqjWkmgrjZgqqj5tOEAJaFAaZ7tNlwT5nubFgrrptdYt2u5m0vDSxyrhke8kF66eKSiyJjygkdxGyO8hECGMRzEDPByLwPle9Y0vPmKRbocyaAmmGYpqNasWKYppMhpldXrKGiB+FF7MnIvKIgB/fq45BWmPLB9v7y4TN8Gv0HVE0rMhvTJkor+gZhE46B4NaMnCP9gsvXRLhnrNWtW0fX78joutILU5K1d5zj/nnn92WCSuTZCh8Fv5evXTOFmaK1qzX7catT+z0+orls+xpn5U5l7Snnl2Tvd21U6dWbW5uUbjXdbxnuWmvyzx36fZ0gJgwPoFWsyecqElSx+zwqKrnKmsUE3rEx4cHtVG+UOjv7h/2x/FEZzCQNd/vNDcf7tb73UH95icPG5+/d9Q42om3xsleN5+f647HveGNH24N//k/ixxvTIaxR35LCHuWY4ewhF92EhMDmHEmzs60URnhApRQSbCH63CyZiZXFFCYjx6OEmL12nHlWFLwWOoX6n7X7VkmkpSnhTBqH1L7uFZ3RG/3GrZX2bX66MD2Wndsp3HTdpq37LB/1+KFtlUbW1btbFmyJNs8eWyzK1mp3w0xAmkKJdWjKCRenLO6NIVHu7Jfqvt25ZkNW1qZtmefes5mywt2ZnXDcsmCpWN5tWkke6eszua4JKn/YkqYJPfv31O9+pYvZNQOpHrf6q2uyC1tO7syCerAR1I8F1zQ2zvbPtTSRb0UIo70jD/vPyEUK5Yi1d135XOi1ns13qX94yDClPkC8rkLS+9ZWx2kdbj6BBp9D+JHUd0gqRyuUXS7HAzWV70+8xVk66steNohAAxO0aEjuesWbAyR6EqNl8Yl9XtG2kxeGlFjmLRHiVPWikvDkQbEenHmH4hE3DbuKQ5UYF+E19Xzjhrd0TuxAtnVyh9z6v9L2Z81O5Jl6aHY5+4AHIA7HPOMMw8xR+RQWVVZVd2VVU2ym6SVeEVeUhQfZNKDaFd60k9Q/41+opkertk1o+yKbOMg9lBT15QZmRkZ85lnzDPggMMx6Fv7ZLCyW1cSdbJQ5wQODuC+91rr+769116LLK5czlGCSImtqRqbd1/ikMoQ+JD/eDFfO+OtM8vP8vyt4946q/r5a2e/ffze2f/27969ngGOQUiSqRSN588qe+/rcTUY9JZ+DzFKxf1tBh6ytn//H3+G//nf/TWikTju3b//NTvj34jBCnPi9Qk95y3hwfY+/nf//F8xQBro0RYe3Ktg/34cW3ci+O4PtvCHP3pM9trjY0KWIDX6lfPyfQRgxA7JYzjmw4GguY8mtbmcPb+8bOHgzTURndKzMcPbtzecS+Di4krtCIyGUxRyW7RFjhelAfFXsVBZHkCCj3df/KhbJ1dfFZBEq0UD2fMOW5LDLgN++9vBqIchfyfVSqU+lRwBpcRSE8vgRE1L2r2geYpDy7loDopoSlmOCYUE0W8rs8hiAq8H09AA3cUNqt1rnF1c83MZ5dCFr7d5/wwGsSAfYdQ6VWhx0k0aXTwTp/HMcdar4oa09rLbQKM1pLamzifqXBJ9pR3wbKYxOq7w5vUJOqSEcpeJRBYvX53SUftE5Cwy2SJfp5OOZ1CrMdAsTdLHnkLoaNRRi22aNkCpHEMuHWeAm8AMyllgSoD5BPOxj5isgEreOimwT00nRilfyuCUkXEu+V09+A8JivQofhZDpxiaeoHYzYJ/I0bHv5WnlSvI3i2f/9rB5YVqwUnegm90GyDE6fmNX0H+W4of3tJ3GX1KJj2MoU/NSCkSCcp7yPIeKRj/VNJVdWpojYbGEIfJkkHMKOFtaAcXKzKWQArtQJpOLKWfJO2Fc8y/UQbPixR5JmsjM16AR/rlzub8TvHC54X2ikyScRiQsR29OSDlleAk77TEyB9IfIRBOxLnkcw/eW+h7bLxIEk58rOUa5bMOEF7+ZlXLK/gPfNJ/k85MNlDgPchZybUYiQvVNVjkwf/WOeDcpKoyhGhVwYZeGTX4fbBN6Hz+xw3mZ/FkkyTjqbTliUxacF5C4YF7CgjOR8SFOQzF/xbWZSL0Ka3iNL/p3/yf8B//71/ig927vC+OgQyOvywQSka4ufP8Ifff4x/8MM7+PDRJr730QdIysEuOo9UdDXJBBeUbREjTtBJkhn4qgTUsC/lwIUFB3By3sbV1Rj1qhxFlaInQVxf+5QQVXSqDMbE5CkDqJ0KIZlMYjORICP9u+Wf1NfV1wtvUnuLhnuLD2qiJpMhpKihZKFxBDjBEiHDCJOKibyQVUk5hSbVVWdE0vGsq8rUTrw+YglGq5VL52lgSsp2U2vgb373S7THF3TSV3h79RRPX/0SWmSBkK3zb3vUOV0OuA8rGkY2k6W27sKgQBD9I9l2j598yAkySfcTaLaoYRmNZLU6lQojlYkin09ifa2ijKJcXkeMGtqOhLFV2VBo5U9oiL40Hxji1evXpOYtfPX8DaPnDSPlNQNHF4PBiMZKtOffqjpvDJkWA5+gwNbWBilcjINeowNJNPbU5Ivh/S993broN774HjKusoAmzioUXmUQSgAQJ+fzKlBwdm6/y+OWHqv0YvX3ZM98nUdJMQmYGAUZCIkuc/EK0d0rD+EZlfFwgnTUZ8CVnP0o0TeBIR24bmRxbGzgpX4PB5FH+GLCIDgv4+0ii4aRprRzGHDleLAPOTs/HElOtZzc44OMR52l5s+SoSgZj3LhKs1ZHnR0+S7OKPpVOpYKgkn6rgySasNLBNXJIEKRMex4i4FjyH/fIrYuuxLi5GQbwhhFX8v4Sj6A5EYIBQ/y3/J72fJTFXT4uHVc8VspUSZJNvJaoeccEqUs+Ht5LSOBvIc8x1cQyWM4P5d1njADUFBdq0xnUNYb5I/FD/h6uXy5A2FJjmXj/uYWdmmfGsHr2/vv4V/8w3+B5YRUfDiAvgijUx/zu49MKkiE38PWZpqgEcbmZgppAtZg0KWd5hiApf+8CWIHP8lAmOxYtL0VppwNWqT7KX5ugFJihcb1QNlIwIzi8OSSvkkHHy+xu3sXa2trCsjJn3Hz/+kUmiC5fI04cXMatlB1cSzpUZbJZNSWmVACQzLSGAPG/hBJOlXMMWkIPZUt1h5foeteozW8ZDQcYLoc8O99vmcD7X4NLdJoOe4ZIc2eai3sPM5h770CkuUogk4Q9W5NJbLIwhdjMYa9MVa8lmCYWlZWPDlJL5+9gjEPwIlYKFBPS3+28WhAOp7D2nqarEK07hydTg/nZ9dqu6PdqGNrbR13d+/BGwtcGEikk4zQpEidFqRai20nOOgbSCczHKQmxyCgKFIskVS1tMekSVJnvNFsqky9dIpIJ4jG65Oz8+rEnRi7zML/jy+lE/ldkEmhmfqPji+Wx8+Qaiu3j9tg8M7JZW96Ia/hq2VdO7KawaKMitHRYhyHMNFFW9FgtAjqUxuunUPfKeAEBbxZbuHz+S5+NVnDr4dlfO6W8HSUxM9vVrjUCmgFC+jrDlGdEs2XXYQxUWKg1lHEIIdkc9JKWg4LKQymI4vDi7OLhFOLiGR68ryseUhuRalcUsxDpT7z33IvIo0CtJ8Vif3mnoX9J9T/cY+OLrfOcQj4nMPbn8Xb5LugsTzEqdVDflbPSR7G7YO+otinJDUF+JDv0iJK+sepHnJ0fAkWEiBvyQCDD4OflIV2xwGcXTUIXJLy6/L+RHuPaQcNXrcEY3EVmTFJQpKuNhZSvI/hTQ1zUnx94mMvdxc/fPRHmJBeD2szTHtLmLxGXRvyumYIRXskche488AhYE6xv1fC+4/vMhAyGHCMYpEYzXuFQj6NfC7DayegTn0kHBu7W+t8HVl2IEi07xGxbRTKGyr3Ya20jTnR/Pj1MU7EuXvf5Ot0GbXw9vXqesIwOCZGaBXwTCOoWfPFxOoPeg5HxPG8RWzpr2xejRW2g+Zk0Tf10CzgzcbG3HX1BTXbPORqi/BQc+ddhXwywI32Nd6evEQsHUU662BKlGdwAokAYkkTQwYHfiK1W1DtW7c7bdLjDNHKxO9+/ZzGRYpPh7ecMCO+TUeMo3pZw8XpBUrFLOJ0NMmDlz3mSd/le8mpN1M5eCRsk4ozaOhLonafr5M8fH4WL0AWzMIRSgz+XSQSQoYOH3NiygilYq2sJ0gKayKeUY0QBLnFeW0GOVUrjn8nDQblJF1AC2HRIxp7t8Yjr1NOzMd/Tdzg68VE5CEG0+15dB4GIwmlgt68pvByhuy8j+BsohBJHuLo7xz89q+FLpt8XjbVaOT8/wBfI6u1cy2GkZ5BB3nUV3m8dBPoJTdxsUjgdJbAxTyFKpJokbONVhEGYWFlC0oRQVphY0RdyqmF+j5Wv5MvQU9BUWEgokvnZC7yXRahFr6UoOS9iVTg/PHmblGc7ye9351YTI2rHAUe9PtqsVUeqVSelJZX4swZTK6IjEVVrVRKcQviSk6F/CwaWjlqiLSc1yBpw/JvcWD5nSB1iI5068j8HhLnl5+llbYwH44jh+ddQos4+C0zEmfn5yjgkEBu8zVzvH7xGVp1XhdZ2+Ym5cubNyjm13BwfKY+V95FTn092FzDtN3h619QG6eRSBX4fibvK01mIOcCUiitFchiCQ5kwuMhAbBzQxDKI0EHzeUS/NgAmrUrpDgepWIZ7V4Dc1l8TcXQqNfp1KNVsZhf3b2ztVxby/sRy/BTaWsaDK0myVRqfOfOk+HP/+JXw+ple9RvMhx3Bi5Rx8vlTO9kMluEZqHF+fn516vrdHKbTu4nkhzZeWiuT0xGbjp4xzLNiEN0cRbi5HPYs8XUWgWnpma65shtB9zewFjNphzVKTyzq62ssSbJLz06mSzSjdwBsuUM0rkskukg0fyENNNHu+uiRaod4ARJ90vLJu0lPZZ2QzqdppCpEH3JBEitkylJUhmTo1DjySIXKWiBzEL0Vmc4QtxJY8z3uzy9Rq5Uom6W+vBh6pIyypUKpYKkkJKyhi1eD1EiQArOz5JTa7IfPhi0idqecighN+enl+qcumQiJTlpksOez2fVc5Jyq/QeDcXldRjUux71+bTJQLMQpBUzuDUk+fqvqC6OLybCf4pq7vV8tdCiulfyd0aI+p6OkqdeDc5GNDg+xz+T93mH5uLgQnmlf8mCWnocyKITLKEeqOBIX8PreRYXRgXHdOavOnwN9eKEwWPkR+Dy2qaqh/YYC3I8b+yqtkuJZBztFgMhuaKcd1enzMQJ6BnqinnJIlHktJ1QaanPNh4NlaMvGeDkvsTJb18tVyjrApQgHCMrZlMCXaqFXGE6UrteMSBS3EQ8j5o6CThAIZuko3M8RzJv5u2DnyNZkpKqLM4qP8t3Oaqsvn/9kGPIomvF+eUhDi3BQFFumSeRNl/Lm9tAyWuUe+Lv+P9ETjm5SNaxdBHg97hpkc2VsLFRwf7+mjoH7k2XeHt0zs/m/PLeZmR0T7Y34I8nuG41+Pq8clKptGuG40jFCjg6fQnPGKBG5hqVjLVchfenYUB018mypL5/IVPAejlHWh5BkXORztmobBfhUOJOyKDj8fiq3+uthsPRcqVN/e/94B4V1GQ6GLqTXm8yLpfXhq+eHw1X49XIDlujydBzw8mgl3Isr3FytgiF0r938j+nk89kn3w+D7bdemjQH5meN7HGs4HlFOOOHQ047ngYm/gju+vWreGkanqrrjmb9gMhLWhEI7o+o6aqu6faPDTRAnSwZquHCalctkzqUUrCoYO0m11q2JBKv0xH1rHokkY3O0TpCFbGEi2iuKiTKA2+T5o+oSHt3d2ntidlHPXpGC6NI4das8VAsaARWYy0h0QOHU+o0xPJtCrTVLuu3mYejfmgU8uikM4JWkmmFymdbN2IDJEKM4dHx5AuK8I0JyMi/UTHaCAGE4C3mCoUT8SjjMBESF6fFJZo0Slmrofzq3OaNmUFgW0xpBHyv1sjEgP6vYOL1pTnvpak8gzvb4aBcnLSWzpGiGMmHUezqxHC0y4NTtAmpBaVlnToiRHD0EhRT+dwMsvQmcu4sXZxFVhD08jhchlBi+g80i2cNHrU5mEGTovoPLml2GQHC08yEnmvDHiqqAb14mhAh5W8fzrCO4cWQ2b85M8iIGiU/LdUthFED/E56W0u6+crEZGyl86xk4xAcSR5DxWQ+G/JbZDtU8nQsmnUkikpFFvKP0XtCK6ubhgowtStcVDG0jHlcFKYwTigkqckVVkQXFpeRcgKwpSNgtRhPqfQnNcj+lr2o8VphY2oVXVx7q+v5fb53wfKWxS/nQ81T0oS8Wf5jxMkferXKiVUKhkGEVJoy0GnNcbRwZFqgyTJTC7v6b3dXRgMfKK/c2R7yVic93S7a2Tbaf5tkJZxjap7ASu9obbO4vEk2YkJl3MfWHJ+giH+XQZxBgHJle8RyTfvpZApWrhzd5c6e3N1eXW1anVay9G4Swef+tFYYGo59iSdK48DgchwNp4Or8+uRsFVeDSeLFwzrN06eaP9TSf/U+3p05/oYTq5YbhBI7QIXZyfma1mw0oXLWu06jmjQdOJxY2YZ4zs2XJojeZdcxX0TCcdE6ZqzOauXutcwg94WiwV0ySTKZlOq8kVHW5GVtQNGxzEIMqMejJx+cwmUXYbdpo0KabRaUVDd5Ajcqb4t4KqMxrhjBE2W0hw4KJo1ruIK308UhReUmGzWdIfJ07SO6fzX6PVrmODVGrk9oUhc9B1tU+eStlE5QipeIeTRkmQi+Hi6kgd7XRiJgfa4vys0G3PyAzyvHaNerKMGCdPnLxF2dEjW6jekHa1mnRgHxE+7/tjZOwUAvMoZqTfsjAmRvbNL2VMf+uLSN6lbhtS4/PKRZNLf3FxJmmmMJ9pZEUZ9MwKGnzcGAVcgMGNP7fMEjy7gotZCE0ayoIBUdZ/5TCEnCeQSp9SNUfQ1Z+6ZEIufLIgnxRc0ev57UqyOEEkSkPjQ5xTnOu2YqgsYjHI8UnRh7LApZCZ9FzOJcwmA76/JNTQwYiCctZd9f6mVnlXH10osjiPILkcBxZaLdmBUhNPgkYidVsDTfaGg4Eo/0YcNqgq7ETCRGc+ZOtNEnPknLukMguKvqPpv9fW4sDiyN903Nvv8nX779vnlPd9/fW35kN+VP++fahdCxqObPfdrpYECVh9HB2fcHzCaqtUjlx/cOcOUWFMxtpCSg6gcGzTGSn6KVl+OnL5TYStJQ5OXxAUZHExodiiJO7eUG46FhmiaZPdcOzkGo0ZcgUGibBLCduhvSawsb65ymTSqydPHiyXC8+nDPFNIzIl2E3mS22ciMWGJiJDdzAbXZxdjAKhoMu58XLbca9x8becfEUn/zM6+VSvuRdBuxQJ1eptsiDNCkYX1shvO9DHjmf0Y7nNhG1nI1YgqplaaG6uwvPAKiyZkVN96I6hmyGFB+l4lhcvg2+g2+8iyZuXLK+VQR3qSUtkDb/9/Bka1OPpTRrzVI7jrVQ0bDYaasLCFtGdtH6xcmkcPfRJ07OZvNq6AZ+3Y1GlucWhJjQk6Qa5tlm8PQNPbSX5zpL6GiAKhBmRJelBDHXpr0iNSipJZsBrK1BGyMmqavWa7xlDobiGN2+OkciQeRC5v/ryFSnmLf37/OmRQnk5Mjhm5G13x4iQ3iXCafh8Xpv/bQN79/W3jEp9vXNyouHXTi7JMNKpxJ8HUJuEMba30QxXcKWncD2PoE293Zjz92Ycr45OUety7ApZhaTusKcO/Mgjznsg61K7IZpIgbmcSpkrvSynq8RBxRGlO4m0fxr02pQgLl8/JoUneyJTkbZJcvxx1G0TfeV9VgyENudhyCDh0fl5n3Row/CJtkLj5T15FzR0WYhbyRYa7znEz5MFVDn1F7WoywdEdWNFB8gR1RIq6UM0dcLReW3Scz4Ey5JedOLwt44tWlvQn37Nz7t12FunFif/5ndx5Nuxlsfffe6bX//f50ZYCW2VgVKV8PZIsTsjVQE1TFkw7PfUPe1TBk76HUqXPrK8lzhRXHafnATBQpjDKkr2mkQiGkXjShace4inLIRV2TGL95/BlEHu9ZvXKFZSlJR1fjCBS0qMcW5uj1svVzE7QahaLlN21JfVy25rPO13FxOfumtrpzw8eHM5HLa90fp6bhSx4QajM4+I7H1JJ09/k64/ffrndPK6Xps3gxE6OWYBM5mIWO3elUVHdrL5uEM3jtn5qN3sNCx/6ZlDt2cOpsPAfOUZk/FYl0MGqXxRC4UcbdJZKoojHSPkBBdjO8akOK7f4sPl5DuwUzEkCims6ICiycVI1vJFToxBFL7tvVZtUM/NiMiMrAnSGovaWA7dl0oFpDJJSBK/oH6C6CW0V3KTM9mcgAidkNSUxpnN5YlmQ1XPnfgEz1vg/Pyahhcl9V7S0V0EiYYGadT29o7SSrKOsIBkyUlKq8v3dBQrOHh7gzt7D3H33j3KAlnEC2DUm2A5JBLOOcmk1ryR/zcjEmO7fU5CIA2Pkb7fk/1Nydv+WpNThy7kwEMwhgn4eXYRhpWg5pS/l5TQvqoI0qEGPD69IdXvc1QXlA0j0mU6LVFcnfzjOIiTS6EK6RUmNFwaD075Ojn4M+HvJsO+WmCTfXWL6GnSgyyyKycQoCYVaiwNLIi+fH+Pf6eOiPLy5TolSDJCcLxm1K02yhsBtZ4inUEkVz0YJNrNXPEUxOJkWEtGe967RYMfMlDrvK6NzQ3Rm6jVmopyVwoOg0jkFsUFsYV+Cw3nuN0m4NDJ+V0C+q1TC4CIM8tb3zryu693Y/1uDt45+je/vjk/3/x697zIKm1JWULnXkuW8P33voMP7+/h2w/uoZBKERhSMHhf3VYdcSuKpGUjk0jQziTHIvw1bTf5RkFkExlEOK43zStkyB7rZIT93gAXnMNKuYJCOYVm9xqXN+foMQiGwxaiESlMKjsS3uqmUVudnb5Zuv2OHwpE/auL5vRXv3o9WUIbb+9uDldLbVivNUb/6Cd/f+QvF26sbHmxwNJ7efCCTr75Tbr+od4KT/RFZBokbQxdV2841QsrYMyt/qzv8KIdhpHY84OX9ng0saxoRFobU7fPAnY4Zgy7I10oihVPatRV2qQ7pJOOkS2mIWlBkosuJZdC9gwTWeAK2Kh3boja1dtFHBqnoMWCKBBhAJAkmzkNN51PwUlGGOXjSMVLdHBJ1DGpb6Ywo5JlRw1HZ5Uje/wg0jhG0qhNWsUoSKMPUIAL8N8QpYulNSJ1hoiSoMOSNBIdYkkH1fqNopUDXodDyi57wULVE2lqKgYY6VopVFpWSBOxtEqkkVrbQVJJVe6n0yCKj5CNJelQt5pcviRNU5zi9w4uX+Lk8rOBfscjO5GqsnRyPiOfI6ew5DNMBp0w0Y+jRuf1FELK+3TaHZydnvJOb7uTho0FwmL0jCxyuk5WtT2isiyICVUfE5EHvdttL0FCYSwGB8Si0YUpZOWoqiTHaDRYfTlFmL+TkCyOKNmNMcZ7qdcubYCGRHm5n6Acb+b4GQxIxEq5KTIp6XMniTAMUrKOQC+1EzFU1isMhHKQaUDnjyh2MRp0cX1zm10pNcSTyQRySenpJoFe1lZv0VnparkvOrE6PSafJWMn/+P334+rPG6/vjnWf/f7N7/+l56Tr3fP0785fnNsZtbwJ9/9MbZy69hKRPF4ew3f/+hb+PGf/BE+ev+BYoPCipK0uWImy/GRvHY6uhmhrRtkriLdTKSp82fLMS5uDmDy+S7pP/kKbCeEidhYRBYaabeUaAyZDBb0EbIj1x+vGs3GKpNzlmO3719e1PxUen0ajiUm3b43Tmcyw/m8p/qTh0LhUSyRcc8uDrxYJuRtrz9atDdni/OfKScHnRz6LDzWo7RsK5YItWoNBveFZadIsuK2c1NrOf3BONZu9u1IKGbl03mzUe+YNOpAtzU00vG4QvKA4WitakNLyblvnQZHI/R1D/liEsevDjEdUmNxANbWMuDfk65MVdTq9ZtEUCIKDUGK50eiMVK5DulsG7u7OzSEIlpdqcs2IKoQDQyhUpJHHcQNqVCbWr153VI55BeXJzR2SUBI8vc6qlfX1PQ51SO6QJouTKDWqBNZiFqxMHZ3tohmUTqJOrLxdSafpxIlpLzO9vZ9tNu3i3TJZFotJN1Uj5DJR9TnCcqm0zaiNG59IdVrObl0BuXgYjTyP36/RZRbhCEukQ67NP6RQg0phCGMBwuDjsYPlnP7HAcJVJJ+OxxLyaspTs7PGZDIgHjdiUREOa18hhTdGPa6mI1H8KkTfdJwoeNhOpsli14MGGF+/JI009CWNDCOMZHC5HNR0uPN7RJylCcaHVIW1sTUb7fV6DhCPfmD1MYXNkO7IOugQxp02hnRzuXnL/hGRPAwA2/ECSKWY/CN8m+DUi9PR5tUVfL0NQZBSabxp2RTJ+dEtL7arhTaLtpXTnNFSNMNOY+vhN+t474rHiE7GvJvCQJEBfWQq31H4d85qXyX8Vdj/fVz/61fMh8LSccT6TF0EeH7NBhYv3r2FNcX1yBRxorzk2EQ26JtypHk7b1tpIsFZCvrIO3lfQcIZHwzuUzalCxEW2SKrw+fI5qKoJQrM5hynPI2LAaPZqPJew6iXKio48Uaabtp6zi/vFwNOt4qW0gtrUSYKlHzQ5HgNBoOTXKpGDV5cGjH9WG7Ux/pvjG6uey6j+498QJmxDt4fbL43k/+weJn/+Zn75y8RCc3dHe+CjrxVGjqeeZF9cQiWln+YunU6w0nnSnGypVNOxgIW4YeMHWdamw2D9h2yGDk0/tE2Wa1q8UTCW0gVUOpr8cuUchbonlxg7JJim1ucWIbZKtt3ngEuVxJ7Tk61GKmKUFCKI70MhO9KK2Sh4yKJjKZIpr9vqoeKw3gHYmSUnKSk5tJp1Aq5BktE/xbQcUxkXaiEjduWYIs/QKnpyc0BKHzpPmLKY1ggSQpo+iujY0tIlSI9HkKabogh1KazQE/S4pQLvD+B9/itdyeWpuTioaJ4pIUdPjiive4oFaVtggxhLWIMjplLLerfspJRM//LYOjBXS6I46Fy+uQE1ziEPxO1qHLYYUuAxmflBRd+RKtHWG0dxxbaWI54y/31m62iIwDfpashi8QpWYk/aKh3C5SLedTlXEl3Uml+nqE9x8lS4nxdwl5rdp64nUac97nWOiHuhZhUtIBVuZDITavl6+kT9GZZO+aAcm0TETjdGo+JIdB6o3H4xpSWZ2yLYi7T8p473u7eO+7+7hzf4fjRK3Pa5XSScvZnOxAuo5E4dGZWv3bcsJC31X+AQO/1CKXzxJnVc7Mh8TJd4GTI6zGhs/wd7938L/79f+3k/NtJcNOep5LxZ/r6xscnp2gMeijSdDstPsYdnu3QVAYIe0iJJJHNDnBKSzfLWnNxWuSC5Y35HjaZJBZUv1Xr16p+5B1BqkTsKCPhBkEpMzUeDZhECcTohuEHQKPbq4+/tYnpLjGkqzV39jZ8a+vr6aMIRPbXo03NpxhwFwOb2pXUvppdHRw6v6Xv3zm/eP/1Q+9qDlc4PnB4qefvENy/ESfdYP6wpgqJ49EAqadSFB7rywanzNb+k48k44xhNtjd2y1el0zYkXMQiXPoBEwbup1vdXqoVqraa1eRzgWLNKU2NxEYZXAVngDH25/GztbexysE9SHF+iOOqgUK5hTXchWgpzekX1ryWbq8b1E3/izIRGgD2lhFKNm6/eauLo+p9PbNKgI4qR5/pwOYAdVoXo94CMRl/LPRI9OU1W4FGOlAqEx6+rseJZ6SgKA2s7g59abDaK8NJFboFa/UQAhB1XEqKTenCQuLOkoktLq2JY6P5/NZdV6gHTpPz69pjHoqCQ2SIVvHVke79Bc/cz/5LtCJfW8xnuZEMVI+yldAkYYSzqgOO+AAaZ2UcOSgU5aQEmFFDnaOpPdhImLdqOh9rjDjPwOkTzG14T53kE6eYDXKf3FpVGDFJ5IMfBJRVab7x3jmNiEcwIEorzHEB9yrkDopvR58+Z0KCIt30FV7F0SrVcMWrJIKvpa8sCjNgNNxoKTkMQkHUk6dLqsY2M/hve/va2aBxSp0zd2syjv5WCnQ5yHG6xX8nj8YI/XQM1OGdZp1tBstTDhGAZ5/VIohNxWybHLqwb1aRsDIn8wRKSLWmDM4lUxWIuz8/rVFx1MnhWPfzfm3/ySf3/zZNt/y5d6nTz43nIOo0XW6Por9D3q73FXBTY5YecSGBpkIC0G4w6liGwfyvaa5Nfzj9VDgrx6K/knx1hKl6WsLErxIs5ow1+8/RTrmTSBiwyVLKy4tYFCRU6uMZByrmIJR953NXNnq2gguqzdNP2rmyt/a2d9Srk6MQKLMdnScBlYDinRRvVmZxSO2e5vfvHGM625d39/a/HhnUeLrU0i+Z/SyX/y56Tre0n94m0jqBuTEPWqSQCUs+QWPccJhgzHXy5jU9+3Y1LGVU5zaIZ5c3kRaFxXjUFnoi8lmWE40wJzQwuMaBfdCR5ltvBe/hFywRK1dR6atURv1cRMm5Dq3Z4xzvGmvT61mlDz/S3c1KR8Tksd7XMSAeqeHNKpHA1cqqnQgFcTUuYpJ1BTKJ5wYiLgsZp5qN9cEym6yOUzSkN2iRqpdBbS7qjPSDwY9FQBR5f6+s72FtmClLFtElW7NGCL7GJBal5Vr1HODemlLscAb1M8G0Say7MbBo4F8rL/n85xMkzs720BY+rmmSwW3W6hiTMrXa4m/daA3hmbcnLq8U5nwt9SefP69YA43FzlIQu1vS3ySEOhs8mik7IWol6CCBiSvyLtDVB7B2Wtg99N0mgpCWXRGS3y8Fg0pDLBTH5mkNRd9j1Uf3HKAIFrfiLmvFafRutLGqwex2QuFVnocDRYQWvdolNSRkUzDHAlash8iE4NrG/Z2NpxsL4Xw71vlRAtBHDv/R1EE0F0Jh2ESEmNMJF4GcSoMUQ6GEN0EUAmHMH333uMSjal2IYcVqpLAQkauhUhVedDM4LokSZf3zTViasREU5W52VBKiSHoJQPcSzFwelUt050+/X78f39k/810H7juXevk69vPv/u65YtaHj28hCXjS6WoRB+/ptfwuWY1ykxxNGFkss6TleY1CqAhO1Qin6dJ6Gkg7wRr0/AgPOl1hlmDMzRFNbX1nD/vfuY8eWusUIklVAssX19hQYfsusjbZJGg/4qGjFX45G7bDYbvrfs+wttOtWX3sQMBce+5xPJjSGtbBSyQqNSpuiahu3t3Ut5w+hgsWmWFv9GnBzi5KTrJydv9a47CK5v7If8+dSkFLdWS8Oi9nU0Irk78WIHB8f25eWltb+7a/qzmVk/uwpMaiMjbZX17cIeslZBswK29v7OEzzY2MbDvXucnDSqRKynZ8+xTHm4HFyi0x+gnKPOrlfx+osjaBMaF6m5ZMKFaFiCXmY0iHTOQjIdR+26R93dI4LHFcULm0m+nsbQHVLZhBGcE60QxWZpnQYLImRPnWeXvmeSb354cK6cT2q2C32W+u3FlIMREVyKQpT5d9lsiWzB4vUKTYpw0KMMLCNqXwcT0viz40v0qaM3yttYq2wqPT33+GGcpBY1vtsck5FIWuytAYmDS6727WrwLYL/3ggFtTw6Od+DDk5xApPQyvDIz45h4lPrqv1sIKWO7ZJJ8NqlXJHo8MmgRRbhwqbuswMr2KTgESK30O+I7ElT00qOrU/kX1JnBwVhiE5U0wywAUxJgydkMZMgGYJsQ0YsQrsBM06EpoPGidQJsqNCykZlLY6gRY2Y9JFdD+P97+wotlSpZLGSSrWxIF6+eaGquAb53rIm32fQrt90cGd9H+PLDrK6jWI0gc7lJfxBByYZx7fff4wPHt1BmgxN5E69VlPrJUGyDalzL+cNJLALhT89rxL5xxxqzmHYUdJKCIZk4dw66e24vvt657gy7jIH/62Ifvt7/i3fVyrWWE4CuWIRjXYPp5dXmPB9ZfvykmCSoy1KtqSkLfdpC+6EQZk2JhmcQb6P1Fe4XStggBFU57VrsvrJIGtqJlLhHEFRozTJ8vMiOHp7Cm/gIW/lcHnM+60PCWarVbs9WvW67rKyseknM3F/1B9M7XBsAjc4zsbXh/VGbZhOJ0bTyWxEG3HvbN/10nnN652fLM7SN4tPNknXV19r8lYuqT/cLQUn3Wko5kTNma9bnruw/KnnTEdjp1ipxDLprF3JVqyMnTYng7HZOusEJm3d2F9/rBdTJcz7M+2H3/qxVr9oopDLk+aMcTlqwYtRp+1kcNJ8i+ura1IECws6jlTwnNNBX7045ICRKhouqQoY0Rm1+W+OExqtJs0mjF67QwQpUJPOYPgW1jJ7yDgpTDpjkM7g7s4dUp/bInmyv7rQZpj6HkobG4jbCVUet9tpqH14x45jPqW+IvWWs9bN9hBffvUCEyL2owdPkEsXcXVR5eT16HQ6Ntd3yQRmKBTWiXBRso0mtVqHlDjF4JBjEPAxH+rwieZigGJistKqyjzRbsTYbo3odtIlXXbACZUFJ1lR16RbCZFBel11KKV6RPIBryWqygqJ1JBFLzkTLkdeJfWFyEBKbgelBLNoZyokMpsAjTkgWpGfIa+SWu5SvGFKB5/ToX069MKMYUHtGIwnEIhH6aRhmA5DZVJDKCatpGa8oAE+eryHf/GHf4KP6Yz+bEC6es3XMHiQJXijGToMvGvre6qji0XUb3Dc04EM/IasKUxJzS2UYimUbAb5gzNo04UqGGFTa1+fX1ByDPFofxelXBr3791Hks4ue/43tRuO9VBJGCvmwGTQVd1Eun2cnVRxddmET3kUoH2EGNhEDKmFOI6PGnf1//Isn+O9yzaq1DNQi3bKieWl8prbr286/n/9maxn5s8Z8CMEBpu2cI2rao10PYaBe5skk6N6bdYu1WKhJBr3iep9zpmk5MrWpJy757TIJShtL0v2Ems5UWSefI7Alg6kkbNKZLNrtNESf5/A+ZtrfPnZS5W9GQxHV532YBWNJZexRMqPhCJ+SItOz9/cTDaLu+Pdne1hd9wafvni2YhscFTMlVwv5Hu1wblXupteDGezxY/Eyd8tvLVaVb3e9cjMg6Fuq2PqC8vy57pVb9w422u7zsoNxqqHHXt47VrT3tTsdWpmPJIJ6JOMkY7n9euzEwxrba1+3NQ8olSXBnzE56K5CKqDM/zsF/8F0+kYd3P72LQ38HD/Id6cnSGznsd0tkCGdD5MhBC9nCcNl3PakkpISqIcXsoKycAbkwW6L9sYnsoZ36nS42MGk4PjY3z19C0qsU1OTgi19hWyjMLEJ+qrFWlfR23fRGg8TjSNs7MqkWOBbGGXetTAda1OOn6DMKOtbEMZpL8WKW+Uel66sGQYtKSF8qfPfotAhFScjtomkyCdIhUOYT4xyErOEDSokYm2ckBDmi6Kswe+sfCmKLyqBkst1paGd2IMZC4MDgtSWj0UIyrQeUNhxIkkdiyBeDJFajvjGGgcgxl0XodJpJbuo4L2PvmMbiUY+fl5dDqPDzcQxpyOhkgcGt8HDjVegqiciCIY42faPjXzHKnCEqWdKFLlCNLZKKq1cyQzDlrtJpKGjSznRQxWSiQZUV0MjyNq8RElA6pwTKZkVA3ETAfo05Z7PlEuB91b4vB3X2HaclG9auLN4QW+fPaaMsKhDEvi5fMXRGsimz+FbcywXrTx4ZN97G5tQfN1OnuL79thcOM82MKsxAZ0dEYTnFzWcE5nd4c+ASGqAqEmiCD+Kbpd/XTrzFKoQwKkykLkd1Wjje/zbj6+6fDvvmShUarvSmVi/ksdQb65qSFoRmifZDUEkY1ijoyxQWYYRszO8INlwVgWRG+7qoickEM98pDgoo7Z8nl1eEeYltS3J3NdjlxovI+sU8Ta2j7lZxoLsrQdApo37q4YvBnFSMiEm3cnvu8up+X82sRO2OPz+tGwMaxKs6SRbdmjRCzuLqZLr7AR9BjclJP/9J2T/xmdPEQkLxjp4LgbDK3nN034USuXT1k69Xi313NyfiGWHGfsB2t3rVI2azbp5PtbdwLZaN4YD3o0qxnu7d/XUk5Bk8ymMR2l2W5xcs9wfnCNO/kN7BJVK6kK3pKit6htNu6vIcQAvre+iXwih2q7zSA3R5C0U2qCF6XVjBVWQWB//yOsXBvhSRSxeQQ5Iqif1tDyWzi9Pkf7oo+SWca3tt8nHSUBZsSUlfFB/bZz5IhRdjnXSfcSMvykpGWOuYmrm5ZC1IhlodeSBJMAms0eJ04SZJbUXQOifwvSIy1KKeFOumpxsFLaIpWPM3CQaXASMQ3i+W/P0CcFlzUA2RoUFiAGp0om8aGMTh5EohGNodGU1Ft5fkn2IWe3QZrWw/HBiWrVU6CksPlZARp6SByc9HvBcV0NSdepZ6V++5TUb0QkGROlZ0RJIx7D0rahJ9Iwqd/NmEkazkDk0Oyi0gnGRW5tib1HKXz04304FQ3lXUkzDavchWq7jgcfvI+bXhO//PzXGHo9bK5VeB0MQqThM0oYGhQcBmLJ9grSsCUvIh9JoZLIkuaTJZFmB+iMFRrsnPd5QCp6Xm2oGuQyn3LYZzb1INVS4hxnfTFFU/qHJQyiWhQ/fO8hPzND1IfS7C3Oi1S4MRmzTM6BbpiYkjXVL9s4IZXvjyXh5ja/XfZd1NqDVMyVZUOOt6QLc5TpuFKdRrYGb4Pu3/36/XNkQpQUE96bzIkcO75ioJdTdbKVGeR0rpWzBJcJx2GNQJNmAOHnMeBJLbcmbaZD6SEtqlXDBj0IQxKVeF2SzSZMQGSe1DoTYA/S8ecu5arbR4os9uH2Lsc7gJgeXsX12GrSmywXY99fjhc+48I0bafp5MnxaD4bXlevhpFoZKTNV6NKueLy3bxho+4Fx+ZiaH4Dyat08nDY0BfzdNCb6qFEwDE//+yZZUYta20t6+RTBccKJ2KdZsuetaeW0SeL8sJmIVEMHBy8MWbziX7n7gYjz1z7xU8/1cLRCArr4rQ1JJMZJCMZbGTvqIMHEsHWN7KI5DTE86SfpDKNszYq2R2MSdfmgRmRWErkzFWqYDgYJRUew+9QX0sDA6mdno2g4XXQIZK15VjoTR/riQ18/Pg71PuXaPsNWPkIzk8P8PjOPuLZFE7PrvhecXW4XqIpR1ll1cke/e5OhZNGJkFKW692iFBrav92QmNNp7Mol3fVQZf5bIUetXeQunlze1MtxmUzMbRpAG6XgaSh8XUzRvsRpYYsFhE1v0YYmVfiyO0PDCRDGn+dwUQW3kSnGWI5DARhPazqrNmkouaSqEGq7FGDM6pjMRmoY6BUwliaUSwoQ1YMjoFMAbYTg52gbrdXRGpq9ITOcdIQK+pIVgLYez+HNL+XNh1EHAODWRvuaoiLpuy929SRlE401PuP9uH6UphwDcVyEWnHxrjRxLNff0qJJTXLCgyKHQZxqfA6xw6lTVyPohKKI08Z0Gw1UHKSCE6kG6qGJIPN1fUNGUCY+r5E5y2roLZ/Z0+dOJTkoyDvQxOGkbQV0h+/eINERMf3v/M+tjc3ESFSj3oDMq0W0XJBJJWDLHJYZYEpHeWmMcD5xaUKxtLBJSTBTo07nVn+X5CU/4nDvkPud2gu//67qC6ySoD34vIa/b7LgDwhw2morT1ZCBRltbe/AVII6AxuK93izPoE8ymZAq+Jsyrtsjv9Pr+PKBckyedWSEhxSbUIR1gUtJfrk2QkaSUtC6dUYIiSScRp93k7u1pLllYEyOVOouRXrLS/lSxO7WVogv5snEB4iKE/vLmsj6KJxCgcsdx+r+mRtXrDvrtAOnSL5LK6XqKTZ1qGvvfBt4KFvB06fXtpLpaG1eu5VioecZ7+8rkzD6xiVixqN8/qVkyLme8//MA8q18FztpXRr6Y0rvdGu5sP9DKxV1t/8k9dKZNLIJSoZKDx4j2n/7658juSZmhFiarHqhg1Hnl+SSMB2s/wF7lPlqzKwzmHUbDKSnSmTo3/vLLU05eV7Xy3dhdQ7V/Dt+c483VBbKpHJZV4EnxiVp8a46qGNo9eCDaUbNKvblw3GawueTk0GGTZXz15TNO9lSt5iZpwFaYXGjmoVWt0yCzatHIFWTg1x/90R+Req0wHLtY+oIKJjVwipMp1Vpv8+1TjlQAIfKHaPxXshovWWdTBom+yugSOh+1pF6HoLg4uWxK3Tp5gwglmYKyei4VbUW6JUh7bT1EIw/Cljpy/J0uW0+M8EFqwmgihVAqQdQj9Za6bbZBNrSizCBC6AOUdiNYf2Cjci+C+9/ZwJ0PNij1Xf4tA0lkCYd/m6b0kJ5dUpMvGo2TfZCtUHPe3btDKRNFv9lBgZ+z4ZQQY8AJUedblom9B3eQIhWPRRx0r5sYkYmU0iWM6dBl6m9qPcwpueaiW3mrUgNO8ryLpLb37+4gkyGLogFL3b8wZZATd/D5518gbMVJu8M4fntAB+Z8cb6jvOc071FSa7/z8C5+8P4dBtcgRv2hOmcglX8lMzFCIAiEKJdoS/V2nzS+QdTtyaKVotKyTSqps0KmbrvLiLO/c2ZxMXFy9U9+3T4vux9S7UeOxMpW68VlFTf1BpEtjAE/PxwOYmd/U6HxAhFMfYPSjD+R7UmLJcnIlGIiHqVVl87eorPLgvBUyl/zYXIMJJ9RKL7khahKOrwGuS6Viiw0nzZCgFtZwcgqHo4uM/Gkn43YfimVnead9CRlRMfxVXSYNZLDXDgzSgRTo2ws5V68PiBSOl61ebaInaUXn8g+uayu/2s6ee7DH+i1g3owU4qEiGTmH/zgYytgTayoaVCPm063OYy16g2ChWVt722YV60L81fPPw2s3dkgOZ7quzvbSNlZ7dsffl+TbiXhJAc1Oke9VWWkW+DuxyXk9sN08hH1VpeoLfuzU+SdHTr593F1eYmb0Ssi1ARHhweMcQbRxcajO9+mXizhatjFVbOJXN5BPplW2WX+yMCPtj7BTmwb5zcnCK+H0QvJlpeLAQ03HEkgka1g6Dbh2A4WswC++uI5PvjwHmJhi6goRQNCOD+6wmwoDHiF737/uxztOSfMwpiB4e3hK/RGNU7ahHSQk9wdIET9LOV3250uWp0mntx/AjuYw+tnRyqN85aWi4FLRxjqdlnAofMomqaopE5N7tMo+aHUu9LBknOqtGMikua1ieEGSbETiJIORjMlhOIMLgxMUjRxviLN12T7bchxGvItu0TQG/T9Jv7kf/Mx0rvUgaTloaiJy+srNDsNOoUkD8nhD0kyIc2fCm2UJA0iKI3VHcrevK9qd+fsNbj1GVbtMQwi58N797C2u06WRZtchtBg8E0RtfOpvKLSR40GkvkkZYKGDpmaLHSKZIk4Di7PzhiMk/jWh4/UKcMvvnwB6WufIt1vdFrY2dth8PQRDXK85LwBDZ0MEj3KHhnHCGFzSrZl8MK2t8q4e3ebrEW630rRw4E6kyD15CwGwXDU5rgEiJ5TXMl++3VNFR0xAmEEiO6yQPkua45KV7xZXJzjIjND51fPyT+lTqAHXTL7OD9HJxdotKXMWJhBZsSAFEKJTFXsd7mU7D+yKgYZeYRIszVhpAtSfTIjkYpC6xsS9Gkvff79VBK9JnOEyUZkrcCIqBpqimnMvDEfU1Uyyx2O5DjcitKBv5r7tCl/pWtT0zQnJNnjmBkbpu3kcD1eHq1HsyNzbLjJVcpL+REvPk0sKBh+7+Q/kaOms5BuRAJBbTkLBYOeubSn1gTX1gItZ9KaOwktHdvfXLeLGwnrbz7/qfni5QuTBhQwTMP40Y8+0Z1wEadvT7RG7UiTkjp2hvoVAyTKafQXLhLr1LTx284ZKz2CfCEPXyM1n8ew6uukfx3ylAm1+pk68NBozBjVHAx7LilwW+mjVsdnFL9Amsi45eyjuNqFIRVZOKCfV7/CJLbEwYtzlasdI8pFSGmrF3IsVOPnMThQx4sj+3Pe/rRHHR7H2XkTCaL9em4T/e6Yn9PG/QdllW88JDUTFIraIdWONmqHsbm+hgm16IoRudsfI1/MqqSTxjWN6qgnc4KgSfQwib58yEEL2eozqGltx+K1MGqTAfRHc7S6NBL+W7b3pCWIJEb8vR/9I/yjf/LPMKDBdHkfgiger3U2aXHie6SpHDNScsNcwPX6HE86I/9cxmlOFNh9WCIbqnKcGpjSRiSpaGurQgOckanEqWW7qF7dYL20T4mgkU3U1PHUJWlzi8E3bVOe5Napm0ucD0nR1eFSJlk05OZlnQYqp8/k8Ik4IiXEjHrXjKGr9dGZ96FNOMe8r6PXL8l6QujU+qpm+ZyaNJlIIkOGIItjdtJBKGaRdS3RJSuak6vmttdQKJYUwN2c3/BvJPBx/GRdpNdEMZvH3Bshm7fwg4/fRzGd5HxR7jU6cEnnOUB0dOmgK0UdJZAxkDaHOKYcbHflk8iwKaFkIVQ2FEW7i1oXii/p1OLygqgMA3RS2cKk41Prn/JaWi3pYW+SgY3VZ5QrWQZxorWkufK1ws7mxN+J/MxxlfeivlPJSbKlKSsEE0l24nzIltxNtYkaQas/lKxHyYq8rene5H00CSQTgoXrunyT5WrJr2634zNA+Qad3NBWE1/Ou84x1FerYUjXR+Qso5zluKV40VsrbXhb6d1F7E56sfn7fXLorZauzwPLoD+ch+azESW7bpF6Womo5SQTYadSSseWgaVdHwytN9cX5jyyNHvjYWA5WBn//I//lf7z//RrnNycaEZ2qblhF6+rr6iZu7DleJ0dRHtIvaR7GLmkvkJBKT4+/+3nqMR38GjzsTrG+PLwC95gmxMhJ8E0eIsVDk9PiTyAz8FKpB3SrwDa9Qky2jrKyJKiX6Ouk6ZHGR05uBa1LL0eoy4j5oDfOzPE0mlO4pgTNqJB23y/lTrPvGL0lCYNUpInmU0yojLSRwbIFqJwZ2M6dQB2XLbE6ICyiNebYNyn4vKAJJlAJpcmDRsRrTuk/aSZpwOFjpwvSgXRjKKdaXt06i4pm0y8NN6XzKhxf4EOkVKOgIpeDIHMZECHpZS4qb6lYX6O2bLBa/fgMHjlMxFkshJoJPrTkfh3Ms8EGmWYU9J/XiZSJUEzspnRgogZJeVMqq1ASRO+uW6jkC+r1e/LmyPOwQTn5xfI57YZMFZkJi6dO8dgx4DCm4yXikQ8Az3S5x7lzGIyQ40BTij/5toarGAYG5UNRDimkXgAVbIGwzepKw2s0SF7dD45f+2kUqpQRyFP/e7EVPujs+oVOnyvWrPGwMVB4thMhgMUKcFmg4nKCRCaLclRIQbZ9TubdBgyHQak65tLHB68wUNS5u9+5wN1Om886FKSkRrTgVRKrjTMoDMGg7KoLUlPPQb0IceWup4BNMjfSyERSR+WhBXGLV4CqTNZHAUQqbaUIhvQuQdoNHsqYUquUwp8yim9yhqlIl/bI0KPpVgl31NYmjCAiTdXadBhSgU5J6DLoSyyBrl+sU1JAhp7rsrpl8Xmi2oV12RDN40W56VGOcPr7Q35Pv7K5cSQHS59wrn8xzgwNWBMlovlWFushpMRnXCljQgs5GBLl27lhfW4F8s4i83ZnQU2/827ffKf6LlcRiF5LJMOuSPXPL44tdLJojUcjRw95Dq19lls6M1sLxiyBgvfDMUD5tbeRsCJJQx+iP4//s//HlWca4n7Qc0pEdncBgpbeQwnfUa/Pi45qeNpVy3yZGhkz776HP0bF7vFO9A8nfqcBndziP1HW0CQTjFs4Mm37yKeNFVRO8luk6qq9/af4Pp8gL/4i1+r5oPOIzpHbkRaTr1MGjYb6zg9pGHoDAirOOJWHllG3f6oRTPqM3pPVBacdHCRFVkp8zOZ9bA0lijy51a3jmrthhQ6qvLaJxNpDj/gPQyRjFML00GjND4pNawQOyorpmQAAw/NK1J1Gow6B82HKLblgriw4mTrksTCQORJvXcbYwbpRouUlAYvxiDFMlOVEHqLM4QLLioPHKzdSeHhk30sieghOpukusr2jEdDkcKIYizCFCSyeERYQfLv/5jyJhNT0mQ2m5FSTtR9yOmoMPVulKgrCTj792RVWAr9r0it80RmB+58SiTNcIx8JEnrJ7y+F1++xIMnj4jqAaQ2CshSOknttW6tjZdffsVgPEJPCmfwMyOrAB7tvYdrMoU4KWhOzurnUwwCMV6rjyED+VW/Dv4SY0q4RCGNR48fwSMjmjAIVqiBM6T6Hq9V2nBJpV536mI4J4UNcixpJwMGx5/+7HdK0myVC3xuxNe3sbFexqOHDxhRl2QYPVWFSMqPmURfSQ82CA4ih2Qt4vyiiqubPkZSPz9IWaiq/TIaKCdkKJbadxwjqaffos4fM7hJXQR5L3Fym6xOnFwWcK8ubtTnyDHfJZ1Z1gYYQnj98m8fhYScaaCj87Wy9rPic/J3ssjpzemx/HefwCdlzOq0qS7lhSRwDV05f+GuvPlq1ey0SbSW/tj1OP1y8ILxfTob8+chfxjy+8g0QiPeuiv1RoI6KaEZXWBGure5+fUW2p8xqIVu9HnSDvrLeajf7ZnVzrU1dHsW6YoTihmOt5rFQjHb9la+dXF5abrdqbma6QF3MjCiGUPP7ecRzi+1zvRak6NyYojpTAZ1IsDbV6+JoHEOEv1Xtj/cJXzSnO/c+R4e7bxHjQRU+5cYaV1k1mzEUkFkCpY6oDIddtBpUFPT6GwzyShv4te/+h0+/vtP4NyJIZCmzaQkAUGSMHoczCh2dncU7bu4ucaP/sGPsAi6kO4nzcYNP0tOYhnqZFun3lcr+EMGJOmxFokmVTkqWWU3NQeFVJGRuoVcoURnofNS27XqN6T6Q7Vv3qfWWugzNBiJl9MgRk2Dk618joZy+52kRT20AA0qqlPGyJYWw81sCDNho7KfYRByUNlJ4h//y48RqfhYUk/3fGlAqKFP3U62hKBHLb1g4CDCTclqpNmFlEWWD5G8AKlaIwU1vvuH79GgpZDEhMFHquxm6chkUEQ50aRSr+6nP/0N/04WphhgwjEiYYrvPcLB8SuOexoOdfqShhsckw9yXMLpGOxiktIrBX/o4ej5W9ToKKJlm6MuytubnKMGTF5f7bJJet0mfnmYMlgc9i7R4L/3t3dUA30vtERuo4TyRlmdjrMYvCLLALKxGCwyKzkKQ1tGaXub7G4KKS5R2qzQ0Sker+t49vwA7ZbU+CtSWnCeSIWlcwn1Ez58/xF21/LYqeRQyqUYiNuo1Zt0UsmDJ42PcqwiJudDDiMtGMw7OCaT6TDIiG6Xs/CyPcdhUsFRdonSlHgXV1V0GRwk0Ul6B9j83BKBg/EZr5+fUxq11VwLsksJa3F40f4SZCnf1anBlU80ZwCQ04VSyVb27zl8ajVelbmmh0rF4BlBQg7tCPOZMgKPppMVHX45cF3fW8x9SgT693wydMfjbq8zpMwYrgL6aORNR5oRcMl+vLG+8sJtRkMzfevkf/qn0D78sKRP6aiBpEeg0kLUima2ELH2H2xZR6dXTqPXcQpr67EwYfirL7+wbCNsPlp7ZB59fh5IhONGomTpL2kgOzsZLWNHNX8utbKySheeHJ6qRY58Nq4SS5ZS7D+UUTWuNuLb/B5Ajwh/UHuFWNlEtXWlKOaUxlW7uAbfX9Ul63fayCXWMeyu6Iw6vv39Xb6GWnemY9rx0Gn21b61oOps4aK8lcXGvRIWlA6Q2m4rGi6vy3HCHHwReyaef/5apWMul4zA4pU0OKn+MZ8y4s7oiET1zY0t3FyN8Pb1JdFRV/orTdlwfH2JdClPXR9W+53LaQj9KrFbjtxKoYeApiqAOqT+VjaA8t0cjMwK6Z0Y3FUNvjFCsmyR7USwfZe6Ph3BxcVb9KdN6m1ZWd5AqbBF+RHEtOmBzJpsXINPDT6lkQhdl4out85qYEQmMfGm2LtfxmhaU5Vz4k4OT58+U0U2hLHIwlePiCS11IROSgmt3b09zNweqUBXyaFSqYIw0f7w7SHavRZ8BiePWleOsOoMFp0b6sgWg6MVw4iU0ymkcOfBE7x+9hLLEa+TKD9ZynYtcFK/RNPrYe/uHuwAHZIOrOrzE7VJDxFxfRDGkE1lYRMlxWlkc1NOchW3dvHgwWOscfzXNjdo/FIlaIxiqXR7jRzfYtZSfxM0LXXKUHqTPb67TTklR5QzapurvFZBbzgmxa9jQkkjC7rCsqTaj5zAm8wMBv8+Ts+uGYT6dDZKPitIsBR9T/BgIDo5vuJYdIn6wVskp5MXy1naEMgqaxx7sg3JDVG0nZ/B4CaZdrJlOvOGDJphRCgPVGlxXq+sCUgxDQkmIhP4P7VmIRpfurgKykvU4ByvyNhWdO6lO535Hn3cmy2mrudNZv58PFvNhx7RfDadMWQZoykvoOOOvWV37rnR4CJmPqeTf0KrZkD519Wf6OFcnUARCo763dDE75uX1zdWPOVY3/74W85wPHU+ffrbWDFfsaMr2wpNl2aOkHQ3sx24W1wz+lNXX1lzBCJzbTydaLFYmbRqjOPDQzq2jvXNNCOoxoEa0kmiePv0CqMzHz98/4/UIRHppmJvRlTXxkhMijVMyA5N0iBSF596iFR7s7SGnOy55x0VtVdEmjkpoBNO4OjVBaJGAm1qRyM6Z6QfobJeRH9Sx3n1nEPI4EHjFH1VKmyTtjpqVbjdInNIZzjYIaLzHCYjOfUOJ1NOZHnU7aJpY3j98iXK6S0MqZWENcgec4I6UzL42q0235+6nezAG80pGwLYfpLC/kdF+FFSsF4DOw93VevlrhT9S5VUTrkWmEILSS1yDwevj3FxfoOXrw/VyvDe5i4alw0+jknzOeF9k5JGpmqJCR3cF0rJh5yWkwQP+ZLmeSsiYH4tgUjBhEVKLGmwQkdPT89VFRJvSpYgdWeSBmI0VFlwG4866DabuD69hnQh2dt8TKkSw89+/XMEOWfxeBqnr8/xaP0ORtct8kQXc1rqjLFt58kd5Iiav/3NUyxJfccuncQhu6H0KRTWFPJqU43Oz2smBZVsvASlUpLsIdybYtkfqTp+4hgSHKSUtqx/iG69ODmk83Rwc34Kn4i+4ntg6MMmHD8kLU/KUVe+VE6tNTojHB1e4ounX9EpdThkHVosBDsZwY9++D38y3/2E86qVCsaqBLdYzq9rIRFiN7S6VUq0Eq74FZ3hBOO+/l1m6wziHwiyr/TcXh8w0AxJBsIot8fqgy8UiWjpJnQddleFbuRtYAeafdA2mrRieUYkEio3lgW68hEKTHkmK3kRJBkyZKaonyiEiRoy3cJLlILTljBgk6+JORzvpdylnyx0n2XSD6ZLibuZDomY6CCXg6nU39EljHy/IV7U22SX/a9tJddPE0PF5vi5Lea/EN9Fr518pAVDDmRuPnJJz+y/PnM+u1nnzqkfE44qMeOD04IEI5VWc+ZS31pbu9sB8b+wHjTeKnvPSkhX8pqnfZAm4w1XF5e01h0PHnvDnW4tAHgxF3WaExdZAN5/ODBH6LbmDAYVOGFSZfR5iSQzpGCqhrgdHAp7SwVO51EAmGDyBSkthvPkDHj2ElUcH/tjhxPUdsW0UgYmXwSN61L7Gzdo+Es1EEC20ojZiXQqNUhHVMkvXBCDSRleOXwiRTfq5JuZ1NpmKR9jVYDxUIe0gxRClRI/rJoOjNgcQbkLLWBt4cHyqlkgiMhKQ4pJapmWN8u4t77m5hpA0g/9IHbJlMgkpM9FIqyRzyDTcv03DENgE5Lp1pSrzcaY6RJSx8/2EfUDqqV68lEDj30kSS91obkmROaDA1BHFzonCy23TZ24BhR07uUP/Llrvpo+U3q8hRpag+5YhzpXJKftaQRtxStfPLwfdJ72cqZqcUwLDXS1x5ijoVkIqcWGW/q56penKwntClryuk1tVKeKq7B5esvGlVVP+/Fq5e4qt2gXJCDHJcMIdSVZF1d3tMffP/vIZ/MU2JN8eaL1+pYb0JWpekA1yfHZGIuh9RQ25sKxWjzOoOlbHFJIUWppyZFJGUPX9iVnN0WRK6TgkvTQTm7YBAh21JSm2Nx595dBiZTbRcufDKqQBCnF2cwrQj2N7eQ4XuvFzIMLB6DbxutESURf75to6RBDpxIlqNsc0ndgBSZmFS0OT6TcluUOwyYguRyBLlYShOwSPkvyMo4jsLgJD7JGous6o9HY76HFG5k8OO1i9ZWnYcYWDzydI9orpFRSVCTlX2piiSlulSrJ42cjfOsNvro2r5weVl7lg5ki+WUwWRCaTYeu5PheDIbLnSdDr4aTWZzcqMlCZrm1YYXC/Msttj8hE5+e56cTt6lkydCwUgwEloGQ+ag37Nq9ZpFveBwMpxEzI6lnKRtJSxruuyZK3Nhpou5wGjRM3TH1cvbKRweHmmN2kBLJwvUvNS6RIl8PkEn4CTwRighsJnbxt3sPUQ9C198fo6j4xfIbVpkzxIYaCB0GKFRvmQP0RFnHgeEBs5bQY70czFZwNYiyBgOjKnUA9NQWs/i9dErrExS+bhJ+rlQ7yPVQZt1ogUHeY2UtVIuqEMNUtNb2hJf0gDk2GmW0mLQGGA4HqhTUJl0jqg9JWXOw2VUlpNqw94EJycXjOJxTg7fg/qxXNxQ6PPhh0/UglU8m8Bf/eJv1PaInJbb3dtFOplUq7HetI+1stSl6/Fa+Hmyv0ujK69tIpvNIBGJMpBxKkmPpUR1kH8zdgdI2UksugwGBB9ZyCOHoZPfdieRpCEhhdImSnSnbB1+/OP36EhSRVa6ypAt0GjkGK3UkJv5Oixel23LfnmI13muapZLaeskJZJU122S3Vh2jGOVQ5IoLq175Wy1qVmoUXsOibr1fo3kZY4vnn8OOTL89/74Jxh0Jmp1XE4K9kl/886aql5bSFLTvj1V9QVEQvjRJYK2NJn0ySTS5KuCpFJLIKoOpkhl3ddv3qiSU2GTIZxjbZmmchjRxIPRRJ3jlq6gcuZNsvykgOf27qaSH3Ic9ZrBd0xHzeZz5PIa2UaJ9xSCNhvwb3zcIf2/v0upyOFuteWgUk9dj1SMFcAwGdQlm/HFy1fUxrJ1O2AwlWAQuHVyonJ5jZqc7EAStuZ0arqvCgIySzRcBisJp4LWK4wITBMGqM7QRU0y90jrG/zZJXvUee8SpGW9hFGMrJKO/rWTL2c+pby3mitAly4QK4au5XRKuj71vfHUJ1WfL4fecjXqMjINPc91hz2vx8jlhQMLwhud/EdfnyevQp/ZG3o0EgyutGVo2p2Y1DGW7y8sOxp18rmEM/emse2NbbuQy1rjSceMcOSvb64D3nJs7Oxv6xJrwtTjIdPQpDBg1CLVS0ghfVJ1op1UJZ8MiNJeEPpAQ8KIU12GsbVRwtp2AYdXF3SAEDZp9LIg5HpyGF8yzNKIGBxQ/t1cEjhCAbQYhaukgl0iwavLlxihj0jWJrrcIEkaLUc2XUZpofUGGYBoZsmzlv1wKfwoKDwgktnUft1BX7gAr0u6ljaQYqQPU+MJvZd93TlRTbafJDKvrZcVTb/34AFalAaSAlu9bjKqp2hEpHLdCapXDC7DlVqtjsVv6V486sClfJHiiaLVZW1CPjsconPZUunVVd1farUWmYKcOFvijDpQVt1zsv3XDWLWpyHREGT7cUr9JhpuNpeEiyWNj1rXpZYjld65lwcsOSTCoFbYxenxBUZ0nHgsThvS6DRLOushTXEKaQowo5NKw3srlrxlMvUeLs4uVcvdcEjKcEm/rjXlBDfXVY7xFbbvbODug221erzg+My9MD77689RPTrFhw/u41HlrjrcYst1MZgl6dzdRp3XI22s1lTyx/MvX+D1iwMGKDo4R0nq80md+Ai1fodOfM7PsnnN7xxd6vaJ34QtS9F+uhJZnZSbpvPz35LUQ2Ai4wqrvIXr2gVWBtkag44wmIPjtygSDKZE5LVkGptS8JNB0QhyDvg50oVXKgJJkpAsislqvKTHtpoMbAw+lpySoyuP6KAO51WaLsj2p1RilR0TdZxUElv4kK0/CQR8QmXjyUp7j/Pfl5Vz/ixpSEuyuMlMMuIGoHtCI4U3GYDF16VqkeR2zEkPhLKTIiwZfAjec5//njKwT+j0Y7rckAyGaD4e0VdHHBRXC0a9wFjzgpPA4nns6eKTH71LhqmW9NkiqRujZXBFT7Mtx0zFk9brl8cM/AGn3a460bAZGw7G9mq5sOaziTkde2RB0UAhmzeefvZGv7mhjnEC2sX1W00qgwZCnHxf0lpD6LVd3Fm/B5MTv5wAW7lNpCIJJIsx3L1XURT7snuD9Z2yolmDIR2PtFbOXU/7AXSqpDLzEFLZJIKZKOZE/Smp0YTjuIqTMo2qMBnRW3QUqVoqhRVsSyf9jOCG9M6i0yZTMUX/5b0lW6px1VKFGCsba9iq7EIbB1ElndwlZY5ZpGmM2qK5Arx+6dAiVE4obbvfolZPE+Xy/L2ODz94n5PpcXwnyNBhZWVeKsbaSamy0oOxNPH6yyMM25wDImI8nqKDx3F5RuNpr1BObOHkq1M0az1MSYODZA3SYufg+RGku6dUxFkOTAY5houArui6OLlkgwntla9wmMhITbwismfKERQ2U+qgzFpxi58nlT8pHXo1OkGbckEaLojuW6idD2+yxM7OA7WFIwkYyzmNm/cspZrmRH45USdBiXOuVoKr1T4NdkBN7+DZZ4eonvbw6tkLuLUmfkL9+8OPHiJE9pOXFFyykYgpp7DmIuXolTPETQc6WYtiCDMiaYO0uUFmQEeV03ZSybRUWaPcCZLlnaq8dyV5olJBR9Z9QtT11MO8fyn+SKSgro7yPlxKpxDIffleC8qKGKRmv+yHS8Whzz/7Aj067Ad3H6pTfOeXp0RXOl6bn02j/B/+z/9HXoKm9u1bnQ6kYrCsHkqQkdV7ki6CkFT3HaKyVuQcM2jyfc4Or+jkgsAiv/jZtwBOJrVQlYLHE09R+SWDh2zTyd77gGMtR6alAoy0upZ2281eH0PZKmWQkFJfUvxUsoY4q6s5P1gjklPfKyfXDWPCX1EUL4ez2XQ492aj5dIfLY2VO5v4XivIGQ4MFng6W3xyTidXmrz6E312dqi7835wsQyETp+fmxxPi/TI4oc4ATPg6AstNhlO7UazbcXiCXO+XJnD/izwxZdvDS0S0EeLsRwh1MiMtVNB2foYprTEJQoGONlWMIF4JIfLgyYebD6kUc5xXr1Ee3GImTVFLF3ihCwhbXtknJY+B3lGveISXa571PcBpaXmVO/irMtVkIPlIkZZ0OsRAWmAKUbzKVXJ0eE5idSCWpR6lhMnjRCuby7UgZSNzRKqjWuUiut4++wN2XGAuu2KhkAD4QC7HPCgQU016MKRLbUGA4dGnZywVIqusIJJXw6u5EjDQzR8nxqxgfp1h5PJSG7aSGalgwaRlWwky2AgudqdEYNgkAGqF8Sz370mk+irh6SSitaUFFBHssBWOhnPhEGgiY3KJjJWUqWaijPKeoIYh2xPzlW2liRvLFRXTM+by5YLtvfWUd4o4oQ6siWnympvaJjUsByrtWKK4zMi8jkcz7BqdyuUUbalstms6gGmjuUKstDJzs/5d64cpw3w3uRE1hJf/fotpRSvhQ71+WevULArsBjIfvzxB/jg3hriwSUqOWmOSbZihShX4qrMtWwfJRMp6vY2HUmaB2RgUnsXiKrrlQ3KGZcO6qN2c6OQW1Jbc/ksWVKeyCl7+7JizeHn+AuCpigpFp7URJOWQxaDWhfuUFoLCfuiFubrXd5rlE4qzS9OXp9i0Bxgk+8nmW62k4C0Ks4y+JwcH6GQdvAv/8mfIMqALfXatPmSKN7EQK6LwVzq7YkkkuKhjx8/AAkIieIS16d1jvtMHXWVLTBJiSUR4FiJkKK+Z9CSQCkpzsK6hI3w1+oshazIy5jKqr2cgxhRIkittxGDpMjAUFAaTEs446cbUgybdH25mhr6bTKMP5sNyUDIG7XRSg+ONM1w5/rc08au1x2Yi9j3ZosfSbVWdUDlz6FnwoYeTcSCdqwUcrszM5WMW5WNhDVbjhzOheOO57H5PGDXGyM+tzK1EMyzk3pgMlwZlZ2KnqCmq1e72oxEYsXB6172kKGT8PKxt7eF0ZQUu1bj5Kdwd/chtV8bJ81jzGNdjPUJoxojo3RR6Z/jqnqCXC4JK5JEKrGGcqUMMxZEl5T78OSAE5ui8UmkI3UnFRNHG3V7cEmHoEVJtelAwx4lAy+Ss+HSaLMWDSZWZuQeY0anly6tGSJqJpVFiAbj2HLcMk2k0KnTOzScmFqEkj5YUv45Rz3daNZpkOv44ukLam5pNsCo3O/CDls0kjzqtStq8zwODg+VIUnapayUxsJhlJIF5NNlRPhZQTKRra0yA460VyYto+GOxj14bhM3pyfq9WUaH+cAx2+PGCDjhAYiheylkh3NaCazJWkfaZ0UkQjTwIQ2+3wIBR+NWsjni2r7SNBbFi29MY2QgcIOx6gj22Q41GjmQmXjZXIFBCmDpFnfyekR701q7sURClDqrOakxFIMgXTVDyHsM5AS1RlmSLM1lBJpOETnGBlILGJgl3o3xuckY83g9ZmUHBE6mqwFiE4dku5KirKMvyDkQigzdbkY+YQ/p1LU0RR3d+/fwx51s/SJZ+yFL6/jf7I6J4twRVJ/6R8m7bWkwOVsOlULk1IPUFpyyRiKt0l1GYvBVQx2SIfLk8pL5ZZBZ8h7kgqzUWzzM+rSs63XgUlHfFCM4n/7Dz7BermEa76u2pCuriMGUp+sZ49UvUCHnvDuF7i6vFKLn6oVk+hoBjPZ1xN9Lusi4tGSWCMBWb2Ock2KbErSjNhWnwFdwEpCguzly6lEyROQffmZ76+I6qtwOMRp9v2AbvhBQ1d0ndFhTL0/NHR9SJQfkfqMlquFawQNT1ssvfmKTn4wW/xMkPzdARWp1lrrNoMnr85ClWLZHE+b1mXjjTXx+rT3mGMEIzF/tbLfe++xtbZeMAduy+TlB8ghjNJaTrZwZTWdpIWxjBTq4fY93N3YRYETLhW1x8spzq6vqalMapEBDWyKeWSGkd/jIMoRQRoCI740ApBi9NPJjLomxu8e6Os4rx2q/dqZFEugwXWpf1+/fkOnykL6aiViCYVOcoBffj+Xk2aksaPuGPk4X+M5GF74tNkgCttrpGEhrGULjLRDTAkRpUKFxjwlqh+oggnrGxt8D94W7ytK6XB6dvh1jveSmtslVePs0cFCvGOT6Ct6WIen9mDdyZjIK40Y6VCNM+SIJIkVdXvIhheYIkUNL51ezs5OSd0dMgHZkosgngmR4mUgrXbsjIU2nbVR71PbOgjyuoUSzmksUxqznOCTk0/i5LIFJIuNC3eGYspSDOL85Expyzt3NwlqPu83QUYxxtyl4UmuQszCMiAdbcYcwzXkshmFfHGiZkTSTIkfG6V1jinfY3cPo/4cl6cNtUdeb9zg/v0d/NH3P4ZD474g4j979hKUhnj56gBnl1VslNfUEVGRlEJJ5/5UneKS3mt8a7WYKSf0CCBq8VP2hkdkfbIC/fzVoWoTlM+k0WQwknWdAa9tNuL1iW6PRiDNM6SfnaClVOCRRCBByCjZnM8gks2mSPtL2N7Zxtb6FvIM5rJQ1200kbDiikJfXd7w3y2O3ZgyKwBp/rAkKhdMHyXaqYzJo/ceqsw6WQVwGWikLJS0eQroshXgqYU/Kexpis2OpduMuL7s9pOK85vKi+dLNY6BbIlIt1Z1lJWDwJigdhJkLgeDKQP9baASZ5e1l9HEXQ3c8UqS100z5Ouk7HTwKf89obQYS8zkWwz5FiOO8UiD/redfPbOyf+USP6TkkLyZC7N+KOFrGzKXM7ndHDXymSzztSbOZPlNDYeD+3GZY32ETXLlYwsikpcMpJpgj0/KWzSDCkfcg4pFpHg1ctXiv5KlGr1PUoyjZTeppbsYaFJixwacnWEUXOGvfUH6NVcDKsL7BUfo8Ofw3qIE9Cn41CL8WdvOFcdLAI0hO5NG/tbO9TatkozlPK9UtlTekp7jJzSYcTkc9okgLJToey6PbAQ4mujpN5SieXs9TF6NDrdDNLgaICM5CUiRFu2ekgtJcj0em1IueIs6XnaSoHyFvfW9rCeLSJHypeKOUQAygmOuDiILLiJwToJh4g6UodSpFxSVLfJStKQlsl1RumL2jV1foCOywjOsZuQk1dbDVJTGgyNsD5oo0Oq/PjBe0iEEnDbE4WKC75+RNkh2y5yrFWl0fI+PY+ONPbwB996goekzZRT8Cl624NLog71tuuiSGMt5fNEQwNB3q907qgwmEkhjRdfvGCAXUBnYHPECUj/45Z0JT1BqVRU+/jhiK229jL5BFGuiMbZORZ07GcvTzAc+0QuT+Vfn1xXcXl1w3vl/PE6pfySLzKDAXxCNJNrEyMPBWidwoYYNOVMQ4jO++L1W7x49Rav3rykDVk4PTnBbz//lMpNtsQogRjkBRXXNhmoqcklCE9kQZOOofH9pFqNrMzLvdKeSfeLZI8xzm9McIiMZqxqHNSaLdQaDTKFLd5XgEAhulvDm4NTspugWhE/OHqLTvMcH2znkEnHkWIAloVTSZ4K6T7nO4jv//DbZEsMbs+PFJOSo8nqyKguTFPCDlXnXPa8+TOdXFpMS09AuRhZjJcxEAYgZ95FtknlGSlMIfZshs0VpdFqMBotx9OJrxmGHzLNqabrE9LlsaZrw+VyPmQgHQUCwRGVp+vrhkfN/XecnIT+QyL5lE4emE+DTsYM1WsX9I+IVb2aWu5o6VDUO1e169i459vjhm9FjJhJimlqRijw5L0PKBFi+vV1G+O+pw3aPW2zQmQoFqCRvnXGfdy0bhgVpWDDLqNeic4tPbkCWHPuYifzBD96/+9hL7+FD+99Fz/8kD+X7mNQp/quewiTfr9//9uoHo3w1//ud0ibSRh02Hvru9jflAIEHpIZUksrrCYgZhnIFkp0FlsFg4SRxm7+HhYBOkV6iXDapAyIkiaCFO2Gr4vD4ARfXZ3SSaQf2IgUn5GUgULK+VgWNR8D08rT0L/uYXozxOkXbxDkhIzbXZwfn2KNtO6cBi8NB/qkh5XtdQa1DgPNQDGOZqdPxiJ11vsoJzZxVqvj5ekhjdSANFPUdTrrjFLlcoSIliACOkQ6G4lkEmt0Qr/tYVyX65JWSpKgPKOxv0PyBQ2FKEIDW5D1JKPSQ2zOz+xhRV0nzQO7vRaNfv22bhgRS/ShHbfUwqQcqR12pOijh63SBs4OL7C9JmmqHdhE2kIuRfQSSjkg4hepYZMMgJIDT6pLtKrkCxh7CxwcHKkFLnE2YRqnlGZfvn6tKqQI8kqRzKnkaweAXn/IoG2oHY9iqUznvK3p5/P3RC7lTNe1hur+IkjfcQdYv7+L7rCtznBfXl0iw7ERui4pohIcVqTA0tFW4LxQyCPM4DpicFaIaYT4XmQgZJK3WWniawaZjE6k/hCRGK87oqE3uW3hdXrTwtHxJRlXFnU55soAIwuICwbNHUrPhw/3sLuWI3XntZPJ/OpvPqNU6xK8KJsYJFfSMorOTcDmv+d4/8N9bO2TzREEqtUmfyHancGZr6KfM8hratFQvksgkL4D0r5rNput6Oyrpa7Ta5d+ezBU665mxJyEw5GxnEAjeR6u9NWINzpa+XN3NV94BI2/4+RC1/ETPdwNUpPbweOT61B3ODQ7zYHlzQzLCscc0ww7B8/OYxm7aJN1WYl4ykykkubRyWVg7huGE0voG5UtBJZRrXHd1KSnVa3VxFWzhqRsVVA7S4KJ1Ng+Pj6jpn2FcmELb98e4Ge/+AWqzSpev32Jn/3sN3RAA8V8Rq2ySzZaxJJFnylOvjrGTmEbeztb1FdBHD19g161ymj7GlFppRTP4OaqgWb9ghHcIbIuUSGCzxsaGhdtTKw5qpMbRvWI2o7q13vY2dhW0dbg9UozOqF8Czp2cLZChRpamyyI1HFcX9bRoXaqVLap70zUqMMkCebhg4fUzWkalIMJA8rr58c4JuKtaLCyOJgjZWRYQbvRI8JT42dy6nP73S4KGwUi0ARdIkqFtHjJz1zPFFXec6NegzvoI05KWyY1HNfGGLTGCJE6yXKbaFrJjJCFnDlfL/vHlG9qS6mSy3HsSOHJavLlrLTaQb0j7YiykEaU+pT6l9Ou0Wh9b4Qmx75QSasuN9JWulQo8v1MUteRWKg6yTUhnW406mRCctjFQ616id29dTocP4eBQnq6WWQpVSKjnEkwKUVICdRCmZz0CzHwSFGIMZ1/Hg/DJPt6ffSGgWPIufXR7rcRpRRKrMcQSNIDwwHsPdwhE1ggkU7je3//h/BNF6eHp9TSU7SHPUwkxZX2EeZ8jBicG9UWmrUWWgwO7WodRpDsJdzHm/Mq3nx+jNMXL8idGUzpVBEpOcVg9+bwCL/83afoz8gkaGPdYZ+oLvkPOVL9Ipa2gc33d/kHZJG04RGvde/BLuPMHOdfvSJxZjAl/ReGsHH/LuqtIcYDD9JmSo6rynaaz8/cvl/C//B/+Sd8bQv1myaiUn6brCmZIjgxMErDENnNUUU7ySYCDGSyVjMezVa9/nhFZF+S5vu6HvQnM4+YPp9Q04/JPof8+2HIMEYk0SN6iqubGun633Fytbr+59BPWm91d7EKXlw0Qu5gYX7v4x9blUrR6o27DvWBs7m1F1usNHvnwZ4VsgLm5s4WKf0qEDKjxpuDF3qJUc9fLTRSDFEc6sRRgwYcD8eRtNI0DFkgM4gKC6TTKZWIEozppGEzDPw2UpUYXpAenddfUDL28MvPfkEmMOFk1tDpXcIxo9RjUXA6kC6m8P7DRzRcooPmY0Dju7hoIqjFGLFdNGpVpT2D4xAyoRwNJQItRZaqSb8vAxuFHVXcoUNjEUQTNBBaLWiSsBPI8Jo1d0mdn1Z7+zcXLfz26Qvs3b2LKQ2h26ohkohhRep/PmhiRtpdZvDxGPHb/T6nZ6mcejQdonpVV3nbCepyKdo45+fKqnPPHyBfKSBDalzIlrEkSsep7RK2jQfbuxh3B4jRMVJRG6P2lMbtqoUiQaYxkXzGa5agJIUdhcZLYcmFJP2Qjktyhey3mzEgQGdOpzIwFjoszeb9h1S56pcHr2BTI6v2SmRDLml4q15XLEd6c8lubpf3JjkFl+c1bDKIJ+gcZjTMwBtEhwjXp5Sy0wm8//538Pb8Aq/ouLlskg66rhorRDimu4/uwkySnhI5B0S19nyA9pQsI0Jq6vcRy4RhJBik6Eh6UseLU9L0bF6Veo6kOG8W5yXt8KEj4AfQvO5CiwUwMRn4ibZSfEFOnUlzTYF9YV0unVbKS48xQWvQYiC83eExGRRkjgi0arusQskR4v2ekRlcMLCGCEKb29tIZGKUgA6iWQfv/8F7ZIcxNK/auLq5IZPy8Yd/+AO1aj7pjVAhEyyXMphihuOjM8yGZA+GVBHi53B+4qT5e/c3OCYOHj3cxR3ayasvTxjEfaztVnD34R1F84WxyDFVpd0ZwCVbj99kR3g1ny2XveHIH7uuP5svp/5qNaEq5tSMh+LoRjA4CoWCo3Ag6GoLn2pV97J0ckldVE7+Xws5zsZ6KloO7pTuhMqVsnlRvbRG444VT9vObOk6pXI5NhpN7PrVteUNPHPKR7fZC2QzWWPqjvXhpIcvXj/VKjsVrd3sQ3qI3yM9HxHF6kdVGrqFs9MrSPdQSfovV/JoderY2d9FYZ0ROQEkiraqbkJVQmrHG2Yk/+zLp6T4STx58BGjbwRjw+XvRHePVebU2u4WnSdIzVxWyTMxTuQ6DdIybSKRprqf+tYQfaOPbD6NUYcIZURJ7wJIFlI4puZsdRoEHk05Ai2eTlehfi5w8us0GBpEOKque2t9XfUbm1BH7jzcRnUxwOmkjZtukwGthspeAQ821+GTulVp9LlSCXtr1HzUwLIeYND5pAWSHKwp0MGnpKM9GZMp6XMsgeAyhMvPD5AL2cjnSIM56XL4ZDULEPFHynllG1Do+pTOLckwsrUkSTOM3ljw+YQj+8maqrWWK6bRa7fgD2foXQ9gLkjNBwOMliPEUil1yi4ZSaHNMZEGf7Kodnl5iVgyBiNChhOZ4+qiQTq/IgPh35GBzEPA2HcVTZXmhnaMCBxPcN76RHAd3/r2HaLxHE45jp1H+5hHFrjsUMpETVQ7QxzToQaTMaJpzk9sicvBFVaUWB7fV2PQkToJ7eYQ0p+82r6i3Bvit198zqBFGk4mJBlkPQaKYDqMxx99W50XkNNjUoBB+sVHM1G0+V+dtH81DWNjI04gGPM6MshubqG8sUav8SHHd8McW6koI/vWUrzh7IqoLMdxEwalFNmhE8N1vYq3X53gxdMvqZdbuLi+oGYe0n4rtBmCA+VHs36D8ZxoHJIVKk0lv8ii587eBj748DEdWMPxyYkqOCJrDH/zi9f0ARvl9SxalHzFQppjKffdVq+VhTk54ELQWUVtS9IrlnNSQ80I+L3BZDqaTCfjiTfujwbDvjsZDkeTketPR+TdbiwY8KaRpReefMPJZQvtX0tlmFxaX8yDwVzOYlAImkF7ZZWzcUubzZ2Ybjt+axVDR7M3UpvWVmLLHN/MzNVIC4T1qNG6bOkvPn9Oo5tqvEBNmtN3WlWFQiHfoOE/wMnLM5weX1G/0TC1OV69eaYQNEsUE1pzckb6Q3ctUBdWKjvUwgneZFSd8pLVTI0UvV7r4bR6rrqbDIhAqqY2HSBuZalnQrCIHDoNzaQDF7JZhBnN+6s+fGeF09aNSoXcLO+jTUp1fimTRXoWk+ODQ4xaI9RJ9zlqvC4NNp0gaNko7m1DJ9oXqT0dGqF0LhEGsQz4aI17GNDpg3x92rSQIaLfsfPo8l4Dsl1lRpCkoazG1Nuk6bKFU3ASSK9CGN3QCYMWStEUNsqbCExXiDG6B0h3BV3e3JwjRmRX2Xq9GUY9opE4PCP9mGxAdhqkrrzQe5UNRi0o2V8xS5JfdOppS60TSOsmS48iEU3yWnKk7jVVFVX6j50dnuDs7IJUfY1sYawkUqfbIyZR6wdWatciQLnhhFMMTlMkrBTCRG5GHkqKFiauh1y+jMbVNRqdJv77f/5PMeq3cEnJlN+oMBgviNZtBu0+422A2tihAjB5D1SjDBIbdzYxWFAy9BvkDTOOzww5q6wSVpKkzc3OpeyS8ho4rgyWtfY1A1cOc8PHIrxSZyHGnK9uu62aD0Y4L935CJfDUyVVQjPaCQPL6XWfssFhEPVx+fYIYY5VOhJDglTHCBqk52VIlqNsJTYZyNIpB/e37uDli5dIUToOeO89Brb0Zgp7+9tqgdMbTMlO68JeeY0Gsmt5Om2BTm6g2x1ii3LGpv199tnntPtrMpA5/uI//5Y+Qv0di6GyWYFB2j4im5TtTGEGpGlq7kSGyRclzmriTVZTz1s6CcePWlF/MBhPZ7PlZDz1xiN3NpRjO7OlFEiejbr9nrsMhL1INOWFk7yw9jfpuspdn+iFHHkYidWSzOb+9j0LI80KuzFnI/rAmVZDsc6Va18etq3j1zVzIoHbTASozo0nlcf6ZnpNUIGf5kpfPOoLXiiRxeSkBjwTR18eoN128Zo3vLZTIOJSy/XnNEIHpQwH9/IaWVLafLKkUFiqc8qCh5RckpNnhwenfP1CHQlco/H3q21OfQj3dp7g0189xeHpAY01Ad310T1p4PrgCqcX57igc8tKqrYIoH/agbOUHt8usnGHtypsYXm7Ks+JvLv3hJPcJ51jRI5H8NXBc9I+WZQ7g0ctFSfKJ+g0Ry9fIEkNO6MGy9Fw07DgNQYIjWikZpJvu8Lm2obayrmuX8Ntj1A9E63YxHsbm0jMg0QZ8g8isFixvbbGYGNRz45g8F57NGKLtFfKAbXqbdJwAxOisWwViQCUQgNSImROJJFkCpPUTlbF5Rhnlho2k0rj+vwKx69PsM2Aube9pwplzDgvrk8U2i4iThYTT8bpMJJ+nMKcc5FNF0jbfQw9nzQzh2G7j2TMVgdq0vECA0cBB2QeUdJXqnp1SKRMJ08wWBlkU7Gwg0GDcoVOLB1FIpQg3ryHREJOiYeQz27C9SjBqKGLuRSkDNdSk23HIOlrB0W7go/3PybAr3B8/gaLiIf0eg5rpW3knDSeH34u8UWhneTxZ3hNu5vbNLMJpOLOlCDx7OxA9aezNQcHL0/QvFlgMlpQ6mlkTi1cywLpyoD0nb+6rkM6z8QYVKWc89X1JQP/mAExhkVvgYPXh2RxS9x7+ABWwiSLGiPmxDEhvR54C7yiTQbmBBkGCzsapVSilpf8i1KBhJDX5ETw5PFjZBJJtZMydie4qQ3wyd//NqLxAM4JelJEs9+Rum6k6AQqmU/JG5C5l6OmgZCxWiz8ZTAQZDxZ+P7Um/L+J4yUY39OVUxNOPVmI8ZnSW11+0MpIzPxVjOXmjz0e7r+VOWuJ/V8Lh2cDb1QwE2ZueC61Tr3rBe/uXb+47/9hfOrXz2LnZ7V7YurhtVoD81qZ2AeHZ8Hnn/x3Bi2p/qD7YfYyK5p8/GCjCfKi3bRatYRpxOMqmPoY2oUY4Xtx9uo7EgRBg97GzvYyu3h7NU5ytmcysqSXObjs1N1WESyzKr1M6IZKekijLSVUWeTGV0QCOmM9G3M6XhXVzdE2AXG/B6jFn/967fQabQRov+MRpumUe6QIfitCX79H3+JGYPFaDjAy+eHDBIPcf/eI+zd2VcVSdc2yziqUjMt3FtDJp3SRlNsJnLIMPqFR75yUKm06mhRZHWiddBU7YxKiSxuTi4oB0Lo0gGWNIa9nXWUGBCWoxE+2n9AhwggSgEmNbynQXodUeNyOMQVJUN93MFhvw7dCUOqwV5enpMyxhElHe2TaYQMMglq2/F0qg6qyCKcILmsrgcYWX0anhwx3drO07Fu8+LlvL6ccJPdm7igEp3cdEJ4c3yECefAJMWVnP1sIoNcIYP8ugQAsiA6zcnRudrmube3gxcvjnBDyj5d+Xj86CEO3x6rZKB8gUxlIqv8GnqDLnocV1kdP3p7RmQe4+joCGk5IkwWkEwmMaKsk62vKJH6yxd0Wo5BIV1EMZuiY9ooRYogSKPmXeOyf4UUZY2cDyhlKmRgfTz7/CsOWZyOaeHlF6/IaFyUiKAzMp7zRhtvTy+QDhYhjR5q1zXev6RS+5Qdb4k8/F8sClI9tZLeGTHg0TEH/b5aDJUKsltbazih80pi1XtPHjIojfHLn/4cm4WSbItj7ulkeJz33SyykiB1doOgF8SL372C3x+SObSwc2cXz1+/5jUt1VrKBbX6+pqD9z68i4//4EM84fj9/C8/xZefHqjsPalgq2rzy2oOnXyx4Mwy0Kl1S40zqwWWs4mkRi59UuUpSdBE143xfLEaGpo+nC/80XBIyu5Je8Sl5w9XXn3ZW9yE0ovzd07+Z39e0jOzpJ6c20Fjkg6Zbsz8f/67v7H+3f/jLyzqaGe88JylrscYQm1/ubCm/sIkVTT1cCgQilnGyzeHkveHBxv7WiVb0rrUmnJqp0Z9lwqS+pT2SauBD37wEUr7Zb7UlzQgomcXgYWJk1dH1Hg+Pvz4feiyksm729zdU0YcI12XVUyTaGaTvgvCjRglgzFTJSf0SS+l9dFmPIuHjOzltIPHD59gPRdHkrpOTq0lGEXTiQQjbhRFBgqXDhOhRnz7xSnsWZh0eIjPXj3F2clbxKKk+jSaPJFvPU5j6UwxHY6xtbGOMMPlYky8IKBKB5EJI3OC12usPIQZ6aMhSyVcuIzCw4XkhotWv0a6bOP9h3cw5ec2OTZL2c4LaBjRYWvjCY24QbSqILNWVHntZ2dnKBYLyGTzKkHIJh2vnbVh6nx/OsWIaCiLOrIzIFlwss8eWEqFUcqdchrvf2tPLVLGo3F1BNSKRtActHF0c4FXl0f49IsviLQeZVBWtf2xGARjslDl9/Dpl3+Do3OyonKBf5dQ9F+ov7zu9ckBvvMHj5FOJ0lVa6rZo5MOkWgHVVB7fXGI3tTFV6/e4vDVsZIaM1/DvbvvqSQYOUJ7enGBy4uq2uZc39uCz3uQLp/eYqxOoHlkABdXF2jRyUkCaQGUTkRJClAkM1mMpiOsb5ZwdHKsjosWNxjQKAvfvjrFVbUDrzvDeszBv/rv/iGIA0TPLhxKpKurDrJEWKkhOPEnHMcAcukMfMqtodoezNOeXJXqK4uN3mKKh4/vkS0kaaNEWVLp9s0Av/ulaPM+Wt1TzvkCRjSE//wffkk7SOLu3dsWzeSBiMUSuL6sUgZ2sFeuIBl10CFbkcVej3T//vYDtGpN9PtkrLJzRpuhA5PdSabcgu5BI6NlLZf6ivO3DIdpfVIzZEWV5s8nukHYXC6HQdMYapoxYnCQh+t5U28073vT6WiRTp/TyamMxMmluUIu/FhfnxeCtTe90P/0b/+TeXh+Yt17tGXpQc2ZThfOeDiNLecLm2ZlhcNBkwZuhqNmIBAKGvXLur7y5vjBtz/SgquFpjPaBzl5D/fv4uHWPsKkb1karDTbr15dwdaD6FOTJolY0v/6zv27jKxN3oGPXK7IQTIYXQeKhr748hVSUp6If5PPrMFKZfDyzRtEqWuliMC8P0UmFkcmHEKOtGtE2poqJVAqmdiiTjo/r3ISe8jn00RTMorBBMW4aKt1fPRgB+bMpya6RnF7A1LqR+p6xVNJtQi1GkmvMY06MEaHHqq2u3JoxJYmAJkwDTWlVsMpetCgvr+is0qzxqPGNTxdApRFlGXQms9UocWXXx7imsxgYvHaiVxTI4gLOY9MZSXHPPsejYdGoRF9i6kyXn11iHq9iw2iWPWkRVQ1YYQ1DGmMKuONY7xUTm6olFFpPGCbJib9LqVTGikriU67gdawi1mEVD20ZMApquOkETpGm/d4fkz9nC9gIguZkndOLWtoc/Qlx/yckojve3h8CI/SIOJEsb+7jmatio31NVVxdUraTARBcXMDQY6/wUD09ssTROYk6NqSwXpDVVqNJSNIJBOocd43K9t4cP8Bev0OVgx4iyCdisxPik/6HlkJg3N/xuDdbpEVZNUe+4j6MBTSsL1B/cy5Pjw5wyWRO0WWYOtR1K+k8YIPg3b4v/9f/wlyKQ2PntyjjDvB589eIkqnS4TiuCTSS6JPlOxL+rLleE2y5SVNFn1e78HpMab8fblUVKvomVSKsXRJ55Wa+ivUax3KxgFsSpQwg9bdbz1C1OTgrsioSEHi6RRIqFVuQJoBOkHQ+NHH30UhU+K8jUklNF7PC3xBRvL44WMyjCs6MzHPp/8S3KRqq6A5f0QwZK6C4fBqOvWWZL5+Kpn0DUMnO59MFlImZ4Uh/z3UyTX5RyMGAVmTlY0jj8RRHFwixdd0/elP9L3wtv7XP/118HdHR6FgPGkW1rPWe9/atqhTnFaj5zx6fCcWjum2Ya6s8lrOnC5cszfsBvqDoTF3fT0eiuD7H76nWSFNs2i8p8cnSiNKhQ0nJltIEfRrdQTdGbazRSSJeovQDAGiRIO0e2XMEI/f0jCpZuJI8oQcblkF1UGN9k0HCSsLm/pRonCbUTKBMCOoo9IbszQ4yUl+SqrlGXO+TjLgItSuYZy26phoPvVXiMZPGktqHYrxuoj66RKpdCTACfCwdfcu7EycBi3HOqmVSQulAUOvfSM5u5KSTBobwSoZQlsf4pwOpEr0knLP7ACkMEKcKJKjI0mqqUMKGybFOz84xLQzRDyQRFj0f5oIuF1GqbzGWK0jHo4RaS7U4pUcTOhRp337w+/g6PCUQeASUc1U5+m1paFWmWXVXQ5DiClIWqsU55AFG58oWKEm3y3lqRXl3xy/IFAftLCI6sjtlLG5s8F5mUHaTPXIpDqtNh2AwYN2OiVC2aSysoDXazPYkfVIRVop8yR732kGSikxLHXH+/0eznjN0hklyoCmL6cM0HEGpCx2GdAf7GzRQS3EsiEGXQfRRAwpIqcsEBIUVCuoOS3y0YP7aFAbBz0TldgemdgmuqS8IUuC1gzNakMl/cjK+eiyT9kHoqOLIl+XdtYYfGnVZHp7dx7gDR36ex+9jw/v7MDwpeptA97MYJCqwbEoXRgQJbf+/t6uOjRD5CBrJAs2GCgjhlrriBIwWt2xkj5SaGTmUlbu7CHI+T9lAIhEw+rYrkUnf/DeE3X/dpCSLWbTPjgffL9E2mJADqhEoxsGyv/8H37G96J0IHsMOzH8yT/6h7g4O8ebl4fKueUsuji4bI9K3oNaXV/SyYOh1YKc3KWT+3PfX64WvmmGpovFfDKfL8aMScMgnTxgaCM5pGKsVq4RCnt8D6lWIQ7+eyfH03+tn7VO9Hl0Ebz2uqFUIWjee7xj/Yf/8F+sjc11hyzBWQa92Pd+9J793rcfWFbKNBltzbk+D0wmEyOimfpaJo8ff+9DTV96WpiRTehY0IpgImurXhfX1TN4RLsYtaisnvzy009h0BHtdA4z3lG71cSd7TuwGKX7/YY6YikN8cIBC1fHVZx+eYovf/sVByqCx+8/UBUw1+MZtcL5+dtX+N6Pf6BypO1cAYf1Fp6+fMNJI8pwAKPUpMPZBBUatrWgo/DzJGLahQSqcyKnqWFw2VHbXq2uVIbJ0nl8laxw8uaQAaaJ8vaWqg/e5L10gz5qE6kQkkSKlFgymJZ0ItddqkU7aUKQJMK7lzdo0Rk2Hu8gyveykzm8uDmHtZ2i5h9THhypwFMq5LG5vo5Og2gt+fZ8b9nu8ykDpOtIkPRtNuB80cnl6OR4NuWYCZLfanJxckYlpY1tRqJN3leQv+t3OghQqkhBDmIlAwND/HRIdOa4cC7uUUKEyaZMK4CwueL4b1Ou0BlTBQyGUwrCBfKUEGOynSiDo2TBicMJysh6i2QVis5uX9bw6sULXFYvOB/nGJHJ+KsBjupvcHDzluOxQiIj5/SjePuMOno0hyVn6SmhxBlkhXwtvYaCU+GYnGAVlJbRUeRiGazn17C+sYNFwICl2zh/e451ShvJKisXKogFbDiGrXZXumQGaTrhXdJy0YfNdo9ygRcruz3NNiVbhEHGo28vcVNrYEUkr83G+MVvfqEOjkgL4jkn7+qmrRYP5TTg4esDsroe3nv0AFs765Q0hEiOrWna+OwXTzG86VIijFA/r+H+zn0Uc2WcX14xIFzhzZsT1ehxRvYXoNmf09F/8KMfUmL5DFIpNOojxTRlGVHKPYtzi5NLKgwvmo6+JIrPxP3VUVOyNvr6fLqUzhpEcr58qGvLId1/FND0EcHPDa50z7TmgubfcPI/hfbnPymp5gq1RT0Yirih3YfbppOyrEwhZTUadeeHP/7YWdvOx8buwD4+ObMSaduM56JmeSsXWPgr4+akrv/44+/j4d1tLRzhaOmkPpyEoByCJ/XqjtuqNLOceNJtamwix5jUcEwKmCGqF6RAAenSjIZlMdrJaTTpgvLrX/wGbeqse5U9dE9Ja8cU9qSohUoO5XxKHVXsUKNpySgefPRYMYIZnxsRHdO5Ek440CekZ7FgSE3yqEntRf0ZZ+Tt1qmPqFNnYWlsN0KeSJKiEU5VeyVD6bTAnBrJ03BKvScF9qSE8M1ITs81GM2zRLAgwvMgbki5+tM+JozqlzR+jUyjyGAzI8ropSyu50OkNytwqCXDuxn0Zh3SxBiccJQ6PkxtS2Sg7h7TyeVAyHA2RHmriDXqRDnOWiOarzxC8iIIMxwgPaaTLwXJb51czg3QH4k+PmVLAB/d3UCrXcMXr+hQvO7GoAnwnnqDPka9PmrXV+r8tXQNlQILHV7zK1Jaycg6PrmgkTcpXfK4I91KIjE6zxhtIvt2eUtWghSSS4rtsy+/UodfpGW0GPAeNax07CTDI3Mim6S4i5CmC50fD6WC7IwyYMBAQsSnTpWSS5JyK22Ipad8eb2CjnsDP9gn8hIZ6XCnx3X8/Nef4vnRsUpiufvgrpJHMgZdSp/mYQNrZHj6bI6r8xtKqhm+/XhP2UmCQSSXyzMYRzAcdPH+k/tkCdL6eIkRGdAFJcnd774HnShuhAIcS6nu4vB6LEqHCTV7FplkmmATRPVG8h7SdPAF5VyCwTeLSZuviaaxWS5TZ08wHnn4y7/8NZ37msNNOZfPYnN/A4W1LOVDGut721jf3sT/9H/7HxEl+IQiUlQlwbGRdQGpGMtxJQMURBfvpDxQ+C6EjSTVN4OGHwgaUwb1iaFp4wBWQ8lfNyBIvhyZuuEGwxQtK3gpOrnkLCon/1MOx09+8qHemtX1aMEKZraTIc+fmIPp2HKyhFHTc4KBJRl3Kvblr17bAT9i2bGEGcnZZtvtBSb9mVGlk0s0HkwG2mX9Wo6z0gkriBMVhErf1G8wlo3+cAR2OY9XZ0dIEqkIfCqzSGMgiGWTYBjDbUXVLErZddSuSLfGpEs0iHtr69jmY6NQwLQ7pMO7nHTSuCwN5s465itSf6JWgsYpdH9AbRtdmkhrUdxfz6hmAOQ/HDgibrcPk8gXot52DQ8TOkAqmlLH/8xKGtQAuKjWsOiS1iKGZW+C2XgqIglzTvjjxx9hSEp3d6+Ei+saDi+aNGYbHgOXpH4+3tsnkpqYakFEqCk7jR4sspuZRgrZv0aj3USv2cNapoy3L49gkf7ZDH6D6iUSdOqWN6B245joRBoabiqR4XtMOGVkNhwrdypI7nMGqWFJMRnRady8L8k7YIx9QhkSjYUhm6jPvnqmqumkizlVM71J2TOqjrBb2EbztM7P7MEb+ER4jnu6QLJAKRFPqjPlsqj5X/7vf0XHDqCwtYn9zX0G4TC++uLXpPYMyCYDXcRWDSi2724iSpY15n1JLrlhR8lKomRFm7izdR8dfq5sFSVTefiURi9fPoOTMhWjsIM22YSDCeeQnEWtdmeyBZxfN/Hq6AI2nWXjzjadEwwSfQarMSpbd3B91MDLLw6RJ0vqMMgk02WU1wrI5gTZTUqIAIORTbt0KQuDnLM+pzCMm1YLA+psm0Chk2VsPtzGi9ev0Kr3aJdlskk5WyHpwlI0w0ScQVgy6WrtFuqdPqSltEfHnHIerskkDw7f4D4DnMXruKpXKYUy2NkoMUg4vN+YyqSUDLs/+e/+MX77u1/DmMzweHsX+Y0oMukIHt25Qya3hbPza1J+ijBZa5FtNF1bxezwKqBpy+V87jO++nRuztRispzLUVNBcn24Wi3o5LIctXTnBhUInTyYopOTdCgn5/8pJ5fmCrW5G9Qi01ChEDO1gG+RGlrtasPRPDiddj/24MFDezKeWOfVK9OIhszlygicHF4b7fpYl2INhBStN+prv/jFz/DF589oiFOc1U8RSQU5kFsqR7g7lhYwUzh2DLntCk5OTtW+7oRG83DjLn73V7/Dz//il3AYICYMEBPqQdmPlXrXUlRRaoQLWRiSQvmDOXJWQtXrVnngfP3nX3yB5tUV4nzuhg5UsR18uLuNBdGnJiv+jN5pBpYQf9/2qL2on2rUk6uYpfTS2JvQ4Bhh+XfdM2q5lYkokV9WuUWvcRxIsW7w9vgcqYzN52206QxR/n2y6GBnq0zjmhGZOgr9q2QL0jihVq8Bhq6KAuzs3oFUiJVCirItdFqn7k7K2sKEBukjX9zEuOfj7RdvYDMYRel4g86MhsfARKSWrDdBcsFycfLbLCkpWrBUCTnryTBGbhc2ETObyKLZbKLR68KMRxCYkoIz8MUowpsMoq7kWvO/h4/uqVXsniTD0HjlsI+dlK3KJRK5hEqMkZX2Rv0antfj9fE+tu6pfePfPX2B337xCuQZ2M5tkGgGlaYcMBC+/OxIpaMmnZQ6IbZRWeNvZaEQ6BLxpUaAnLiSjqE31OqzEZlAY4y1rX3en4GN/XVqejpZOqrKf0mtuK3NHfz6s89VzfTBeEx54UBq3skp2qtL0l9av2quuOSVCEuQz7As/PTTp1Q1EiQniGccOtMSf/EffgGpaltOZbFNafDgzn1IOaoLyobxcIhhr4c6tbnslPz7v/wpRgyyjz76QNkHzDlOm5w7J4fH732E6WKIYjmJtYJk5k0JPC5ZD++Wf/P4h9/FlNf68re/I0uJoN6iJLUXuLe7gbk7xsZ6icxpR/X0d6kxJHcgRE0ejZhyimzpc6IFzUnbqUIXSpMT6FUzPEPXRmRzoyAC7sII0cnnXrD1DSR/5+StVl1/0T0OaqNOiEHCtGMh6/rq0jIDESdhpZxE3InN5xO7PaxbriD9uGs26p1Apz01eE36mFSaOlcLhSPazDfQag3Vkc8z0py99/Yw0gekOnNUONGCAnJEMk+a7tJZx4ygo0YXs+YIq76PMhHFd12ii4v7+/tokXbHIU3rTPTnE9RGTQz9KSdTzGVF2hPAs4O3uKRjjRm1ZXsuw0mIErm3NyqQnt431Lln7kDlucsemJ6Jowofv3v9UtFcKTIoi15fffUCRV5X+6aOUpyojjliRTk4QY0WkDZBLbUQJSWd40Tvvf1NtU99fdnC5fUpnSoOqbzpkI5X1suotmV9wVZZdVKzzKQk2KeTTwYuRgwYWWrVEllGcKXRAZd49TmdZcxo3ierIQ3eKufUoQ93SL3vayrdcyIprUQa6U8vW2nSBz2EACn4AqlCHPHtJPqkylo+A6dSgZ1OokVarOsztSiWD3FsyEjkqK4c0ukzAKwWE45XCEka/NbODqqSyy11+ugMUt/dDkU4rCsieZSvieLZ5y8QITupkqVdt+oKyXeo3zUGCNEOvFTEIymE/TDAp+49uMf7LBMtibhkCnIkV+TVH/74h/jwg/dUNuDB67d0kE3s7d4nymfwxYtnSPJ++gNSelL7mpTyYnD68rMv1D05yTi++/FHuDg+Uwtw3//RH+Df/ts/V4lPjx7eVWWgpZTSiuNTJ0g8/uEf4PLyQqUVS2EM6Q334tOXZC1TbBXXMGNQ0hcamtUq2vUG7t3Zx7e/9S3SeB8ruSEykw/orBs7W6rIRDBCSVBM4zvf+iOcn93wmkPI5ePY39lFvS0HfwoqqIQZHM1sAqcvXyIbtShR2ihulchgQsg4GXVG4vnL11jfJBviPUUJHMP+kOA2WTF4rSLRiMA7/Vyq5a+mKzmHGdCVk8/nK7XwRjce6SHTdcIrz/Qtb+F5v3dyQrv2Z0+hT2djPRktBcOrWWjU7Zu1atOyrKTF1zp2NO3Urlqx84sre21ry6J2MiNh0zw8PA/cVPtGUDr0kzMGNEMzyEsWpHflUhmlSh6f/PH3oEUWRAXerBgjP9YiMsopriA1UF63UTId9DiBEYqJlBmmk2docAF12EIS/jdyRdIYalFqsSENNZgJk6ovqSeTqse2dGbPpUv48ldfYEV6v8OI3LuuY319TR0ppEKES4TTqcflbK8Y22WviQ4nT/aer569xcOHO2pP9vqydotakkHFgDElyo8DRFhG5hWDSdCR0s8Z3N3cVYt+Cw5lUZI/XtzgF3/5O2xXtkitqfv8CaYMSKdvL9EgVY0nYhwiOV7JoZ9RWtBxZ80+6ic3iJFS6pQEAV67tAoqMhCMpSghkZdDqXKhJ64Of7ZSp6Sk3JA4+S2SiyanXxE5RbPLkmt8v4jajJ+TstGZ9Pm3LgPYAt6S10rnGDNAxawQ8kS7bucGi9mY11xXDfHXNzYRI1va2dvDW9LQt0QWk7T3XuUuNrcf4OjohE5wifcfkYKTFYVof5/88XfBS0aBQS/MwDMLEI15jZO+h4RBRtSgPCKl//nvfsGxjaniDN//+GNVrfXi/Fwh73oxizs7dLTlRCX0SEVdyWLs9htkfQw0fC/JG+jdNCFFSYoMXhkGoE6DDnnZpKMQ7bOURETzL373FqV8kSAxVoxxSHq8MIPI7khTBkPteUu1mkadNlDvkvpvqdLK1weX6FBuSI5BKZdj4FsoySKyOEJH/eEn31frGUkywSuyRYIgWaWJs9fn+Juf/40qTy0nyf7qL/4aw5mHcwaL/tDD2tou/vI//mcYdNEsbbtYXmPglJZaGnb376M3dFEnY+gymD781hNcXlzi7Ysj2Ja16vUGK3fiqWQYw9B9vv80ZIQmMccaT93JkJJiyJkfzefLUcQKuYYW9lbSj+GbTn67Ty5dTYM69VFw2GqGUtG0aRoRq7S+aaWzRcc0Y86b51exbnNmn51VLdtKmERuk9ErkEqljGQiJXYmxzs5xb4WjlPjpqLURrKXOCeaHSJhE2s8OqadUEXmhS4PLzroHdPIacm5VBJR4jK5ICedyEq6EqbT+cMJPHK7FTXRTb/NAenDWHDQl7oqXCirlqKhXvzsc2yF80gQ01KBMA2Tf0snjmVScK0g0aatJIBLRI3L0VAix3TkwdLCSiOtP9zAgO9XpcGIRPCoD0N833q9JXeGQqFCiindVnS+TwJnb05Ibft4wODQacohjjmNR4wjD6lWK6u1YhyxlUXUnnJiiXJEo4vqOQakatuZAuYdF8mw1HUL4eD5C+QyMbIDyphMErmdAuz1DPXpkBpZOqxKB8059Z3Qcumj5asqMXNqc6kSSv5P0hFUmnN3b4MB7yl1OgMHJcqSBpXO2vCMIZ2atJ0SJEV5EIvqpOgGEc1WVWAOD0/IDgy8ODrAZfUG2zT+9T0yFVnVnwah8V4qRDwrKqWkpDhkDwuhpYTqjY11MiioY7lntTbyZCcSHLZz63QaG4swg09BzsdvMmBz7sgKqjdXpMFVeCMpqCj16BhQHA16mPMmW3ZkW5INNh3OcHVUxaP3H5HOjxHk+04pqzpESyll/d7ee2qHoes2EWFA+Ol/+Q0ZQRkP7u6qNQQ5/ffZs+c4ujokcBQ475xfsjdpNlEkgEh/dUnW6kor5NEEG8Uc8jmyOI2Mj+Pap6T64tmXDIJznL16i16zhVgiCTsSwZxOfPj6BK9fvcGcNvfg/kO8eXOABe23yPGLEaVHnSHm3YGqGV9jgBU2542nHDWCwBVlwdwlI0jikNeXLRYQEXlIEBz1hqqDSjxmLc1IxJ9OpJmpPy0UcpNhd6AKOWq6PmRAHBHVR8FQgE5ueCuLTh6lk7/T5OLkguSZ3GM90K0H75TvhLIJx1zMNCuTylkkB86w2XNSCSe2U1m3LWhWIR03tahmWkkzcGdv13DdAUHSwMefPNKi6ZVW3Ejiu9/9EDv7a/yUMbzFAJl4jMY9IppQCzNaHn36DFnSRoIPkht5RUENOpAdolMwopkmyQE1qpRHqrU7aiU9ykEcXLRw/YLRfWHDdD30zxsIuivkI3QQOmWUASNJ/ZUiSkXyRBGiae+sDa/vQvM9hCgrOm8ukaVxRGOcJOrbEM1Ajoo6ZAYGpUYowuvi5wdJR61IGh1OjNufqib5z58/owFkkQgznBBtYtSaGifFILX99g/f4/3OyEKi0AY6ZtdT7JCOF1JxHByfgL/A1r1thGh4a7ktROXEUykGI2MhQIYg54gNvkMwn0BbTuHxujIMUoZGDUfHEVkRChCtiAhyCs2jZQqVlKL8ktYKqt0cWcVWOU10ecX7HeEPvv8RakRpOUiRJUIfPTtD/1qCi+TYL2hMAaQS0lIpRjSOY7wiSu6uoztu0uGJnkR+VQtNjyJMs+pKctG4Swm0wLQ3Z9BqULr0GCxsbJKmSvcQqWUXIEXfyVUwuGmobDWpUiq9vqUOfYvzWW/XsQrzuiXIUALMpm303SEGZB6D3hllVQPekCp/kWQQNPEbsrRiMaXSTi1Kqy+ePUWU7CAfL3H+Injw5DHZSRJzb0aaPoUceP5H//AHJE1jOloKQS2k6PHR6anKY5B5D8zIMKMOnn/xFl9++RZNekWLD6nnFpQjunna7KiLQIgykVR+zkDwhJ8j26tWkEBGm86ks2i3BqrCa8wxGeA1BowVggyi//if/oSg0sKAbEMKNx5dVlFtDhkETimxIsitS4IYWRglp8iL+wxKQQYA6Z0f52fe29hc7RYrq3QiviTL8QuZtJ/PJKflQnJSzufG7tAdDqbjYTyTGD14/+Go3+65k8nEM8yAt1j8HSf/8z8r6ZnQhr63tx6cucNQ1gqZDwoVC62+pfWGTtBfONGgGYuGTPve9ra18GfmeNg3yxuZwM5e0bDsgC6ZUvt3djR/PtDWNyRPOY6/+c3v0OwNqe1stKo9BPwQqud1rGWLiOshaKTSASeC3pSoSnrn0AilhcwsQKRiFF3QmMfUWhMit5SzzaYT2N/buu2rJiviMYsRP0bdFcGCOlAKIQQ5ONK0UFZXuwwq0hRhTO27Tn20SY0sHUki/GxhCWaKQUDOP5Hrysm1ea3PiLtkUOmTGs/QOqyThh9h7+Euo7SPO/fvqLa9smqUL+QUZTt9e4yHW3ex5HVKO90cnT46N1CwOQYMPGNvpNIqpY/3+fkVKWWW4xFRq/M2Q+aAcqNDpJB+YDEGlRdfPMeEDKBKlJTqnVMa1NRb0fCn1OZSBcZkEJyqhB3JzpF9a9oJg4PUFON9hYMcnyiePLjDoDDFyRlpJQOE9Pi6OK0iG8uoA0C1q2t1JFU2ayTbbko0k77xnz1/gxU/Qw5l1DoNNI56CI9ipN1C7dv4zevfwCpGqDeLpLOM0Ax0lWwJyzGvjY4k9eyCU97r8RGve6SCFBEGhVKJ2nyG57/9lM5OR6AzeKs56ewAZcoy2RYdUq4sqH1VR89xiA6TUOfcu2RwxfVddPp1bG2uqWxIyXnPSMZhjLKK4yQr8sevOVcbe2RVQ1xQe3/w4T21Uj1kYJ8yKMny/IrjMOXn+HS66+ML9Hsd3L93X9Xsk0qvA85FQNpD5cj6CDbHfI0TTXOsQshSpm1sb3LMpNa9rpB9Rq0fJyiUKLM2i3ns7e3gyUcfYZNy4ld/9VPcvbuPVFZKSAN2Io7v/eh7cBec80mT7xcng83g/OQSdzbv8bqWOLk8RaN5g7ODQ5yenK+olVfjyXjpOGF/Y6PgP3ywNQ2H5pPdnco4YgWGP/jht4Z3H++OPvro/dGDx/fdhTf1osultxnfXRxUq++cfKVVq0/1Dz/c1ivxZDAcXYVIAcwYgbocTVuxUNTZ3N12BotprO+OCLRRi7NpJlNxMxTUyZKWRiGd06X08HS40PrtoVYpMrqaJimNjScf3sVi6eHiVR1SCvrJ1h62qJeMCVFVqKc7gk8KLYcwpECinFUOFYmS6ZSiyrfFHeSwisMJ8hCmIycTjJghoeMiRKnrqbGnxgI9yX9mhJb+Xb3mrYNL4XzpqDqdjiCFCvf39lEqVxArZNBmYJgQXSX66xd15H0TjRYdi+9p+gtsp0pYED0t0lq5zmG3Syq3yeukbszYpHp5bJc20KGO38yUsKp1MKP+nNOAGt029r/1GKeklK9OiOJEwwmvNklj/9WvPyOqhDFkcFtEed106F61i9VoiuVkhecHxwwGKf5JAJLTECFrGLSlCCNRnsFuRgQXZFbiSGi7CFGyoGDQVtVdPniyi179Gs3TGlZTnbSYbId4J+f60+E4dipryBNpQrJGEuD7+XMUyut4eXCCg7ML1dygTr09WU4xOHGRnt82rNBjGva/t4/D+gEIGKTKadLLkkLoU/6d5CTIgSDpYLoijV/oZBsU0O1uh9rVVrkKU9qCnNOWEmExXlOb1/iL3/wWfnCFJ3c/wEZuB8lciawigWazzvfooDuqIkWNzFtH9fpapa/OfJEJc2xurePi4hSnRycopgoMtitsbe/iez/8Lml/QJWR+suf/pJSI0j93SbqdkiDpSikhyLtsFRKk2IzSHM8r6+rZExNhBIMSptlOmEeN3JSjexpyc8ayNFksjCpVdenbJSim1K/TurF68ZtjfqwY+OqVsWE97pDyfDb331KCWKpQCadcnrjHrneBPkNyoHIHFpgSXss4OzmEi6l1foOx4X6/87uHcqRzuqqdrO6uqguBwPXf/HVK98lJfjkB98jbx+Nv/vB/eHDOzvDtVJhlM0mR836ifvDP/iu9/0//sSrH361sIv77w6o/F8JBH+uL86melh3OYwIzeaauVro1ioYsSgFHT8Udlx9Fhtpnl0bdq36oGfajm1eHJ4FNFczutW2/tufPcXxyzPN7Xpa3I6raPuK1HZOaldOpdUhlR1q4rxJp6LD6HSiTCIG25BCi6Rki4Ba5ewycrvUfGZBUlhtxEkl5VjqYjmjk04URZZMLomyk9WSSKbjrF7D28YZFgnS/ZKkjtqQMse5Ug4+DW0ylj5WukrSkGyxFoPGeYtBh5RdGtnpfO1uKEYHoFaKhWlUA9zl56fzSbz/g28zCHXx8NEdlWYrp8E6jSHfo4MS9d3N5TVSqSTRMYzsMowEqbtsydQHHfSWEzSGLZx1mwhLvW/KiHKhgAfr21iJbBi3EUgFVUmsWYtyou0hsowQScM4p15NcHy2aMT6PKT6kM3GvsoQk3LIUg9N6rzJ3r50eYlwbANEYoOsRF8O4XZbpHw2jVMWt33VLOHJ/j3cZZCTMwQGpYHUUo9LJpoTVwuU7VEfd5/c5b9NSoog7tP4N+hwA45by23h2fErjp8U7HAxpzM3LuRMP42cqBcjy6o2ukShJul//LYQgrlCZZ+yxE5g1dPIVgqksaaqwTZu97BqjhGeGFgSN/rzKWwpanHVQ4QMS2rcy5FUYgVMy4C09JXFqhGptKFLe6kSAwznlw734tkrBuIEx0FTTQ+lQKMRCRLCwCAhnVRXBIwmab6MxwpygOrw+FRVyBGJ9JYMrCmFPxjYMvkcNikzRzPq5etzVPg5+7yHFIFC1kA8Sr4ImZiwx/54omoOXNxUOQ8cdwZuOaNBNEXz+kYVgZBCIarxJIPAxfElmd85LmQlnixU2kILGCbkvXUyKcoX2UH56rOXZCNjBtbgajJdrULR2DKZyvpktr5jxaZh055Ew854vbIxLBUqw6uDk1Hj5mLkews3W0p5GzsFr2DnFn/8zzYX/+bf/OzWyUvVKr0jrLfP3eDZRTdkmTHz8qJm/eyLryw/aDoHB6fOdDaILY2Z3Z9MLRIVM7JcmYHZMtC6rBn725u6aO7t8ob28N6+lslaqi3OkFEzE0rj2c+/RCFCZCetMsYDajzZ+SMGhw302y3q7YBa8Di+roHzhDGpXIcGSByg9uyJiSqjl7PXBwdndGBSbQ7SKkQkonEfXJ3DDdNwM2EiwpLvJa1zDZR2CpjoAySou4rFIuSAhaRH+pIPWG0zehmqPrl0ZJF1qwDvrB+ak+4SRakNV6kwDOrA47ev+BknGMw8UmWp/KHj+uqCDn51mxnH+9h7uEeng9pTlWOzUpixL0kXgzbWH+zjwfe+IylMuHr6AkFZiKMxjFfS4Gmganmn4GAzlkVkReNhMGvTsZbzCaQksUb677tLsoklx06aR/rqmKg0OVC98Pg/2yLTWQYQJXrtUC7lUrY6Gz+jk7z/o4/oXBHV46vR72IaWCFER17Skd9Wqzip1lROfMAOwMnb0glH9Q4zZec7pvP1Q4xWY7h0qAYZz3e/8yEmXZeSJ6q2xhbaCNeXZ1hybL714DE6NzVcn5/BJROoST02UphXv36Le+UdHB18RWYSRPWqphKdMokiHn74EQLU2eNLSpSbLgxeh2TWLSZBLGcBVcxBqqcKioqITadvq7AGIwGcHF7QibIcK53A4jI4dPD4vcdIMugMKWsm3hzjwYSBpYg02ZtktknBjQlZoWyFSqdaqSjsZGLYvbeDEIODbMPmyiU8+c4TIWBYo3b2phNcXV5ifXMD7733vkL589NLBChRvvXkQ8Qozarn0qdedmyWWNvaQJSMRdovVc8uKYcmKvkpFUmiyjG8OG5g0pmrfn7jtnQcMnBdveL91PDbXz4jM7lkAAuuWu3h6tnL5xQGU399q+xfXpxNyYgmT796M/75py+Gw+F0+Fd//cuRaVuj4kZFFuK9anPkkSAufv38p4tPPnmH5KTrg7OZPoq4wXLlfuj++z8w85s7Vr/RsMJhw8lVUs7mZiFGfm5XimvWi88+N7Nxx9zKFgOZgPP/ouq/nxzZsjNB8MABuANwwKG1CK1Sq6dLvKoii0VWkz3dXM72ttmaNc12+/f9D4b/wP4Bs2Y722u2ZjvD7uGQLEFRVXyv6ql8L3VGRkSGRCho7Q5cB+AO3+/4I7tn61lWRkYgXNx7zne+795zz/F65ws+Ww+nbnsU2/QUtCS0yoKE0aONlSIR0JqL2ocUICcX7PcqNIZx8kqu5fGDFuJF59+i2ARRNAxeFk1FqTppAR1tDE6eFE/APdQSXsgU96o005myeag17lGoCJ2didLlVRc0lcsswaDDQeKCENe1c+jBDEWzSerB+ZnGe2F0EDqgTgCcKK6ZSZCSj9O1ZdAINPD4/Jy6QNmb779Lnd6AvvnmJSmguT/8/h9A54+o02kjghGt5wr0zs2bpMUCiEQDmnonoFw6WMcchqySAA0yYSTJdJJqr4/IU9dpLZoHRfbSAA5+oTfozv37bkGEGZ5NARtYgLL5vAs3n/7Gzg71Lzu0zEcYhxZNdW7b5IH25t7ic/ckGrfuYXbD5wXw5q6MqawkAFBeOr24pNbbS3crM/9wBRpXpqANSQIZtA9qLaXibkLJ9WWNotDYTYyHDOZ0dHmMCKVAFkjQ/kSNixbFwEK2bq1QEFJJDPpujzotXYbxNkGrO4hMCm0sF6hzPqRryILrWo0iShTSxqS9y3M3MajWuKRcJQ0Wt6BsLOFW8pmDoaUVlRY98A1j5pZDYmaSjaUAqDMKyUGaQuZdXbVxPz/oOSi5beJ9FbCVKfkBit1eHe+co1QyB5CLAhBNutg/IqM3pDVoZEVy3D1qXsvg89tMmzlbsgtby0B+tbo9MIMsZUtp2F0EGjpJP/zhd8G6knR2dEhffvEVJZJgdQ8ekB82O4ZNTKHl23jH1692aTwe0otnT0DrJUqCLUQjMXfB+AoAXa4sgQFA76djAG+DPJgfLvVkgrGWi0XiHnucvQqxBQbg0POv9kmDDJJ5AXo6dzrtgePz+Re5dHKe0JT5D7//gVlIZUU+WxrX6i39l3//d7oxFcbOoy3j4f37k169MT376vH0WatrRyKzb3uh/VcnD8+kqMfn9wRCcm/hU54+e66Ggj41FHA0TfNrrVodRFYNz42pmlBUpZSIKd6x5VO9ihd6WlID3GHD9kQUWCcm0Svj0wkFFNWHCBEGdS669Lg7HNMVjEwBRcxmi9BrOuix4a4WW5jwuWRRGKwgGNHgPDEqAaXta51kRAluGJeHMXL05COc+UKJCNefywsY7QlQOExaOO1GAR3ax7FmVAKCy0GACTS7xrWzQcF9oJHcXH/ozKi4s0IO9OA5NNEIxsN9qSrLZUrk07TMnTJ7BiU8EUojyjrQxL/79edUrzfp0UcP3EMGjas6KIlCB3CWs2GNwqCaXGmTmx1I0IH70IrV1yekDKcUhbZToLcuxlVSl4I0AwgNOjqdvbqgaEBDpIlTJJfAs4H6QdbUr2pgDA0AjkFx3H8ymILNIKLzPrnFipTJJ6IynJwTeRYLP4UVH2WjMj1/9YRKGN9pew5d2qdQlgtqKtQ8rVIUn533DbfRwJ3tHUqqUUrFMxRLJWkImjoByFi4Thtaegha3TnHMwAIZpA2EWh5KCDqNCFz4ICJsMfdtnrx6jWi7oTadcM98bV9Y50CAQDV7W2XcfEBjxZYgw5wNRG57JFFIeh0Pj5rTabUvG67aymdfh/37NFmfgn6XlAplaV70Kd87Ljba7or5AqYTcQK0OAEdHjuhz0M4FRB0jHG3Mn1CnPxRz/+Q4yMhTGeY064V9qQcmBoqt9HNfxcAStcLWPuQSlLCALc1caGk0ZTGTBFiRQEGhnzOO6O3Ei7ubpFjcsGqPRral7WwQ4wFnKIgmChmnukGGwUz83UnE8wMgCfnZ252Z2chhyFXfBe+7Pnz6iQL0AucT97QVwTfnm5Qk++eU4K5kXFNbnBw6MHNzAnAefRw02nlI8t7t+/PW9e1+c2b6GlMwJjMV5brujZTEZfXl421lbWjaP908lsvpjmlstT29+3CTD9MbdJYid/CidXEck9Qdtv+0Kyll9SYpm8ak7Gquy1tEHzSvPNpUjrsoOh9KsxLzi8Q0rUL/vs2cIr+30SN32TfRg6n89zdY1BBP2q7GyBLkpwQk4+CJEJJzWB7BaiNi/0XEM7cQ+p6VxQLK1ReaMC+mrCKPxAYwv6rEcnz/aB/NCPElEQBjYHjfdMQMdnc/e018vDPZorXgAKkBNGFAEw8GmhAWiyDOMq5HO4Tw+/L4F6BdzkEC5GOOfMMT90sejTixfP3aQGTl29aNZx6TGokkk9aP8EDDHnS1C39m2xxyIm6MatLaB+ChM9cSugfPF4F9EMjggj2SmtuAtvC9BEXoS6Oq3RBzfu0/31G1RCpJuGPORkQ/S2ee6ei3frljf7iDo96hhdsqIwWo9FOdxnrbIGwAuRBFo6hVPMxzYtEAW4/5mb1oroyPXF+Cw5N1qE/gEL8lKQdfNgCFCY0KhnI3JEQNX9ZHSv6bp55XYkubO6QjqzJoxpNB0nW7EhAcByADDcDtrCGK/mi5SUwfchEEIASPecdTpPncsuWFMTBjyiBmh5C8yGNbKqAHhBrYfdCQxadRfZ2j3o+VoPkfQc1Nh0oxU7eMwfx7NqZBpzCoQj7rn5sMaFF3YQ1XBH3IvLSnshcViynOE+EphOu9al3kWf+hc9yqlpgCQ7OGtrH2wsjue6AvsjN9GFy1HbQYlixRgl8zEA44QuwCq6rS4ZoPZ+sEg/NLlpjty1md5kTiPg6OPPnuC5EHQgJxbjOQ1qA7dajGR7ae/lIUUgjbgLK68N8PHZNu+OlEsUzaRo//CQJqD7x6endP/hAzcBiruUdrttdxX/YHef3IDIuR6YL+6uyyW0M5gTLsSxulSmTXfxzQt/mjl+/PFI5mLQ7867LWN+sHtm5vMxsbRSGGdSCT2fK+jN65Zx8HrPOD46nfzu119PZTU6/ehHD+ytrWV7+V80Oa+uq4jk+jzkT1c25GhqVYlqKXVja1sN+CVt3G9rhVgiMhuLcLfZVlORiBKUPMrcnPqCgaDXGE8krurR6gw8clD1JPMpNznj5KxBe7w/LMHoEbGGQGsuycTJeY1Gm2KFNKg1UBNRYzAZQqPCscS3kb1z2aZFW6ellQqFQD+1tSR1B22gaoeimGzOSgvhPiaitgx9zmWRuHZ1IBByG9NzZjcvvHA0OkU09IH+sHz1gWFwausEzhKIqwADoC8iUR8RKBbmPWGgObQ7lyi6PDlz0w7nMDg+8M+tkU+hxXlVu5DLuXv6M9OCk/mpVCxROqWRH7rR8IASggUklku0mi7hc5AnnDQSwTWNNmWgwXsAgnarSYMe6HgF+hJaugsA8kS4qf6AVte2KRFPI3o16Pz6HEAHZ5tJbncWhCgy3bRWBHYv1/eWKOgPEZ/843vlwwE4+Yj6vREM2EOX19eIsGe0BBaUBEU8hSPIiCrnABVvQqVq55q6M0Ssie5m4/Uuruly75RiiNTD8yuayBatfPchNftdKoZSpLcEPfzoA4okAtCbNVpdXqUJAE/jwxzQ+cd7VZpNJcosLcFdEak7Fp3tXYO+9knvTcAkomBGCWqD0TU7XZfttNojevHyDfHBkAAnIYESW2Ao3Jb5Eg7OHWfWb9ygJej6QXtMmVgWEbiMWCVI54IjUK1z2+8WpkgkNcgESC/IiiEc7u3Rsds+KQU6zl12uaovN0HQxxMAeZNiMQAYmJHAgLYHYzp9c0z7L/fo/UcP6Pr82t1y4youXD+PGZNXlgEKA1r4AaipBHkAMoieYIpJ9/w/11DgohFff/3MPZxSAQBw3oamRuj89ByOvEphODqfrc9mM3SO97PAOv/op3+E62P+2008pwfSI+CEQ6oTUEKLqTGdg23NEdFBek3RaNbGlj3Xa1c1ncvAyAG/ocUSk1eHJ9P9/TfTRcewu7Paf9PkBabrdkZKr9/0x7SiLHkDIC+SKsEU5uZMC6sBzTPVI4lIIAw6ovrAsaamUDQt5JtZNsZNlsIJbijv9yz8fk8LRjpw9y1r0OVz2trKUxjOI1nQ6dBZNl6EO2k4iGrbO5sYdA8MqAOnAxXEADJK8kGK2yugyyGHRtEpDcwGhWDdWihMfZrSXFPostEghDAaYkLBVanAWmtmkRoNUx2Tt0Akn/HZXziXD3S9XMi6dcl4D98CzWKJ0G43oC+h6yAJstBCG2AYw0GHYgAOLRhFlImSlIR2xIjw9bLL0K6gud6Jh96999BtxCcjGvDWHh9BPAcVFP0BReFw2hS/M4X2X4zpBIbopEIuI3n+6hlhDGkJTjBG9DBwrcOLC7r1cNt1eO5mgnhK3BUlCOfnXPpJR5AxQiQEwLCT83lyd/UYdJOdnGmevZApBKPSID94NVeDJEoV8tCFKUQN022CMOjN3QUvORGlaURytT+fdJOmIRp1JnS0f47IwjkMKvS3SsmwSpmNEo0R6fPQ0bXdc0rFlmj70S23ogt3Fz8/uCIHYBIPw8kiRL2mQccnVfJovLCZpvAc9FqBVk3laP/VIej+grY21knF9Z/vvXZTP4ulJUQyrtkncP8Z6QCNW3fvUhr0t4dIXijl3GSpNORYLgoHz+Sp32nRdeeETJ/BHT/IgpNHEP3T2QTd3NoCkMQoh8+tLW+5RTSuMMZBPDH/Pjdq4GaYXGude5FDqbrHayewTz4SooARrbNcs6aEUApGmCUu0BFQwwgSY1rf2aAH7zxy89KZ8fE2bPe64SYc8UEj3lrjxKR6HRKOawuANW0C3DvtDtjfsZvfwdmHAhKHqTz/nStm3f5sr14f4JoGZdJFx+uNOFfnnUU6kZtfXp/OEYDMiTkVAPBxs93VjbHQs9mU4Ze9RlD2TizVMw3Joen58cCu6Un7z//8f6fJtfyGpGhlv6nYvHWqSLaiQuKpxmyspXKrmm0vIt3LajjgeFQQTmWGP6aY+vqdtjeVySGuB+h6NPCIAOIaomweujqKCO0Aiae8Z56NkNGHLkrmqdbpUeH2DXf12vHZdIFIpWWS5MVETUYG5TFQD27ddGtpXZkD0CHQ+hEMyvG52UsWJoDb7HraMPo2BhQ/y2aiVKrk3DPLb6uHdHp8Bg3tSlhonQVo05xsyIYroGTjrE5XJ6BzU5t2D99yzylKRTTqgXnIoL5ci2w8nNHBl7jOYY0U6HiJe2ODHbz47UtE5xWqHl27p9Amdp8ihSipmRj1rq8oJixaVYDa0I0atCuX8jkFkOxeH1C8oBK3wrm8aNPXv3367fZhJUuFcsXtvMF7sX0wiynnDWA89w/3EREn0Hlhalxza965S2U9eBI+E81/APluIX5OAuKyWZGQF07od7P7JtC/5c0C5TeScDCAlj9CIdtHQpiUKBdp885N2tlaobfQ0+bQpu9+/LG7FrIOylwHywhjfgS3cfbMiBvn5rU0xWV4MYAnnIVhjiELEIHN4dyVO/AV/Myh1HqGCusl6kFfcxII91jjDqEP795xtyFNXdCbvQMqrpbBzvq0vblBOUTErY0V2ts7oqPjazidQjk+YlrMwCZ6NBnqdHF2CinQp43VTeo2OsTtirdvcoJSHExqCUBRoTjo8+PPH1O32qAwV9SBbXgwz69evqYOJ7oAPLl3O2fsMfuYslMjUMQB0LwlyQtm06Hplml+g4h+cnIN+2xSC+/CAUPDc2ZyGActwmc1XDucGibmTJAP4MC5Hm+PTknmY9Vw7iQkiA7Qb+G5F36ZPv7JH9DTp89d6RdNJJhvElfN5QXHL794RtMJngvzVirzImLAOTk5dV69PlwoAXke8HnnsWgEcIppUeSxaS3002pNn3sWhqpqhkSLye9/97vTm/fWp5lEwK52Z/+7ffI6bGcrj7Cn+635XJ6CQDtWUAWFVFuDGlhYSAuFApHB9WXYHA3VvhgptoeUQX/gSyXSfBBMajOaBWVPvdfxtIFGfPrLD93bxyD+f/7nvwblFW5ebwdabw4EP+zVKRiN40WhBxEJeZ/28IzrZWcpARpuQ0P++umX5I9HoAOz9OJ3bxCpMxRWAB5qHJQ0TUUlQVk14x7Q56oweHH68skTWrldgR36uUU7ZXkrRR9jYgdUWl2lRqtP8wGfUd+kla1N6oAiVyAJ0qB5g3qbkqEIiW6XTp7uuhlvOjQTa9aFM6NUUKWNUIbuFdapWj+Gf02g36EN8cx8YCKshckeGgQ+QjIMO4hoKgUDLu2cOILOLo5JDBnlIRMaI7oJXRyNB9wFHWtgudlekykX6BIw9EOMCXfSNNz2vQZ+3muMyWNhsAEOTC8tN0+A97ttRHPWl0HoOAcRag42MCY+Cra7v0uFjSJFknEywHimiDhLq2uQAhmqgYq369fE1WaOzxHZIjIFNJmGcKoIZMdgOKDDOidpQNfPuHtrAAxLohf7r6iIMYv4A7QM2cKVd7uiR/vXx+78ztx6Zwp1oZdPOasMwM2LY2M4mRoMU4QXSAEmY4BEA9qZF8oU0FMmKbxvPIWcu+TElPoVfe87H5AM9MhxcRGwkiQXa5jM6Nk3L+kU1DcJdtDAvHE3Ud42a2PueBHv4OW+ez1OhuL2UQrmYX37Bl1CXhzsHxPX8Ve5wCPuwZl3MY66sOFmuwf7UqGVh658uLq8JgcMYoT32ryxSelc1pVZb3f36Axs5arWcKWBD0yVV82rZxf0+vUe6ZMxpFYP7xuEpJsCtCR6c3RIH3zvI+h9A/M5oGN8tsott/j8PZ7HhINzMU5uWc2p3bLf76SzWQdSdDGbzeZ+j3duW5aZSMZEIBIYFytFfXl9Qz+vgTrN51zecHJwdjK17dmU0nl7eblrf/ovC29UqIPL9KXafO4P+qOyA7o+m1mQ/rpab+1pvdpbrX1xHNGH7fB4PlF9WkBpdnpKv931lQtFrw0+w4kEU2vhycZSnpgvRB41QGou4x7w54Woe9BTPRjwBAYVgOOuQqdcnzboiy++cY2C9ctsMqINPteMqP7L3/7G1c0765sURETc5PJI1x3qNxAdEFWSaowcMcegF2l5E78Dxw8gynRAx5Ogp5z8ocAwF4gcnf6IiskidFAU0QbPht9nWnvZuCIprLgLHkXQugXocHgGp6m1qAy6ulYuUwEgNAXKdmCo4WgSoALdbU8puRTHhJiQI1Pqt3S6PoHDnF677XqhtkhGVDChF0cRhT5784Yaep9CYAiyotIQz/T+e++7rZTctYjuhNaSa3R5VCOucLqxvA750qPi5iqZ0zENutB/Y5kmA9v9ucTsCNRxjtjP6+vs5Ao0ucfmxvVeuro+ogno372du9SqdcBgPG6CiYw/OoBhMITufP6W6ocXtLay4u4iyKrjLspxcQQbulwFnQS1o8tWB1FliewJHIEz75pDimgaHNukOBjG9XWVzjtnVHmwSkouCeeO0rzDIANpYOi0VF6mdx49IsmPWFKvE7cN5sYXXNBzClrLnWnymENrNnez9fL5DG2sr+DfC9p7/dZdzOOaapcX3AfcgZQS9MVvn7iHSzjRhFsXmbDpYOTbk2tcMsyczun+g0dUAHvgnYgYAIXbCqfjOWjiC7dYphfMZ2Sa4KN+asFWWmBPDTjlOx99AFAYMv1wjwhznUBuQLi8XMQ179L+wVt69eINnlXFtS1q41oSZFM4EiBj3CdZ9rlrNNyammUdnwDc3t4GAFguM50BfBX8Ah//lPBuXBtAYI5Hxthtvslbg8y00gxmpu2cn185Ho93US4W5rOJmLeaDXMGTaPFw+P9/Rd6eWVJ/95HHxnLKyvG0dszzJJvGilnpvV6y376f/9H+xzi7lsnJzi5lpcikZLfH4zKM6OntK+O1a+++oXa6R1ozbM3Wr/WigAtwsFoWJ1Bk2thTUmH476ArHi5+RKvhM5M25OOxT07O1uY+AZ5QIMSiG7JUIjmDkc1BZErRl5edHp9BGOV3UyxMKJuDMi/s8VN7nw0vGrS6ZsDGJpKCURpaTRz+4yrUgCfC5NkLygIquQDel+Dfgt7DsPJUR3U6vPHzym7lKES6JYsvG6552KhQuVo3i0ltbzOK9YR0MQGvT7apTx08XpplWILH1Wf7dK80aUNDHAMBsN1xjbKeeIl119//QqyQ6bCSpHaepOylTKN5xLt7V9R9bhGjmFR2ae6FIxXlrmmXDdI1A1jQqMJ6nF5HwCcHAq7iStexw8GA2eFjODmEmHTT/3LtlvGqXZ6BSmQoXe/8xF54cAeywNKvKCpjh8CPLg+3czhvDc4OJwWCsNt/Mfli3gRc2kzQ8s3i+T1sRwokk9TCAGYLFUmL5+vNi0aXHTo7tZtACOYRLdOkTRncYUplcjQSmWNXj7HWICR3Ly7jYgDDYnIzlKKy0bduXeTuG76p19+4paWyq5laMG7KLYEsLumfrUPJrfsHtflhUsgEXWG3AJIomQ8iVeYubXtut0hHENQNBYDKMOxAJ7cs5zLX/NxTy5e0e908YyQIvhdvLqbf392dk4hOGAGQeQmZB1XpCkUCoi6F65MU2EjB5ADXL+ci1Lyana3ifs7stutZAzH4667Z1fnNF04ZIgZcVMJzvPnE4dr5QIcVcJYpNxS3utggJyyenJ6Rqe4N6+Yd5gRAnS4B/oUjoo47gqpzc0tBBIZOt5DD9995DISvuf61iq998H79Mu//SXe06ZUMgE5FIPcsvE8I3rv/XcpkUjS8dERpdIpjM0AV5McXR86zVZ34fX555GQMg+rYVMJBNyjpplMQn/1ak+/vO4Y8VTcCKe1ydpOZfpPf/vZdHQ+sWeb9X8pyfzPTg4X0mtd/+6rJ/Kwfq60j47V//Sf/p/qyOho3aueFrC8EVXxhX1hRR3NhKL3dCWu4J/hkFcJhiROq+w2e55Gp+HZrx1RLAXU73dIRpTmLhV8QMIEVWS6KMMgY6DeQc1HKXy9GkxQHM4+98D4LOhFy0ft/VOagoLzqaUUonQyHEN0dMgH6rgE2sZngiegPdEsH2IY0qBZgzbX3com4YwHDgpjBu2tZDn7zKHgnJsNWnRQO0M0A32LeckfDtDtm3dpm6uZXPag8XXKImpwXTXLNhGtRoiAKn12fEQtYdPyxg4FQhKQt0OXZ1V68/KQwtC5N2HQG9CPXAF0FlcpV1miKiL7s4sqhQtJ2l69QUZzQB1QMy7SELdVmjdN0EkJFDRJRTVCJUTAKAzp/LBKpWSB7j14QLVmiw6evaZcLA30D1MfTsEdXmEZ7hbat3QdMgWyQMXveh0fHNshLeslrRigaD5OF51rsBBQQzjA5r07iLCCHGjicnGZTvAOXLH1+OQt5EYOND9Mh3sXFJRUaOEliiRCFE2qbj3207NDAAiAGqC0uorIu5i6ue1tjP14jmiJ+b96c0Y5zNXW2jr0dIEyiJwvvnru5oPz2QM/HJirsnA6bQX62YGG3d07RPT30s3tFURbg093Yl4FZTIR2lpfRZQHOHc7iKgAMTgtF9/g9Qc+gbe0UnK3ExlFjg7f0v7uvpvay4uBATgpt2lOJZMEtumuzfA22QBjwZGTU0lXITlq9S6knEn6YEK5TM7tEX4FSr/7ep9qV3V8fwBgM4hr2T0HfU/Dnng/H5ESFBsSAddpNBqQQhO6vmrR1UXNTenlBhiZXAHSzHH1+frWOm3fvE3c5/70tEojAfbBdQ0t4e4gsYMvELTGRp/WVpcR9Xnlf+BkMwlnNBGLVqM1F4YxVwOKeePWDREKhsbJeEq//86H+uu9A+P582dGrpCamIPhtFptTvNJye7O/mvu+l94nj59KJ2fv5C++Ot/8BudqpxPxJWL01N1PG6ryWRA+/DefS0Rj0canVYY3qzOJUnBF0olVfCNpzOvbowlLiAQDPo9A6PvicDxknwAAi8ImEM0B2I5c7o8OSfFp1Ac0TG5A52oKjRvdUlGZJ9NdOoZA7eKB5fv5XpfG5VlWk0XyOqOSGCw+TCKBprkARLyf1OaUXI5RYrmdyuthJmy+udkekaIhAG6ODgh2VSAzQHQqi55QOlWH910+2V1WnU4ZZxW0ktU+3qfLOhHAsBwAoYHoOTLqOQHzbsYDGmRiQEU0jDQKY2HPSpkopSIcnsdjXKYNC2Ez3tnNAB9E16HXr3epRfP96nbN92ulyrkxvmbY5p1RvTh9l2SEPVffbMPjWrSuN2mHGjnBH9z0/+1pRWMxZROjk/dts4//Onvkz7VqXUFimnBuGEcDoyBHZwp+wJj7AWr4WqfXLFUgsSJZVUyfWOSk2G3V9vZ2wMuQEA37z2gBajttNfBOyTdRT4+WNFttNxSW+VyhSaQErvQsw0YscB/IzGig4M9CvkC7h75+noZcqNPT198jWe8ou3lLcyxj0a8cAgHscC4UhhXe+LQqKbTBVcrBXPgE3tM85lxcHUZLum8BnD0LBZwkDH81IFTBkBxu9CyfZqAMo+hpcegrrAi0PJrN62VqS+3C44g0vOK9QWuy8Un+LkzmbTbwmlzcwMypUFHb6suKwnJflpeKlMS7xyNh2h9ueQWprBliV4+eQ7b4jWbIUDSou3NFdp/e+YufjEw3Lm5ifn1usUgmTn0AYodgE4QNJ/PFihKEPMBzQ77UyDFdEgUbsUtyV5E8UtaqpRoAs1+9PaUnuNenNfP2yN9MBcphNfG+/fACriddAnjz4UuuB1WuVgGdfc6k/HYuXPn1mJlaWmu6/35zJqbtVpDSD7/uDvSdZ8/pLfaXeP8om7sbKxPstn0NJkMT5cKZTtZhSb/1snJ87OfFaTZ6ZFk2Qt/JJOQx1DOE0moS7fy6qNHK1oypml+nxpxLCkM7aTSwqOUtITizG2fPp54x/2BxG19Jt6Zp3xr1dPpdd1Ko+NBn66OL8BI4BDxoFvs3+BMK6NLth/GCo0SwQxqPgm6ByYFiqvxQAU9dDJpkl+fkjZySLVAhCQPfkfBRAA9Y3Eaw8H71ojmoTmd1M9ArwKgrQHqI7KY0FO5fJr8lp+iVMDE3SIHgFIzuESxH5Ex6SYicA209tElhXAfPi3l8UOrexTSERm8S0lyUllyQnEIriDl1ypudDfafTrZP6RQNkgNPmsMo5lD83Jzwh4M1zINEjovMCl0Y3mVtBlIF4ycu7Qs50tU5MVGrwythmjFe+3BIIwlDEP0uhVz2u0eqbGEW0yx0enQJOzQ9sMbNO4LMqF1p1OuB+PQlAtHzBHFMB58QkyRefEG7ATX4Y6kT958STqccVDrUXAKKj0UdHNzxyWV18fH1If+VnjLKxWHw+fdo65soLwdt7O1Qy/AIDhzj8sh3d+553ZFHben1AL9ZNrKlWPKKTiLGaC4g/kQDt24eYv8Jp6tPQbgqq7zzq0ZRZIRSlVS9P2Pv0vVt8dkQH++c+8hbVdWaRl6/AoRkxesWNzCeKFvI7jzAl/7KATKz6VveDtR8hHF4lF69vQF3b91iypgdD2Av4VxuL1zE3p9iOgIJ97aBGAE6ejg0l2Eu7o4B6CH3dLSfDgnrUXIQFBJVfKUZTq+vIxAINH7D+/Sd9+/T9/5/gcuWLYur91z4+V8EkGiTedclRdMoljM0/e/+yGtra26HVGZSY2g68GraGtnwz2Oys/AR3NnkzFtLK+A+dXo+vKSstmUe+qQGVlb79GDBx/QZ795QknIzVA8QUf7ewiQMdjHmKWRo8iK8/U3TxZaIjZPpLV5JBYxT8+uRTyTHFc2V/Vf/uIfdNkTMAadntHqdidQmdNUKj3NJCy7/vpfnPwvyPMUEiSQikvnFyd+I6TIps9Q3rararV2qfpDihZQohpN5UjvsonxD6upVEwZdepKp9PyxeIJb1j2SbwyO47KnrNxz1ODIQAY3H3xIJyG9yPHczi15Kd8seSu3hoAAKPVdFezuUDfENHrq5ev4eyI0TDU9FqZ8OCU9oZIbw/gSH4yptA+MG4DtGsK8aqmVGpPei4dFbwI0huQlkpB/y+AhjOacfrSPEBdRITBbILIjGshUoyOr6kJJJ2MMdBvLzBpaWrOOy616jRHNAU1rNkGXcKhjRloHyK5iX9XijlayS8R1w0fzhB9Egol17LQdILCMpwXersJWizjvdfyBdooFkn28N5tlGLhKLSlz016kf0e94Qbl5LauXfLPVJqI2LFAXB9Y0odgE4qX6HHz17QEQBsAcNcCIQVE3QOVFNiug42ww3uOcqxHuRFKD6GyqfQVraylCmHKJUJUQm02TcP0rClu/v5QUTL9nXXzSLj8lJceIHrn4eUGFWrl5RJ5ojPmx+82icVEeqjBw9pvbxB50c1Oj24poyacrPWOMMuE4PkcvuXcWJKyd3Ks/U5TYZT4jZPXNqayyfvPNghLR+hg5M92lhdoxFkx1p+jfJali4QBHqjvvt5TkTizq0cNXlFnVffefHKbdkMRqgg8goABOfuMw3nhpjQYngvlraIjmBjX3351K06o2IuDt68dY/ZAqroq6+f05fPdqmFKMx987j90QwUvFTIudtZd7e26fbmOr19/RLRVKcfwIk3V5YwFopblhm/AhaQBvWGzTV7xFVxuMf+fD6hjfVlMmCDnW6LljnxhYtbfv0UrDWAa0uI5BN6/4MHbsJLExKM8xd4R8ABKOONERwM+smf/Gv4wISefP4ZAhmBFUB++fyOLyA7QTW0yJXS82DEP+dCOUrQL4KRwNi25/p8OtNn5syIR6IGZPHEggetb2xOS5kt+1B5/c+r61zJvf7HUjiTkgLZnL/pGcoh1aNcn15B5kVU38LWKsmyBs0dGU6NMKBNDRSiihMNKBJE+tvzE68S9kg2ou+T6rHHsOce3udWoJmjoM+tq4bruE04DNdh59xw3pfkhvldPjUEeve2Wqe9syadsj4aGXR4ckwpONR3vvch2T1QKdBc3orz+DzkB73xIxpH0ynijdkzoCMfZRyC8mcLZUiGGO3u7rlMgtvRjvj0lhpw0xsdGAX3pK4D2ccAC26MkE8lqXRjhQRofh0R2AYFb3HnEVDwk2dH9OrTF5SHDuN62G/2z+jZwVvQ4TSt4/qca89N9d4+OXYb7H2wdpN61RYtJnjOQIT8cB4pJIPOOe5WDh9RtOHgVxLAJbAAG0i6SRcjPrMMw2StKUfi9BkMcj53EE08NPNO6dbdbbCgBKKv7uZBc/kkLrLBapQX4dydc0WG68Pa3cwvnSRlRqZkUTSThazxuocjZs6UegDOtfwKota70Px1RLSRm0gT9EVhbj6qlFeI+8evg7Zyp88SgCoL4+b8hsO9I0TQO6C+FbqJSPrwzkMSXRPOcIOevt0nG2B1/9E7FABdN+GMIWYYPhXPGKBOp081aFduRR0NQGLZCu293KWDwwNIDzCdsU6lUgHG7XeP7jKt5Qoy1wAjrjvHRzt9eD1efY5hjPjnAu/EC42cndiqtd0Emp2d22B0knuISB+Occ0yJMYGJMCAapBsKYx5BrLBmc4RWa/d1W8J4N7H5wnyh5NauP98EIDsbiOCxnd7GE/YWgDPwFVjWINLHodsBK4x2A+fqltdXaIiACOIyL9SArjLXMAjAOfX6fSk6i6uuf3tUmmACJ9m5KPTJhzfoSPIWAbrGzubZCL6R8Mq5tCmaDLu9AcDR59MFs1mY64b/XmxnDenUyEi4fAY76mvLq3rADej3+sYxrA/sUfG9Pr0aGo5kv2Qbtv/r0/ctFby1Ok/Sna/I73tvfFvlApyLpFQnj7dU9959J56c3td81qOpo/1SHfYC3fGfVUuJRUln1aEl3xqTvPK2ZDUNvt4+IVHmjqePhwbypnwdGSDZnlBJbOZEnFt9Sr3mC5kKJfNUx8/N+cW2TDmrc01t/yNbs+gH8Pkc2zauX0DSL3ABA7p+PzKXdEtwilDGIQpKPwZ6BhXSeV0Tq4OG4LTJiJJNzrcAF3iQx6D2cItrfTy8ZcUAl1LRrnneJmgcSjiw0SASlYFkJkP8xuCGi3IDmtO7374gIrhJBXgXLyq/PO/+pT+6dfQVDCSWDZEYc1Dr758TU7XR9POgl49e0XfeW8HDhMgvctVX2J03YauDVug3Q3XgYYwws+fP6c6IsjN99/Hs8Tp619/SuVQjLwArzFkRpsXn+BkCzGhfDpGhZU0RWIBEr0pTbpzMsF6mEZzGucUhiABJHg11+1sAgbBB3d49SoMGZHOl8kB5bV9U1KTiNpgTbY5J2tg0EpuBRo+RE+/eE4pjBm3ZGImwAtLn37zO5oFHFKyCTAHHUB27s7H5voKJVIaRRIAT0iVAbSk6gmRKabUGPfcs+OlQsFdwJrMBtCmF9TotjFX0OeGSQNQZF7x552CpcISXbeuaGm9RAXck7PJOPllDJ3dqF/jWcPunvkyHJyzCLkqLVPYJAIIV9nhTLJsJgUQKsDpmtTvDiiRzrjbi2EtRMmkBvredfutDYYjN2pHNO7sk6IGQD4dTVG5AkDD+PEWahTRNRAM09dPXlIqlnbpN+fB9/UR3mMAmcQVangfve0Wi5hBOxeg0Sdw8nWwE+7q2mk2AW4jKuMeXBCF5U8Wz+SDfXMrJ14vYBDLFcC0Mgn3pGI2V6BEMkEBsJgpnjeIz/L+PrQ39Xp9J5nNOC9f7i2SscR8Medzl4450XWhBJSxs7D0eDSpe2yPAYpt3L93d9Ia1qeeiDadi5ldjRTsjz/+5J+dHJrc7jSlaNzvz6yVZGOmK7FMUS1UyqoxGmmOb6GJ6TgSCinhvhirp82G8ptPHyu7h/u+1ErGG8lGJRt0qX1Y8yyahuf29gapQO9ENOFuVXCzfHbSyyHQVYzdTCEDmtQbAtGEU69z3je0FGbPPe89gi6dgBJx+SI+jsetazlxwY9I7IA3dUFvTs6bNDcABNt36OL0CgOp0O3bd6HnwjRbTGDcMyJezbWBRLwSG4zQ7UKFdMgEpr/cjKB91aZf/PZTMkMLenT3Ng0urjH5cVpZrVA4EaSL2hUF8FwDYYApcMabF+wkADDoU9dpuw3rnL6H9KagW+/conQZyN0DHYRGbPVa1OZ88JgDttKmMKgbr8De/+gj+u6H36ff/vI3FIKBpRDdF9CuoQCzHDgjDIELI3B00mCs5kKQhmcwoHNNfUF8PprTyLiQ45zPu0KTcxEnfEHcK42PZiowmBffPKGD3aq7oOXw6T5IkwQoOZ/dXykX3WOd1xdNaNIcaZygEglQAEyLZZAdhizwT2ka9tJl84I67WtcewaHcKgxatKb87d0gfmErqNb6/dArQP0evc1PfvmG3rz/JXbWuj5wVPScmHoQBkRtEVrNzbp3Q/ec1th8THhTqvjljpSVNltlLG7/4YszMs6gITz13kVXIYk6MDBXu+/dbfJ3B0Ej8fttnIGtse7ILVGHdLMA3YYoJsICgyoXz/5GhQ7Ru8DSLkuOy8+duCcXJ220bim9x89AoOS6RmAmbPcuu2OCxRcP59TW7mU1N7BAcUSMYrDSXn7jFsb8Uk3znNfQ9ROxCJ0enzqgk4Y9ybMR4UrFIHqRyCD8ojqfH6fu7zwQmkOgOsFw+AKwP/4j791K89asOVq9cJdSOTP9fAMcE73FCTIGn308Q8cAIXz+uXB4tbOnflKKT8PKH4zGk0KSNYxAF4PygEQmJHxZv+1Af+Y3H/w/tQb8E0///TULmxy7vqf/7OTP30ovZMR0llv4d9rjeRYPqa0+23VZ0lq7/RCM+djrT5sR0yvFPaGQ2q/ryvT0URZWir4EnHVG/bL0gwRwm9KnpQUBEmDbUnQUXwCxy9RApp2roJqFeKgMwrtfv2Cittr5E2F3KOB/jlnR3HdK2hoUJnwIkglGN/dlTIpQGABA7URhXnbrAbjOMfEJ4tl+u73vuOeBIuqMejqonsQgIvd71/v0SJC0KVLlM9VKIPBVucLqp1dYAJ1yocTbmpltytoCqMpbxdJiwVBn75t1aMoEWhcr3sgZWjj+WIKrd5BFMtrlE4kXGq4tJ6j9ZslWkoUKKNE6bJ+RNO+TgG37DicMQztvVVwT8epFpwPmMP15a6aNZrhGUKQHsfHe1TK58kzc8CyvcTNFgDhriELRHUVUXMw6BFCPMCQD1QI0HTeHXeIG+GDBMH44NxgO9wokiub+jHeWU2llWSchs0uGIBJk9aUWkctSvo0IsgALkeUKWXp4OiNu5fNq9gavpetFCm1VqTqsEZOxEv5lRw0MZhXPk337j+gBiJVtV2ly/EQunpGrcMuANVP5wCLo1dvyQutvr97QM9e7dE5DHZ5dZOKYHB7L3bpmKuZ4v2++u2X9Kt/+DU9f/nMTXzJJDNuWWYV0XEKKROJRCgSCNLA6EGmjUFrPbRAROcSyXwAiSMcL3ipAEem+NzVNJfN0vrGKuZMAssL0MMH94nXhSDaKZ5KYa7AWhBZuQHk1toKKL+MqBqmKRyKF3R5T755fY1xx5wBJG/eXkeETbmAa4MdtfDeDsAyibnnRJ7LszM3SYa7nK5UKhRXQwgyYGLTIS1vrlIJIDDF5FzXGpA9m+5aD0wCQC4DnM5gKy3qDKbu+QXeEgypqpuwdXh25UqO8lKB9o/e0vFpzfng+x84x8fVxYunu/NUMjoHEzB1wxCKHBjHtbh+1bzSp4upkS3m4PeDSUBWIUTsaSLitT/+4w/t5eV/juQFOPlVR0hVr+o/Huny2voqrhVSF4OxKpp9LRlRtXg8HYFDhk9OztRwNKz44K2IiL7lcso7nwjJRvTKp/Ie73zh8SF6xhmpJIm++OYxrW5tUAvR7Oyq+u1Bg5DfbW9UvaghwteoBe00Hk9pNV+irVKFJBMjAoO+s1mmGHSeMdBdxA2ooN/zMVV21mnm4Q6UQTrnFVBQ4w5Q+KJ26RYZXPAqe992qe1w2AI9habC9flMshqNADV77t+FyjroeoxyW3lM4pQq2RLtv67S0VGdPv/8uXsePBCAVlUQKeB43NO8cBPPtBQHECmUj+Ro0Ya+6o6IC0tGocMiYXwe+ruL+w37gsJTm5K4zuiyBUf1EPcF94IWm3AsCf/x4ZhB0wCaD92UVh060/aDFYkOKHeYuMf7BPqW98aFxQtv3PXS4zq7zVtpiHq88IZJgRNA04Otq8EFKHOA7q5vUiaUoHwMEgdj0gL7OT9u0s///p/Ik5SoABDihaxUNOme7+cFxJPrKm3cv+H2f2fgHiOqqaCVbIQ+OEYspwEgcohWSdrdO6W94xP69PPP3P3u9z946JYy5i6gv/cnP6ESItLh813KYH7mgzFZiKh8Guvh99+ljbubbpcTFbr/c1DkK0Tu3aMq2JtNCWh6Pm/tgR1xEUo+fGLz9+MRRMgC5FzIdTpepWanU+EkXEeuBz3LVYeYwofxWU7iafaYBaruajdXlN0By+y2mqDnYDVKkJZWlvC8q7Sxvkb1Rpt6/eG3ehzshmvkM2Ph7UdmErquI5LHiJN6WHNzW+NkLA7gMWFLRYxhhA7hxHzghZOZOA+Bjz9LCHZ8hJRPx6XzSbf6jA37TRVTtHljA6ylTyvLJczjAvod7BGMqjsY0SeffeWsb6042Ux68eTxi/l8Mp7fvbkD/uQRFxdX4+tGR4/EU/p4ahs3b2wZK5XcRB8Np+3qORBEsav/5dD++M8Ryf/iL+DkBZI6qbg0AV1/ergng7ApgYimLqYLlcamtryyqi3m3shsYocxiOpXzx8rsXxcWb+/6ptaljcKEkjQjNQ1PF596hlPuJe1SoY5oWy+4OYYi6Hp6jdNjQPBQvTiq1c0rHWp0+iTBJr58aP3STVt6tVqbkrkm5e7GJwJnhUUB9S1RxaZQUQtPsmlcbYYohmMhnOfg1yNg6uvDBtEmk2xaIE21+4SFxlIZAOgpiaFHD5vDG0L6u5DROAGeNyj7LOvHmNCVAqDH02aOv36Hx7TZa1Hd2DoKUQBPleselU6fl51+4XffuemW+qpdXBFg8M2ReE8c1A0Pi3FK7zRBIz/+Iz++pefuCu8JS5UgEgUT2VpAcMYQLrYcMoZnD0JQ5sMBUkYDy6qoSAKca6ApSzoGrSY5Qy3TmZHBnaSiWjP2VkSnJu3lLi+HYKJW7CA92j52GkAYIPhANX99sDEsKe7aZIZgC6z++O9M3d1d+wzqLCaI8s06cGte5TDu474eKfJbMF0y0sJsKoU13yHgzODmoFu9vWBS2f5zAHJiIIw+vxyjorrSVpazQDcw3TjziYtZ/L09T98SoGFRO+99x4tbQCYcc3r6zM6vuT66iH826RITCUHSk2Og4qHAGQAnXu3d9wdGQbFb56/pv2TE3wf4AfKXAQl5oVGy7JcVsY2cA19ToiKnD/uhwPy7othctdZjD+cK4K5GeJ7Pow/r8lwFxfON/j6yQtXs4dBx0P4IwF8OUONl9K50g6vynM9Oi4scYrozWsEnDpbKpWoBjtloOCz4/vH++5xZy7Nze2S37596y6ibm7fBPB9ROfVMzo4fEPJ7LdHqzlh6cGDW5AnFj178RwMbkK3b92gKCaOD89wwwwu7TWbL5xoQnVu7WwtJoP+PJ9OzCNqyMxkM6LWao7fHlX19mCkf/q7Z8bF+akR1gKT5fLytH555To5dWf2D3gLjUfsj//jH0sB0PVgZtk/MlpyKKQqsuJT81oaGBbUGvWhtv/6KHJ1eh6+dfemOvfbSnY9rcSSms8473p7Ly8l82pAYV46nlqe4lIFmmJBcSAXNzNYLi3R7YcPaYUj5cERHUGHmJ0RbZYr9O7t+zRu94kmJqKaQ9x5REJEWtnZJn82Qi1cZwAnH/gWdKm3af3WNrVaLUyEBZqkuYtwsUyCZopF1V6VLjqnxKWP+bhoMhMEYsLYSaY+KDbei7xqAE4NNA3L1GiP4FQGjHKDpu0eKRNQ1EyFbET8tVsVd5wMfUjbWzsUglY3ARC8vRL0226iz+VXZ5QEpRtPuRySAr0F54Bj8FHDUDZOyY2Ke0CGD1Y04RgOolYLjnR5WUfE4iQheKOHSEHU4QScTrcNmi7IG5GpDt1f2lwCWwnQdLFwc947A8gLrsQMh+c9co7kvK8d4O0WvwyjQFTH9RJwHMscgrK2YPsyNHeA9CGnYQq6d3MbjIZob3ffPdccgOEbMx1U8YAGmAcHbOEbRNaePqE46DSvjyzlAUBKGAxJJmfqpdrbM7ftsQXJwYkvWUSz7XXuFx4mjzXDdZcoCBovmpjjlTU6Oz2jo9NTAMeE5rMJ2Mm3XUhkaFwDDMr2gQWuVujmnZt0eVolG8DDDSKzmCcdznoJ3c1HSLkJ49HxMVcxdW3AD7tYwAHn0PKZcsFNEIJ3uAuQe5AH3PyC+7LxPjoXyxxODcpENTK6XSqXIAURnVnfD7odfI47rI7o4O0RmBJYhBfxEsDB9d76kExcMJOlBGfdZSEdQpyqDTD461/8PZibDw6coS8/e0bTsUNx6HXe5nz1/CVdwtY/+s4HkF5xAKRBb/b3udATeQF4C8gtZnPM6jh3v3Z1DdmZAwhzF1ZBzcYAcn7mvP/wzsKZzuZHR6dzf0A2k4W0aPVa41g8oS8WPr1avTbqja4xaDUnlVR+6vXFp6YlbLo9sz/hLTREAjfjLRBISU+/eO6nmiGno0GFFrYqzR1VtCba/t6JtlZei8Rj4XAgJqu337+hKJmQYvUM3+xVzbuqpKViCgjr9Xl8oYDHweRzRU8u+p+KxHApm/QAqB8mmWDANx7cpmU+bYao12q2KI8obLEDeS1QFQVv7qMRIjfr2jHQrQfazRlZ7Cw2nOPZ757Qg9u3XWQ8Pa+C8lepZbQpEA9SeS3tap+p0N0VUU5iCPjCtFVZczOt2sMBHUEDCjxHaWcHWg3ozKfnecsC1JzXtTKctukTeJ+Zu6992rigcDlBOw+2KZsI0SW0NJ9dX4qW3dNV3CA/qiZpPJtSNBiCziPK3lgmpYhoByqvAACGAICrq5pLJ32IYinoXM5u4pNm+fWie/6ds6Tc/nA0dUtRbdy5QYFYELLmioJqlPqdCd6fV1/BBGC4vPDGFVE4CcbLWRAwFHbaQYcbEwwpyQUsE2lKAQijoIiZRAROPyc/5oUPm+QTXE6ZqGk0SSmolIOj8FZbEg6wevcOGVOd3jx5Tuv4NxfjiADoAmA13NKKmwUqGM8J2NCr37ygGIUpG4zR+d4J2AuAEvFDw/zmABBZ6GZMLSJvH4wmRktcsw9j8mL/kBLFklsj7vOvn4B2J6mUyNOw3sM7WrSYg3Uhbjx89x2XvUwQte9i3t2z3dDmvJfMzSk5+UnBO/KiKxfh4EorCU7uGRgAPZlOwKyC+HmhnKMeIrWKseKlSn08hkNF3DPvTPVncFpexHvw6B13Px23hHya0FWjBpYAKQTg4caMvEPA24wTIG4IUqK4XKCD/bfUawxofWkZzzkCAwN7ALC/PXhLuWKe7r3/LjVabQBvDaAYpQqAYgwWF/AGKInx4Y4uyysrYBnXpABcCvkK6cbMWSxMJ5vUAJnSvNsfzGvtppms5IRH9ozPTi/1ZnOsFwoVA+9qRMKJCSTttJTXpgMDTh750P7403/eQmMn3+g0pRu3bvvX7j+UI5pfyaUzaiAaUye2pSFqalElFDHVaVhkbfWq1VR67aGS9qm+JV/UK9sLScOAR6Ixz1jyeE76ddBii/9Nh0cniDpzqg7qZGWjoKxAX1BIZzYDUtWJu3RaXmhIRC0NVIxp0gJGHkwo5IUzvD46pSrQvZJJUZ87rxwek4LoNvJNSFvPYaJDoJo5N4oydZKgZ/nAfa1u0O6zU5r2FvSj7/weXZydw1AIkT9OHVDwqyGiODSY1BnDPP00B2OYQ+P7Skk6bJ7RWqFEKhjAl1+8prPzFt26XSFNccivQ1KcthCJArR6a5V7NEEfsrbbdundtIeojkh60Lh0SyKrwqG96wuKLGURtWF8ZRjy/VXKltOkRAPUmA/JhkBqjxGdIFcwOSSrXreSbRiar1qrAu6AGh4FUdUkD5wcGEgCDs2RZAFH5/JPXBySm0iy02cRrSQY8DK3bILBKNzWCFFcAZXnDDs+PTUZ63B4D+1DFsm4vgcSIb0KjVmE7AC4UshPjatLqiQBwBjXBdjLVf8CIAUgy+AzXLroekDtkxadQgJkYKilfM5dL6gCRFutPnERiL39Y4BzkYpLRTd6Xl7U8CwW1ZpdgJ5O54ct+vGPv0PFFe6s0iLLcNyeu5z40gatRgSjCACm3erS+uoyBfFo6xXoW8gEGd+vD1q4dglAB7YGsChwGW7oXa6lt7l5A+AHEIBFlfA7xlWDwhgPPj3IJ/i4kwoXZmy2GhTlNGxIBAPjz9uTEciU6mXNXethmt4b8RYg5EajBeo/hkSo4x079PLVHoDBCyazRT/8znfp9PgtGMk6xslDleUVanEjCASdIUBkAAYRCMq0trEMAHEAQtzGjE/NOXQF508wCEtBMJ8ajTAGxVLOOTqqOsGAsohGQ3M+U15eKppPXr4UwXB0DBfSvQsZytOFAwPWMLGl2TRdKU4TEWE/pIK9/K2TM17VEcjmkjERfr3dlc2JqUCfqapfVTOxhBaVg1p90IhEVqPhvjlSm0cd5c3v9hDMNV8+mfROxqZkOjBUc+IZSrbnsHUFQ5QIUZ0GMOwZEN9ryjDWOSUjCukYKF7UkTFRM7ymAIq93j+hJzC4BSaVC9FzZOoPoJtBu1c3liiMa5mdAXTvgtZ21qiEgeLGguPe0C3NwwsovJra6gniwwDcUP/g9RVtrW7Tj3/6I2oM2kBU7gf+lkyAQBnRPQHz5nK/E0SlaCFHc9AaTnQ5xERxy6VypUSN7oCuz5u0AmSOOgqdH9eAsMLNXR6MJrjvukv5OKGDj9Wet5p01u/iuQ2awAkCmDgn5Sd9PqBYNELHR9c0qo3ocvcIjjam9Ts7iHpzOK8DCRCgU4DYFNE0EooAhPD+iCjtRpdGXTipBIo4QUjEjLmRHOyUS/4yU+LunTKAlr9OAhzL2QSFVRkUE8wC//H15pO5u7jnhdH5QVW7oKGb21t0XW3Q2VGD+qCQF5eXJCClrJGB+0DqzAE4doCG4yFAxwdmdO0Wdywk8yRxQR59QWdVZhpB92gnn766gi798ptntAvq+/z1Pn355BuqXuO6iL5NOG6AMxpBxVcqK9C2Tdq8u0Z3Hm7DyFN0tn/mng9I5GU42TVkjZ8iagIAJfHRSzrk8YGN1GBDLyA53NLNADrumMOtgRcAkK1bN+nWwwfQ3M/dI5yTqUknCDYn+wcuEObzBXf8uAqLBW3OCTA5AKI1xffAmuLxGJzuCoFj7u6Xcz/PETT91WUL4OOnYoFLQMMOV5fc9NQrvNtwMCANTIILfPBWm9/L9d4FZXNccgoqAh7JiTvJRIwa19duZZrRcOw2suDt5OoFABUyl5N+0rDB6vkFp8w6g/7Imc/MRTIWmc/n9lyLxU1FiwjLXowhR/RyPqdns0ljPB4aAMnJbCSmIUeZ3nnwof3l335if8yanE+h1X/2FPPYkXq9vl+FuMvk04ovGlT7w546MnSNr61V4pHD9lG4XFxSPfWFMr0ylEI46gt7/V7F65cENPVVo+GB9vLEUinKgoJzdUqOdBYo5OsnR9QZQSeng9DEcTi+Qteg0wf7R1R9cUwJ2083MdDct8tA5OftCaZQuWzSLXwfAd3iUjUGDCwOqqxpCZoPbNpZ3oYjDNwFqUCQC/n1MDgDuv9gg77/4QcUjSRoZMEageBNGJ8PPrJd5NpjcCpM5kxVqY9Jfvn8De0DAC6gF+/euk0zIDCnId5/9x5lEOHt1phuVjbp+as3ZFhTTNqcGp0+dUDJBCa6xn2q0zmKbawRlBRFQF19C59b3zwc5Qrmczheiawh0fC0Q354aBVgOA9xCyiJNApSAwjOnTwisRCZQxMROQfjy1DruuOWd1aDGjTfzF0I4iQibrDHvNOGYfP20rdFAxdUzKdoY7UEVuQBIA1pAsrJe9l8YIuzsEIBP8n4rMxbRoj8MvQFN5LcevcujNdP67Et6lS79OCjTTyHQ81LMKijA7p7fx1OMwDgGBTzR6hZbVEO9DoIff3mABENTtyFXu7CcE04gYN7qADHKW7cB9U+ODoCJVcoi+cr8yGldAbj+5AW6oLao2s40aW7Z+8Ftzf9ffKrEVpa36bziwv68vFjRFDQWwQMXrCzQcvGAKxcIeUywi8+fUIBvwyarNFlDfQ6yIVEfG5ThRoYCbdSSgJEdDCYW7dvgfFwunGEargnO7vslSmTTgMObXdN5d1336ONjU1cu0bBEEARwPTg7k18Ju7u0iTBljjzL6wh+JhcWmvkbkVeQ1dzchA3AMHMuH3beEHQthzqQkaNAGCIvLCFCt5Tdu08j+DDGYGE5z2pgqkChFn/K3LAgQ06K5XSAgAyf/7sxRwgaubKRTEyxBg/00N+rz6djo1cIWtksqlJOV+artyuTL/45DM7MpO/XXjjU2j1pwU4uSx5vD5IUFnO3CoroNDq0cWRavnmWige0qaeeSSZzYSDC0lt7FaVBxtbylIh67PHM69tziAnfZjwtCcsBzwGDD+ECHbRqdPu6zdk65iMfMbt1c3VQiaLGcXXsxQaCErOfHQbVLdQyZM3A42Vg7lrYQJqYZD4eCqfbpqTZHkQPTWAwNDdYlnNLlPYG6bHXz0G9WuA5o6B8meQ0Q4Fgba8EsutkchjUxNRvHPZoL3PX9Krb15SPBsnK6ZQHRHz0999TY+/eE42otzF8SV1mzpdn15QOZnG7yOSyT7yI1LsrN9wiw6edy4ooEmgvWFo6BCF47yI56fSSpHWVjbdevKXuM6sN6bPn3xNGqh71AnQ21cniOYEyeB8W2xxOUfTsE3LdzfgxE2atUZ0G+ASL0GWiA6NMOk/+f5P6cbaNr168RqAA1CSuUf4ws2I4sIIJsaIozTvq3NZZk6F5O2bEiLN3VsbIIJzd+HQtEDzueIr/gvByRYAKI4YMTgEGyzXeYuuJwlclrJahtKhotumqCuaNMBzaSw7/EH67Nef051HNwAKXlc2xLQkSaCyqXSCSrkUInDfLUKhRWLEjRLXlpfgXKa7LsLbRHNIOK5xJ6sS+TXZPWT09f5LGjrQsDlOxpHx/B4YfZJiJS5PHaFwJkSxQpzSxQzpcPJwWKGdG6sY7xy9952HcCCAZg/AD5ZUzOdpzOca4NDcAqnZ6ND+3h69+w6IazZDF1egwROdNrZXyYcxmyGC8gETpukyQGEMe7h5Z9vV3m92D9xtMk4t5ugrwY7y+TSCRgQ0e4h7gB2cHLuHqngbl6UD53zwufSxWIANMPuA5PRLCGoptyZAu12jH/3wY2peNenV0zfuwp9bgBRzd1a9pHq9BwYsA7gdBDGN8rm0wxVSRsP+AnM1397enmPOTfB0MdRHYzWg6vGoqqdzKSORSBgf/8GPJl6fZ3p03Jym46q78PbPlWG+TYbJB1aledDyy6mw/OzZ14pPstTl5bJ6enaodfpNrV3vRsj2hsvJrLqcyEPqzaFQLd/CkcGgbYkXIzgjTw2qnjyoc2Mxpte1c7fu+Qc7t2lhjogbED6Bo3F/7yQ0GFNeDxxIH3KPccs95z3BxHMCQxGaeGtzh6rVqrs1xQkovbGJQQcQ2B7qnl9DsyRpMG5Cz2VhzlM397hzfEUOIsrL17u0ulVxjecAFC8ylynnUWlzfZVm0JwsB2Z9QQjz0Psld/+Zi/r/5Ic/QgTmBUMurjcF7e7id9YIbJq8kBrRvErrGyVIhR70couaiFrxzLfdNo2jOo2uumSed6gIitkYc7KIRXdW7tDf/eoxTaBz/TE4FJ/RBhW+9fE9Gs3G5AxnlAxolKlkqAEHr/WuSFNjtFW5gedIUK1ew/PNSALys55mJ2dnn84QLWEQsFc3Qw7sHQYqgzx5ARxnoOdcgRVGHJbJCTpU1+ukIhJxBxnOQuPKsgE4hxcGlVpfx2fH5EFU8kC+eOGElbVVaFaJXj3+GpE7RIkQ2FlaBa2dU8iLfyPyff78MVUP+Vy9n+7dvOHSXxkg5gCceZWck23UYIiyqW+bKUgAktxyliL5OKVWCvTrx7+Drq5RT2etbriJPp1RmzZ2bpCjYFblERVXixQCc4vIKg16mO+lFCWyGgUi3MfOpEI6T9z3mw+/cGUcB0HhxeMXtH945DamnIqxu7sQCAcog/syuxkCsLnoCO92cPFGXmDjstUMNCNIrZdgbD6fl7pgk8fH3CtcgTZB4AHd5/z/MXQ5l20KBMDyFhK1wSYjmDNOPD0HaMdjUSovlcEchi4Ag+2CUXH3ILC2UBQSE4wIcyNA6VniTGFgJyeX5AMb4ZNu15ALK0sF5+H9287pWXXRqPfmYBrzo7NTcyF5RCZbGDdqLejxgQ5AMEZCGKfV6qTdbHENl+mbl0/sQi1pf/JtJHfg5HWpHziFJvf5f/V3j+X5YK5YTkAdmWM1nYfCC5E2H3oiR19fhGfthTqdWYpaSijBSNiHKO0NRYISCw/4mGcBKO54F9S0xzSG1lxfWaUx54ODiuaSWSqsVSi9WaC5H6gOYBA+m/xx2T2JFbAVKgSKlI7BAJIajaBJefk/y1VWhwYtx6GboMHN0ZS4q2V/2qf90xM6PbuifCxFa5kiNH/UHeCVzWVKFjI0A/JoyZir1RKgzQ/v3KRnry9oajj0g/c/gN4+h9NhcnwOldYKtIKIkUtE6fMXzxDJOCsJ2hBg5cHPvf4FHR8c4plkAMgWNXXQf0QlrmcXkYLkNKZuOu7mxjqFs1E3L/47736Hakct6M0oBZMOourA3de3s9DqYAnOcQva1qYJH9qJyATi5/bl5lLEaUiVVrtFe8dHbnLFeDIlPqLKzetZh/LfvKcKkHVTLzkicKfNJKSQD1KDa7PxDoWQbWoNm/Ty+ABsKUvFnR3ycJIRAKbe69B1rUsvvnhDF4fQ1ohinOzy2y/+ifo16FNE7TxoswWmE47GKVsqUmV5i/ovz8lyZpTZydEGAHnc56ORFoUBjsGQj6z5DFE3CseOuOsCpWQCwOWl8o0SpeC0hUrZ3QKLZmK0VMnSUrlINWhVTi9tg+1xYctxF1GyegFHG5E0Udwjs9xzzQ+gOryouowtIHzU54IfcNgOgItPtC0vLYE6G9C4ZTh/mlIhPHc8RXLISxLGx+/w2S8FEbrg7v/XWi23BBlXxuGSU1yxhrvJ8roFLyTmcA0ETvg4L3AG4MwYDwAqF40cGRPIJAmMRQBg/e45ea7rJoROyWSUlivcS22VLHPi7nZwNZl0tkD16waiP94fY+MFqL7z6D5+xjIEzMyv4PnHYD9dB5LV2b5xa9EbjeYL2Zqnsglz+9amSCfS426trx/sHelv3uwbPlUxCsvLkw+/++60kF2ePv/6c/tQTtr/ofovmvzp/yhVO01pd/fEv5RNyNn0irJ3cKy+fLWvhv0Rbae4pTUvOpFurRO2zJn65OUzpT0bKKvLRd90MPBati1x8ziMi+ekeuk5a3YoDN3FjfiHJxd0K1qgrFd1SwGf8yF/GK8K3fHi8zegwjAiRPutjS23P9jl2SWlSwkYoEGdOq4DoxlNdYDFCjmTGfWZ0jg+Wt/cguPxyrFGTYBIJBBG9AA1r1+DAkE6wGiYzHa6OgVtlX73629cNI/HErSzcpvOYCSTuXAbAHhjfpLSMmSEDmMIu2mO9VHX1ZEKKNv29k1Sgb4BWQMCjyjgi9Gv/u531B9O6Oa9DRg1jI2ZDNRBH+i8jyg6AULb+oRXxqjKWzhxRDdtQWkAFkIpGEbWrcriH9tAci8d17icbwqSYx9SxXQj8lQH/esIugCInZ1cYSwSbmbgAs4LwYnILbmajtvoctThVWCQEDepwoufH7Wb9N4f/QhRGw7+5CXosgSm06QAjLzynbs0DgEowUa47dTq9jalyznKrpXo55/+E7UGHXpnYxuRnZMk5xSFLPkCupiTPTbv36UWdOwYTn7RvnKjYxIspDao09INgGs5TlegpGO8WzKbczWpZQniAzB8UGX7LpiR2aMj6HxurHB2VqPzszq1IQ30kQ1d2wcgaO6WFNdRP4OjF7Q8TeB8vG/OWWRcEPPuyg55uVAO3pUZzQCsio+WskTgFXI+vMNFFrnh/zHmgGQJcmIJ4CC75yJ4lf346NjdCw8EFFD+GH6+DPmRdhs3usUhggrG/pRCsEN24AJkwCV0/HWjDjBO4RqQRIaB92OQCGD8QdW1GKSUSdXLC6oj6odw3eJSmi7BSl/vH+BnM8onk1SAhOXtNj7Mco6f8aKehgDFNucFXSvm8k5IUZ1AyLfYulGeS/JivnF703z0wbvi62evx1999UT/6Hvv6hY5xsb6iuHzeie/+/wbRPG9aVxdtm9/OPtvddfrT3/mHjVNB+N+y7Hlw7e73OxIfffeA1WxJG3SMLRSJhPZ3KiE4/G46lNl5Ud/+PuKKYa+mTC8Xo9fgoPzQosnALp+enpJhqnTu9CYPkxUdLxApAm6W0EWDJpLAHGBvvpeA9q3RHPTdgdSmIgGoHmhZMjNWLLBpnnrxIfJ4YwyzsVWQNfbnSEdnZ9SZj1FvblO2/d2KIMIzEdYuU90H7rrEuj89qQKSuantViFjp4fYgATNMJ1W6egraCqDx7cJS4hdNo4ofiyRl1Q/wwirhdO8L0f/sDdP1UQIerH1/TJL35Hn/3jY2pe9KmYKtOwa9LvPv+SfBAthUqOhjrYSl93q8uqmTgt4Iw5fxgGDprcrFPH7NPt7z6gzz9/StcHVyQhFEgYC25gOMU9eJV1OVeiL778CtQPDAEMIgXNq3mgS5UIWEjabfo3BrvgE1s2DJsre3IRRzYsXjtgjedgjDOI1n/4k59QGlHkonZBV2+PKY7I9f1HH9F8NIFW99Dr00OSMF45SKdHD+5TCob4tnpAM8+MzmtVurm5SaI1JD/AmDuosmNxBt/RwTHVAcDhqAoJAOM8v6TD0yNavbNJfujlveM9SJcValVbFPHH4GATciB7Zhh3Xk2eczTU5nDs127Lq1g2CzCe0fc//h7AuuWCQyyuuQ67vbbjpi67Oe6QCs7cpjLeiVNJpbFFmqO5C1oVsLZGs4ZIaFO/P4EdzaHr85RJZd3DULzQ+3L3jdtQIsrMAn/HtRCtVIpui2DexRmBIkc1zBfkCa9jJJNxCiAyBwMBWl5dpkfvvQtAOHHHPplJuXUCDyEH0mAo3KUHQwq5gYCByM+Ln1yrfWV9gxyvArZ5Rpu3l1w2GcAcHeE6XNeAC2HKYF2bN7ZcoJhAAnAL5u999KErOWWf32k2206rWVvEEuF5IKTOT88vzFbXEIju4/c/eqRHwgE9m4kb0WTEMM3JpFe3picnh9PzyZVdA13/D/+h+i8Lbw/dhbfg2PaHvJKczkaUcimlqoqkOtOZlonFNNuaQpPPw17Jp25sbimNy6ayf7Dry6RjXtUfkXy2j5HRw+lYCQykBw67kkiRDzSPj1lyby19vnCz3birSSKecA+h8GIFb31xV0fWRKAg9PLlG9pcWwFF43Y9U7qunkMPxsg2ZtRqdOgYUbhyZ5nSNzP04ugVhaFxK8sFioVVmgnoK3uKiLKBaJ7HxIWoD430ztotd09+LMFJoGvjbuVUH54jDr1rUF8gQt1apRIcRLZk+qdff457m5QDRT2HYW9UtigejlE+G3c7c0AK0fd+8B4QvwnE72OCiVK5JOgkDBQ6bwb6GoRW4y2YGah1frNMm3c36bNffEbdsy7FgpyY4oXBZKhUWaLbN26623Cv9t5QNp8nxR9ws89mwiZ9MIIjvutWUBlwBRLQc+5CM+M9tH/+HxdZ4BxuG0ZYgfM8uH+LtGiAus0rSmB8vZA5EzxXgZsn2jMAX456cFB+Ln2O6Lh/RFOwGpZBxWyGAhLvrcNwIb0UjBW3pbcxFwwgQ2eCSBShgBZwgfuyXqOO3nYZ1DLehRc/p3Bo1m8M5tzE0etWzwHrmrbpqnNJ77/7LjV6fXqy/5RylTAVy2kwkzmtblTo4Ts38Ksmxn8BQO/Rj3/vBxjLACQWF1wc06jXI707ckFkjugSz0Xxmya9OX1LbyBtJrMZ/eD7P6A/+PGP6RR6OgRA5zRo7nBSPT2nfrtH+Uyasuyg6QxtbK4DNOdUrzfcBTsZtsglo/JgW8uI/NliDk6t0enJGdggV6sNUwKOzgUmuec6Z8Pt7GyDgc3dbLgB7IP1uAK9/vjrJ+6x0nW819nBCZVKFYKAppA3CNAbUAhBYSYRNVo9qhQqGE0+fRhxGQTm0olnEo7fH1gY4+m8WKzMh72x+fLZvjD6g/GrZy/0uWnqoUDQULxe4/X+8eT68np648bN6UXr2pblXfs//PlffLvw9rP/kaSsLEmSN+zXYrIM6qcsppbqJ78q+/2aEKYGjRUJB9XwYkHqwesDZarbCmiFDwjjNbtCYp0zn088Ht/ME4GzVkBvOPlg4YXWxoBwmV/YFoXhrLyYM+y0EZmGbpO9BYwwBG3C+42LIbk9vGzev2xP4NwYBEQDVYKRmTMX+dLLOfdk2Gg6drUSb1DZ3Qki7gWiRJisoBcRfkSJtEbWApQZzqMBS/ycDZMGbfZ7KZwKE+/t//arr6k7GcEBt4kCC9LbfTLbU2pcdKh33aYKgGLtzjbdfHifDq+PqbSVJim0oAgcPsMRG+/dHwiSpBBRxHaTHgzIDF6RnsApHIcz+BT66vVzyhVT9C7AJqEkKKbF3cMZvH+84Iw+AM3QGYPaaYhyV3hXhzowRna6jdV1uqqCHUGn6ZAQHLEcRESL98n5eBPidxhamgtbcEWcKLR9IqHQW0RLPted5+KSoIEhSBEPxnkEGcGFF7lHlxKQ8Jw6pMmIQNfo+dtdNzKpSoiu+wPKrpRpPBMUBOMYI7Jzgc4lAEMKFDwL9pRaztPdj25StKyRKU3AJjCMkA6tASJ5JooxRkQC0H744x/R2+4BRVaC9MH3f0T1ywH957/6JUVyAVDroZtrYOictjulRDJMl+fHtAyH4KOY77/ziM52z+B4UVD3qpvNyJ1Rmo0emM+XZHtMCiWCFMlHyYbVNhAI4groNeTQyeFbt9uJF1GZG26eHX3L7mZgWlyJNQamwCfRuG7+CRgoSyg+KLJULoF9CDo6PaZkPg2KPad2sw1az+fBcy7TY5v2S17XqR0WT7gO18xjicn5DY36FRhSGOxQwzNPqHvFGW8dOju9pjEYBx+BHQHM/vDf/nf0/OW+W5SjBEfnXZKXr19xayhnfWvZCaiBxZdffD2Xfc68lI2Z/sVMZLTEeNAy9PPDYz2gyEanPzA2buxMOs36NBhaTO+Ul+1qN2//+bcLbyAa9T+W7FkKTt73LxyPrGphZTIWXP1HHc9tLUiSFpYDkbnjhZNLat/oKplMQbG8HmY33pCHTymDhgV8Hr+MbyGC8QIFd7tc4PtBaEWCIXN2TwyUmatphIHwG2ubbmHG3d1XVEAk1vJJoJpF733nXfewRGjBfSV91O7BeKBTYtEQcVPC2qhNFHSojb9T0HylWIb0aoe6XCYXuqgH8Eim4y7ql8tA4tUiOaDTcz7wUvm27FL1+oo8iKQN0KYANFTtpEPPH7+lNKjdCuh3PgtHjKWpgwlstOqgq03yJr20CM+A1mnyIsoyK5gHeaXawKRyh0qJxLxP6XyEMvE0DS8n5MfzVCcNSmwWXOeZYKJjAa4xNnIPlEQjKXr65WuqNi9o9XaeuGtnEwBYgjbkiqnZCKIVDKJ50XILQPTg6BzF4Z8uLWQRzmfsVfweL8RBORFIAqLkG1Dy125fuSKuc9nu0Biz4Y+ptHJ7BxT7lAxESRU6mVNZ2zOdqu1r0rh2OhhAu9+l9UyZrkDFp3Byro+egS4OIvIsQibosk7BsUT/3//1F3Rw/pYsaUGJQgJSrEfxEG/NBd16e5ZiUXG1RCYA+vDqgKS4TRtF0PnzJpnQ7F6PSh//3rsUjsFWPDaeteQWo+CVLS+Yl+OzINUy1Dlv0RhganvBkBIet6PJ06dvKZsAlYfECvFODd4/izlLYACuTk4oqgbpRz/9Q8oW8rSxvUUp2GOnM6BXb94S98PnRgoL0H3eFuqBXXL9uFg86Wprrs3OZwGYFTDwrgDMknkNgPYe3b5/j5789jH94r/8Hflhx1zUgyUbVx7igqb3bt+C5meJAma0sCiBd+NgNOgBSAHu5XzJLWpZH/bcnnYFgJnrB89fUijgpQjsfAAmHM+knW63i2geXZDlnXtmvnnIb5kRLSA6TX0c8vv1ylJB7/d7xmBsGIOuPikU8tOvHr+Z7j6/suXk7r+UZEYkB13PzpqSFE/6Jd9CdhaS0jWmam0xVWeJoCZJpOnjQUQXpkvXY1pImc5nygy+HUAkX1/dknhRgqHMZrE4B64h5PPgTacCLwA9PuUyd+QeNkgheleKRVAWP/U7Heh1PxAfOhN0zwbV5qyvnJYih2u0+WT6zg9/DO3qpVq9SoPxnI5hsO35gITPpKYxAOpfuHuRcjLm9irTEAlsUM+zw1NQRs6UmsFJrsgKQC9pKo3aujvgaeiqe3dvw5GHNIVWTeNeq6kCReQgJqtHCuivxav/YA/6bE7F28s0QMTls++BWIQ2Hu3QIwDSdz/4LqkegFapTO/efUiN8wY0t0xaGEa/MOmjH39Ed+/eJNEeUO+yhYmX6eK6QXunJ9TH5DMt3j+oUfdyRMpcdrVjHo5xAurp4H090N4BhEhXuxv4vMke/u1iE58nxxeIRlwWK4BICnANARq9U7p95xa1r3uUATWPRVPu+eYzaFcpHAA4SKQDnE6q1yQANh4Y6/nVNZccIm7KvwS6WUwk4YhdKm0U3bJVzW6berZBtQkiUhVMrGmSqTgUQLQ6e3vhyiXHEsQ96KunNeLG+xtboMIzRKavX1H18ozWbi27zTbajTZYRIiCKlidOKc0ZBC3/S2kKm71V655zuW+Zpg7TdbcwpD9XpteHTx3O+yoqkbRcJJIGPTg9ha9g2h/Y+sWSVOHjvcO6cG9+7S5uQnGFXLz20tLFfIAHPcODqkH/d0dGXR0Tp6ELgAANkhJREFUcknchkrB/PIuRTYNRwVD4uw9ttsI3sstw5Tgo8xdSA4/bW1v08snz4i7oHBASKdjtLpaoR//we/T9u17tPviBQldd5OP7uHf3A/NhMPyKbcYaHgY92rVauTxOBSHXDDAUs+OT8AuiPhY7+7uG5ct/dt/96fc4MKpXzecUFhexCLJ+XRizYOKZCbTaaGF4+PZ1NKN8UCPp2OGKWyjUetMfIo63dm5MdUDAkTjv9ZdR7DkffKH96RoIOQ39IEsxgtlALreDnjV9M6aNjD72sJnRQqVpbA0W0CnjxTbEspF68q3eWvHO+nr0nQwBtIannBQ8XBZ429DzcLdI+TFijG0sgVSw7otnU66Kam8j7sA0vHZbk5m4fpu5ViW+pdNRN4ZJdU42UGZekC82aBBHhgQt6UJ4PcvenW6eXfHBYEMJiddLBAhAnGXNm8QxoHP8smlxdiixlmTfvvZY/o3/+Hf0+HxJT391WOKhkLQ2KpbLHJgjqi0mqchKGY2U6CL8zaAA9EXNHN1vUSnFxdwwmMag1rNoTfbFyP3HHy32aPGyTX97P/9v1LtzQkFPR5KyNDwe5cUAUWeh016+uY1XZ9WaXh6RaMrODiYicevUCybovQKaDFkw607O3D+BilDoLgMRD85psJKxa2x9m3mk+wamwAb0scmTSEDeKUHvg3t+u2imxz0uXXN+ZshUOkFqOD21hbFI0lqIgoe7p24ySRMI7nZXSnJTlx2j7k6cPA2g204TAquEedjswDoz7/5gsyZ4QLVDGDX07vkQFvzVt69rffo6devKbUUpQhAe6O0TUPMzfn5CUDDS0urm24RyZBfAxtoUCW/RM+ePaVMKQ3aHUA8kIhLS7XguAuwokswqfkYtgFw57z0dpNbVOmQTD0KQ6rxKT9IQbAxIgOvn8tV6NaNdSrEg/To1hbkScKVLFyi+htIsDu377udU0IYQxk2FIVc4QINe2+P6LrZomKpQPG45tY34LxxZowmbFTA6bjS7wIygwMXLzz29SF0f8FNrnn66ee0WikjdnBHlD4Vsml3KzCbziN6I1ABsZ+/eE4jgPfZWRVBa+5mYK4tl+mj999zy5Ldgn5n8DExl40an0icugdb+PlTxSz8IUy3b96m/Tf7Tj6fdyKquugPevPq6dl8OrfMcFgVzVZzLMRUXziODmZngDUY4Yg66bevp8Naeyp6DXsmP/yXuuvfJsOooOu1/oW/0R/LI9NQdvePQhag1htXI1DoEcMaqoFgSLX6k5AW9MnFjYI/Eot6/VPyDK+6nhAiGW9xdNtdJ6SFHZ8XKh1/5nPbEQKe4fU6FrgRJLrT7/QcH7DLsh3HAqThEo7fpzjzycwR7b6zki47nhk5kbDmTMJ+x7QmznJYdjSv48D4nIE1ctrDpgPq43g9Xkf0Rk6j1nDGzhTfbzkz/BfRIm7bV75mJJJ0tFzCCSVjDrSmUz+7dJJxzUmGYk715MwJxCOOV/M5ajnp+PJxx4/nD0h+Z9obOKKvO4lIwpEdn2MK3YHBOV/98olz8qrqNA+bTtobcR6s3nLWsiXHnPSdbrvpBBIhhwtEtey6k8ktOZvlNcdvLRw//yerjphPHCc0c3x4oYDqd0J4p4jPce5vLjs/+fH3nKbec4LhmNOud5xwQAELXDj23HIQEJ3haIz7zJwFlxtxAzmPieTA0RHOwW4lcsJBP57WchxFcgpLJQyy1xkOdYdrhr336L4TxFzUT68c0BMnFAo6YCvOZDbCPfHcg4GzsrLiQFY5jX7LOXtzhMsEcd2gI8ZzJ6SEHVufOL1Gxzk6OXWyxYiTreSdqbAdQx86Mt4nv76J6KM5BsYvIAWcfmPgxCOwCb/kxBJxPAc+F1SdYER1Xrw8dIYdr/PZr/ecvRdHoIBTZzhuOXIg6GyXN52twrpj6ZbzxeefOWo87GzeuonZ9ThhzG80EnTC1hzzqDpj3XSCwbATj2Lc2m1HTKfOrVs7IBZTZ4qvZ/jz9GvM22kVo+Zx2o2mg8dxEKWdFy92HVUNO7puYBxM2EbcMYyxM5kIZyxMJ4CI+slvv3ByuRyuI5x0IuF0e10nEAw6zU4H9+s7b94cOqcnJ44H9pzF5yzbdoKhkHPv3j2n3+86zXrTuTi/coZ4dw33CsoyrpN2fvTj33Na7ZbTaTec7c1tp1DOO4VCwflf//KvHSUcWLz74Qf27ptdW1akGZjNLCBHRTadmQx6TWNsTEDXl0daNKIjoI3nM2OSysSmg+5kKmZjOHny/9/JX3WOJCmb96uref9MNRUFsBBPpFSd7IiWj4Tb42bYwRxri0DIWUz83rhXhtiX5rolTU3bwwUMRhgQLvgfjkXBeiRnYs6cNgzLHSgMSCAScEqVotNrdxx7BkWpRJ3KjZtOu9N3TjBAhWjcyccymPS+OxDNQdfpKQvHG4k5oqvDgdqOMVs454O+I6ejMGLFGQnhmOOJk6sUnGAq7uxhsBU4RjKZcJKphNPpdRwtk3fAgp3TgwOnnM3jekGncVlzQrbsHB+eOx44teHoTiobd4aDjmNZME6A0bAlnIA/CidSYBA+PE/LiYajzo3KlvNwfcdZKead0bALKB06l51LJxXOOem1sqOuJZx5BO8PoArCqTml/O3JMQAO1/H4nb4xdGbeBZj4HPcYOn7d42QiKYzXBGBVd3xwPJ/iheMrznI+54yHPWc8GUNy+2GIc4AN9BDzPT6AyV328LUMZ0J44djuRDXZWS7lnUXK58wCXhi55ZyfXjg1XHvr9oZz+/07TgyGnEpqjsB7x4tRpw/HsvHf0voqQEJz/H4/nDDsyLrk6Bdj5/DlpdM6GzmnoI/JlOpklzRn890tgNUCzus4x9UrR8ekLu+sOVPMbbN+6czE2FEBDgSQdxZz54MP33OKMOA3eyeOJAcBxAnwvZmzsolntSxnMjQdjywB+C1Mrd85fXXqzFoTJ5/OOW+PT5znbw6cSCriJPJhx+O1nRlAJ6loTiGRd6LxnBtUzNnYKS0VAF6yEwFQsC1dV1tOq9bCPJJzjeefGKYTkv0ApZET12LOAAA4w9g1YStdjLUKAAr5Ak4PNueVA04K9zfHI8cL0IzlU86LV6+49aMDu3c8uH8wFHeurhquM6+tLTmPHjzkLDUAluT85Cc/drxen/PJJ9/g57DhzsCp1VvO0DAAmgga0ahz9/4dAOaJ8/XTxyzrnfWVVad2XXMQ+RYf/eRHi/29t/ZSKTtb216bHR81zMVsPoaiG8cSydHL57sjj+MzwgG/AUokrhq1aaSQnAa9y3Z39l+7mn6ryQMPU1KqkPdd9Vpyw+4q7Vo/+Hb/MjT32qqkTcNiPg7FlGDQnOkBJa35dMPyWV3bI3iVF0ap6/oiqCiLUFSzJb/Pns0t2y/LtoBYCARC0AcWvu+3+/0RUClgL4AL1asasMBjRyOa7UNskvDdUChg98Yjeyp77Zat24uoxwZ9swNTr+3F77QmI3uW9NubH92wJyPDFoO5nS9X7Pzasn379j37zp0b9vnFsW2LqS3NZLvZ6tunB0d2o3Vlq/GIPV1I9urqir2zs2WHQ7Jd3CzZW4+27cvra1uxFraysG3Z57Xn47kNULertXPb0RxbCgbsWDJpm7ppx1XNTgQCtorfV7OyfWlc2q3B0H721b49HJm2gfcYzme2bpj21fGlnYvl7Itq0/YFg3Z+OW9PgbLT6cxeWF475FFtVdbs8cS2v/Pd37dfPX9jv3zz0l7ZKtnpQshWIrBm2bbDMc0eDE17qE/tqTm1ETHwhzWRxwb1tSX8G0Lb9ng9GF/Zvriq2lfNpl2u5Ox0JWaHsmFbwrv/7Oe/sdWkZt++s2O3Og27Mbi2E7mYnS1lbC+e7/K6Zh8fnOAdw7Yx7OPZkvZgoNtL5SzGbMkOZyJ2KCrjucJ2IKbaWixqtxs9e2iMbDUh27GMZjcu6rYH739ZPbejsZQNmWdDK4KHkG1gnAorRfubl8/tX/3jl5iLgh1P2nYlUbQDi4BdKJdsJRrC7wVsMRF2u9Wyy8tFjEXUJq9tH1YP7AXecWp47OZh2w5akg1HxfvWMKZjqDsPRn9s164wJ1cNezQQdqun2/vHp7amhWBLKvfmxhha+CNsrgxSKFbss4sLmxPUvX6vrQ8mGLue3eh07IPTc/u99z+wk5GIvb/32pZhn3fv3bQ311dsXyBo/5e/+Y29IMU+OjrHuyzZH73/0D4+fWurAc3+27/5uX18/NZOJGP2Z5+9sMHrQd4ljJVpAxTt60Ydz7Vnt7sD27I89spSxb6GHZ6dXOAdydZyaSu3VLF+9je/sBKR8LRUrkz/7mf/MBl12uObNzaNBTmj6vnl6PTsXL/36A6cPj5JqLGpLYxZJK7Yy93Zf+ugQvRQCtuy9KZ95Z8uhmDOIbnbGAU7o17w5ke3VEeeqD6fLzibjAOzhamky0veYV1Ik5YgOxRYWJCAAwxoWA7YyWzG6vf6lmNDtY/HluSRLDipZS4cC9Td0sJRi4UFQM7yxzyWGpOt+qBuJSsJayQJS1EVK7OUt3y5sBVejlm2b2x5IXbqR2eWZZpWMBmxrIRkjW1haSZUenViGUPdimhRa9gdWvq0ZwkxtA6/PLC8Q9mSHMVKJWNWJBGwGr2utZpbtZTxzDo/PLe6za51Uj3C9/tWVElYnVrHKi6XLckbsnp9XDMStta2li0xF9bB67fWq6/2rFwkbuUTCbzD2Or2htbri7fW+3/wvhVPxq1EOmPVzq+siTGzUuW8VS5nrdHZtbWWrlh+8luXVxdWJKdZ44VhIWJZ7z1615IwJpVczjIHQyhTyQqrYWtgDKyL1rlVvrFsffn4uTWezKwnXx9YshS2poJw/Ynl9/kshHYuhgLF47EWHqghr2TJQcWKRaPWcrliffb511a70bDmHt3afnDDWt9cs9IJzbq4PrGWSyWrinePYdw++6ffWW/2D/GuN6zVtQ1r98W+1bhsWL//wx9YU8lr9Rc966MfPbAG456ViscsLZLCfVXLmnMxFtvyeE3LtDpWLBmyFosFnjNkaUHM89yCuhtbM4SYbKFgnRyd4rqXlh20rb7oWZoWtoqZpGV2x9ZKchXzlLbG3oEVLilWq1m3Do+OMU4ea+ZgjkUf8+JYkAbW0SF+9rxmOcOpZeljazoRrg0cvnkDTTOxoJOtCt5/7+DIenXw1tp9u2+dXlxa89nYyhZjVigcwRi0rAmeWgmGrf3DqhXVQtZkMrJ8eN9mq20dX9QtHfbVRTQrFhMY8xHeS7YiasQCc7RGeK/17XUrmtSsII85fn97tYhxz1qvXr/CdYKWzx+2VteXrLklrFg4ZiGGWCT7rNPLulWrd6xgwGulUhHLwD0s3AvxxZ2PgT605FDQUrXIHBFh3rq6mhtDQ+zcuCFimjpWJI+hBkNGpVIYqYo69Hr4tOrUkGAaj5+/nBazyenm1o59M7+1+E//UjTiZ/WH0qwqS3/31e98YrLwe+WgX436g+lyOKCtxEPeoBrqd7sBczJS4vGE7IE1GW3D44tEHUkNLHbKKwuQWmuGaZ2DeI2Ghiu3QSbxoj4Matga6rqlqpoFNmJFYwlrik8vVMm6HrUsK+SxMptla6Jw2oTHOr68tj598rk19ZiWV1pY0QgPEOemzKzCyqrVEsJqNJpW1he1Zu25lclmLa9Psv7z//LX1mjctR7duWtF5qoVNsNWRI5YAsaxvF22IqGYlQtnrYOnu1bjrGG9fXlsybJqkRKAgRWsQr5otTtd6/y8ZumGAaMeWwGfbIUt1bq9csdKyPhKUqxAwAcDDVnhcNrab15b5TtpK5EPWcsbS5Y5E9bMa1tXjZYVglH0zi+tcMRvzRczyxeSrf2TU/wdse6+c9+a2jPr7C3ASMysfqtujYwh3tG0PAHZ+jf//k+tn//s7y2jObUe3X3XurV9y+q18PPR1JoIAJ/XC4ciKH0W3w7vT+KPBNK7sDKpmJVMRKy1OxtW+7prVd+cWi/3di2F++z7J5bjmVkKDCwejluf/f1vrXduP8R8ATDHltXtjqzGdcfSexOrnEgDhINWeTNrSX6y/vFnX1q7L88sgoNvrd603u6/td6eHlnHR/tWLBGyipWydX3Wt7oNHQBXgXPO4dw5a2m5YlXPTi3FB3kNR7po1qzyypLl+Hhf1bay8ZyVyeUxDwur0b+y+rCJZDRjtdoDOEPDKpeK1traCpxFsc7OalZACVrHby4szS9bGYAW8/vFHLYzmljQ3lYCTrxwbKuJsYwjYDieuXXnxooVCYcsT9Cx6v2B5fgDmBMEG+AEtK2VzaUsE3alqioczGdZ4HXNLqCrO7D++E++ZxULGYDUGRx86jrw3u6xa9s/+uF3Ye89a2tt2dpcrViZdNIKYlz/7he/wvcH1hTPkESQu3frFkBKsq7qNVyzbaXh3NsrZetP/uhHViQYsb5+/ALA7bEqCDJwN6sLO1zAwW3TnE0G+iyTSYvj0wvzwaMH491XL43Pf/eFHg7IQwTQkRoKGtD4hiL5JlPDmp0NatPf+/6PFr9u//3CLf/ETv63h//K881ffilN57b3/v0PvcX1Jb+1GCuRhN9/dnWtmP2F7J3y2pEtBaJxSe+NF6lM1j6uX869jmc6uqhPW62m8AcU0wZRNme2CCgylKMtgoGAAKUUV/WWiMbiAkYs9PFISB6f8HpCAs4lyOMXw/FE4JXEz/7ut+LZblWUl5dFJb8k6tW+0CJRwWdoz68b4vXRueiMxmLz5qYI+AOiun8lLC8Jfwz4hDj3wYfviGQmKob1vihHC2Lv5Qvxu6fPxKN3bwlQagGhKToTXcRTqiiX8qKyuSJuf+d94QtK7nMF5aD7zAs8SyqVEqpXFbOmEDvlTZGMxEWj1xLtYRufU4QwLVHayYtF2BY+2Sd6+kiUlkqi0W0LNaaJZDgqTs7ORHq1KFLrOTH1L0R+eVWk5IhoHJ8KYz4U63c2xcgai1A0zMXohF9Vxfbd28LxecTB3q74zjuPREILC8uyxKDXFSNjIAQn3ZNXQI8Lchx8Tfia3HGGTBeJRFRcV6vixesXYjoYC5/tCFBkURteiwfv3BFzay46w6GIhmMiqWoCREk0O31BCxJHB2fgCiRuVFZEei6Jbqsl0sWkeP7NU3Hw6kzMTI8wR5aAWBDQoAJkQow6HrH7oiYK+bIoFnIikdSg0iYCDiHE2BCtOmgfwlkqGsUzSqLfG+OnvPm+wJwNRWI1JYJJVXglSQTmfiGPZdFqGCKbK4iFs0D0igktqIk7O/dFf9ASm5tbIhFNiFa7Lm7e2hT6cCTAY8SCFqLN/NxnCcM2RX/hiBieJ52JiUIhKcz5VBw1joWJ9+z0R0Lx+0HSpiKqqbiHhkediEBAET7FL0aTiRiOJuLu/S3x/Y/fEcGQLK7OLwQcToz7Y8DyQlydXYknj1+IfmckZpiTk8NzIfsUAcYhBhjfkd4Tg35fhMIhMWw3xb/6N38k8sWcmGAOdzbWxUapIOpXp0KGzRnjuTDNsUjBmREchTkxBaBLTCeTyVX1clLM5YzJVBidXm/04N13hhE1OMqnUgNd7w9b7baez5bG0WRsoiZCs59+9EdQ44b9iy8m9n+/t/dttVaqklSpBD33/viHXl9Q9s4XQ9/hi9eyXwr6u7W+XNu9gJie+SgQknyhqNTv9GwLNApRe6ZOPLOAz2/GyjkzlU6aRrMnJDkgUuk0BlEW0IjCcUjIgZBod7sik84I6HNhYEC9fnyv3RHnF5f4UxWTsS4S2ZT4P/77fyu21lcEoq149uvnYjgYif3DY9GFfatRTRSXyuLR+5jwZlM4g5kYC13k1zJiabUs4jDIavMEk24LLiYSzYbF6taWyOXSYv/1HpxWE/FQWHgWtlhfWhWZXFEcwhGfPf5KqKoXk5AWYjAQNFuIYiYnZv2p6J3Bsa+acEpD+BJBoS9goFMJ7zERA7spwnim1fIdcX7ZBripQk0mxO1Hd10gqF2PBHiNiGXCQtcHQrI8IoVnGA56Yu3BuojmYlA1Y9F3KyIERWltXfDW/unpoaiUskLG+E0wu9f1tuiNdBdYJpMZAFISPp8fzu0DSJLwST7h8cHx8buRUEBsri+LEADg/Vs7IlNKinc//lAIsYBDcJ1Sj0hmc2L7xpZQ8dlutyNULS4KuZzw4vm++ewb8eMPPxQhgGFTn4h4pSTqnTrATxGFTF7sv9wTD27dFXuHe6KyWhFXbzvi4uRK1NvXAuxLZIpx8eYJjP+qISIYD7NnioAdEDGAXha//3b/Uvzuty/Fzs6OCAQVEQnHuSOIgA4VxWwJTjQVv/2nZzD+AOxGEVooIjRvWHQwB+US5gchN5svuPeJpyIYPwOfC4gc5r9wa11I6YCoT7oA+2WRyZSERbZIFFPCFyIRSAYForgw9YUYt7vCB4dKJuJw6IHodfsijHuBGwnmS5lcWPy7f/dvxNdfPhZenyNePHsB+/Fi7AHuS0UBZSKyiZgIw4llv0cMYN8Xl2dCjcgik40jgMVFZaUifH5JIGaI9e0NceveLXF1fCJk+MT6SlmcnR+LaDwtTs8b4rJRE0HFh+tpcHoDUz0Xt+7eEZlEYiL7ZcP2LIxYOqGDwo2gF0c3traG+VJuBPbIzQ7HsAwhz32zF9fPZ6Nm037PUBZ/ube3gB4nz5/9GUk3/uzPvDfTN+Tj/qnSOW2CsHi01fKS5iVfHKErkS3lYqamRGOZfHT/xdPAlEaBjXLFL1Un3lFf98aKCc+8M6TIRPF0xmPixu+ccWQMhm6J33gpTz38PJHOUrvXpbkpCDqWhvaYFhGJJjbXNlMoqqWo1+q4GUv+mZ/M3pxOzy8puZylRDlLG/d2aGwO6e6dbdr77CkVKUXNXpOu7Q6tPdgheBF5ol7S/CrNan3ickjeRZyqJ8d0jWtuL2/j3jPcd0b9/piajSZ5o37a3Fyj0s0iDcSQbuSW6eqwiqADq+tOidpsJjali1mSMn4ixUOX3xzTv/3XP6XUWoI++eYxGYaHDmvXtLZRprWtVTrYP6BetUnx6Cr9T//5f6L//t//Hmmyj06fndGdm+/Q/vk+xcth8klzyoeT9NknX1K2uEY/+r2f0quDlxRWvTRp9WncMajW7lM+W6ZO3yAEDerj31zTzMvVXeQAkYNQPufz5l4E4wWVMU4ffvcW0bhHtm7Q4eUpmRGNdt8e0Me/90NqT/tuu6B4QKbqq5fumYBcYYWy6QI9/+oZcXuM9+7cI37VX754QZn3tmkmCypkU+QHwf75//Z3tLa6ScPRmEaGTmfPj+icCyL82ffpp3/yY3qz/4aaRxcUmHkoi+cupMq0+3yXYok4ZfNF+p//6ud0eHpG/+pPf0rbm0X6q7/6GzIgVz/+8TukhQOUDufo5T/tE8lEJuyjkMjS/c17dHj4msazES1tbJAH7z00O1RO5Sge5Cw17lpqUNuoU61TJXto0R9++GfEzQlb/RoVSmnaP9xFnPLRF58/o7XiNsW1BL354iWZ5pwQ+qh6ce1Wn4nHQrCxEW3fXKcPP3yfPv3N5/SHf/ix28/cD4XB5xG4wBqc221OyPXawI5o2Bm42Z0ze0rLqytuZ1pZVWH/fH3TbeWUSqbp2ZdP6B//5pe4/o6bzzEHumFa3eIaG2srVCwU6IuvHtN4Au2sKIvbN2/a/XZ7Fsulp5WN9THmWt99/mr05tXL3v/l//p/7r09ejP4/LffDOPRmF6I5kQmEhP9WcfqJd6b/8Vf/IXr5PRncPB4/FTCl/6dD27JsbQagCYJX11ehWWPL1rJ5aNiPo68fHMQmQ2ksGkYSqEUUf70v/s9/6e//EyaTTzS7UfrHp9hUdafo96g5da04v+x0XGPLyA1nIsoUSmTjkDYOT+noOQjKaZQi0buOWE+Wji8HpK68NFSPgMb1Ula+DF4MO7pmF72z+nO927QztYSbcFYTp4f0EpuHRMcxTV64Lpcxuk5jWGIwuBMO4Vu3b1FMSVFLzFoeAIAj0aJRI5Ohi3q9MYUjwTd2mUG54AHI7S+tEJP/+E3VMAEaTGNOoMBwKFBZBCtb6/RF7uP6af/9vdJb/To5OASwVclLRWjhY8bSTwn6GF65537dL53TO/feo+mPg+NlQkpmkVBx08Hn7whUAFq6n23IuzH33uHUpEoffb5l1Re2sQzDUiKLnDvCMUXKvVbPXq5d0AfPnifGhif41qPeu0hAXyJy/5yZhUfURwCNDFY+J7kFu3PrHHNcD/NGjrGVdAZrvvwew+J+3I/3d11M9pkjP/VySHlIjE40CmV19dp2hmRZvlhjAlKxaJ0Pu5Q5u46RUsp3L9OxVyM6i04A4A8p2VoMbDo5//L39Nclei9H75PsSDmDtfmjPrLw0t6/tlLSqgpANtd+qu/+TmNxiP68A/eoYW8oPOzGkDO59bW5/ZP5eUEqXDC87cNikUiFM1E3ENLNCYqJ1ZwRQmf99NSeY24W8nz3a9pb2+P8qUlWrm9SZfNExr2LymC600vF/Qf/w//N9Kngi6vjkmVg3RwdkJL20u09/I5HZyc0f33PqTWy0s3++/l7gHNOCtzsSBFhW7C+22vb9LKSo5SCYU0NUCbK5tuclej3iRumDDo9TADC/dMgaJwFRk/cSPGfq9F0UTKTfJK5fPkCwapi8/WL68xa34AgUrffP2UXr14SaVCkbhrawSf5+bBkYhKnVqLrhHY9vYPHTGfLzKF/ALfn3Fz8u2drUkmn58cnZwZXz9+PCyWEsOH794fVaunOhTveFMrThvTmVnWPPYbumGxk3PddXZyTyRSwx/Z06u1PdH4svTk5LXk1QJU2VwFMjacRCZsxyIxK7iQ5uK6Jj5YXhPhmQ3hMhnnU3mDAj6jVq/rwpzq6UJSb446uvAt9J4y1wc+R/f6FR06Vc9vlXVoUB0MVjfFQjcmM92aWnq32tFnrbGeUMK6Fgzrw+FAlxaOPhmOwHIHemYlr6+9e0Mvbyzpi7ahy4OpPmgOdSWe1DvmWA/5ZD2rJfXacVs/+/Ktrk3D+kQ39XAsqf/ql7/Sw6GgLvl8+un1pd6CsCrfKuuJZNw9qhdNRPUW1M2rx8f6pDbW3731SL+1vq2bPdxHVfTkUka/8fCWvvPopm54Td2Wbf2q29Ij2ZR+/4N3dSek6EdXx3oeSKoGFB3aU1+rrOhBxasfnLzUW51jPVdM6jc3tvTWdUt//dVr3ezrehqfu33vvp5M5fTRwtIV/DsYDOoeXD+XSunPnjzTKSnrP/nXP9Gvzy71ES8mzBY6FKHu8XjxR9IRxXVnsdBtj0f3ecn9XjAs66RM9GQ+oNdqdb2Pl1taXtLXV1b14ze7GAuvHo2qulfG7/r8uhYO64GQX48mozoEnt5p1PVwPKqHSjndEwnrlterX1zV9YPdQ7110dKPDqr6Jt7l4vhSb5zV9VQlrZv2TN9//Fy/VVnXlzY29Z9/8vf64dtDPSipuoo/o/ZI33lwUzdDQk8UNb2wXISd5PSL8ws9rmn69lZRz+W8ehbzVUiu6qFkUJfjim6Yhm7RTC8UC3q72tZB5fWHN+/okaCqk9fSg1G/Xtmu6Eene3pv2NVb3Ybu8fp1e0R6Jb6q57JJXfJLesgr66dnB3pkJaPrC1Mftnt6RA7pK3hea27rZ8dneiQU0tfLyxhDjx7ANfRBTy+m4/rtm1t6SAnqUJP6eDzTFwuPfnl+rV9fX+uy36vPYb+OI+kI6hDshj7iPcfZVJe8ku73OLoSVHAPS7+6uNKj8ZgOWaWbC1ufzCb6aDzRV9ZX9R/+4Y/15c01fXllWY9FVN2xbf3mzR2o2rE+W0j6xXVrNIRFpxLp0enJycixFqM7Ozf0VuPS0HV9cnlexyUXM0OXLFWZWdYg5+iRiPPpp586biTn1Oe//Ms/QyS/4e33676//NWv/Dc+uhl4+J0HwBwKffHJZ8GltXLQD+GjKQmlvX/uL4cj/rgckjBc0mA+9XQdy9Pp9d2qGIXtEhm1jttBs9Mf0gJItbG9DdQquGeVO/0mFcIJah52SIxmdH5ZpQAs7s7NbZd28kGKwuoS8bG14WWdol4/eeNh6sg25dfKZNaaJC5B6fF3HCDk56N/QHk/J8dTkOT+jGTIhb99+ilpcY1SnL5YLoP+2XRSO6c5aOCwV6WUHKdUOEvlUpb+yy8+o6CsucUs7uM5vPacmleXBLJPM0RLTrzXUglwgRkFojIeTVAiHEfkLtDf/+PP3eo1d1a3qVmrU6m85Dau6/Q7dNk/opl3Rh985z1aTi3R5UGT6kctgoogv+rHu2KMxoZbQbXfZ1qeJ28Y1K6JCMP907bL+L0SDY/wvm+adIJI28QfL6j5t/8hniOq8OGf2cLE14jCZUTOD7JUGx+R3RnTsgqgxrW5korfu6Bg3O+e1rNlmVK4NhcUHAquwTYjde6lzmWN3pweURCSh/Azt+0wxvqPfvITMLRv+8LbXps+/dVvQPmjFC176QkY1P3yKv3wOx+SvxCnLw8ec9l6mnVsurN0h7g6bzilUdOL50A0/OLLr+m9D76DcfXSp7/4R9hHmVZXNfLOw/Tlbw7d+eP7BDHWWiAM3o7pmwWoed6hP/6Dn0KmEDXFJfVxvc4I41KtgiX0MWQ23bx5hw4+PaU/ffjH9N6jOxivGiJ5mGqY83lBox7YRP+oRmuZZXrz4ogODg7AFocUxrvAuWmMubm8Oofd+On/9Kd/4s41l7LmMeYWV8PhCBR8Rs0Wn8MA49M0NjzMd58VhltQMgtps7xc4tejmcC7wwb599me8HLueP78F3/v2tUdSKMPf/hDtzZ/EIZRO6/Sm1ev4ZcL5+3RkdM1Pc559coa9EdWNp2c5xOpaSAcNG/d2haLyWQy98zM+nVfdLoXU2swt977cGv+5pPW4n/49FMbDu52UKG/+B/Ic+Mv/wy0oe4xTQUUOA1jUZ35uOu8u3bbPvzqtT05r88b9c5sMJqaE48jdo9PJvliZRyMKEZr0jV65DHqrY5x950bxt71hXFxXDWoZxkBT8hAsDfWP75rxOKyMTBHhjUeG9lgzJAmkrH/8rWRiEeNG3fWDa46Hg6qxs7DR8Yi4DdGwjBS4QBEgGUkKylj/+iNYQy7hpYJGWPbNOahgNGbDg2wGGM4GBiNZs3Y3Fozpp2OYfgWhpqPGJofcrmlG2fHl0a93jAwk8bSzZIhmzMjp2YNoz4yDl/vGXEtZURxbzEfGPp0ZHgVxei38V6XPaNdbRi2SUb18MT45rMnhsD1Ht3eMfzCYyT8MePi1ZEhzyUjIgeMo5cHRv20buy/2TOa7Y6xfW/beO/DD4yr0yujVe0YojHCPeaGEvYbg24L9943Lk6vjVq1Zrx9eWjc2tg23pzsGvsnp8Y79943xj3DsEczI2BIhmV5jcYAvz8T+HphWDPLcCzH8Hp9xtyZ4Xtk+P2SoUY1I5GTDd0cGrGAZmyv7hj5YsF4vvuNcXy8Z4zw39yxDFkOGpIVNOwBGYf7VeP8+NyI+kP42dwIZqL4uc9Y31wxaOEYQX/Q+PEP/hCqxjTEYmqsbK0bV9dto3bdMXK5sLG+sWTcuvfIyGeyxt7lgfHNy2dGubJsZFJZjCUZpZWs0REdo6d3jGF7YICFGVNhG9Fw3Dg8OQQL1I0/+L0fG2+eHuKZ/HhvYfR7c+Ps9MIAfTUmrQG3ajNePH5lbK9sGfFExHhx8tr423/8hQE9bFRKWcPmInGSx1jZvGMEF1HD05sahUwGn00aXJt8iPFQImHjxedPjee/e2EE5bChd3qG6gsgYk4MxDCj1R8YtVrHOL04N7a3l4wHd24Zin+BZzWN6+ua4fNiniNRA+zJiCdjiKIwr17fCMiqUcgVDRv3t2cLow17zBYKRjAYMGZzYcj4G2hh2Jj7+WxuJKIxwxjMjE9+/ZUBoMbzCbyHx/BjLp89fmI45BgvXrzCvSKGLyTDN8Du0hmj3uwYu/tnxt7R2eSyej3xhiQRzyWn+UxytplftZqib7djY3tvknF4ZZ3923Vy+gvyfPzxx55K5ZIs6LHu01Nq6wNaSgYWg07fCRiLxQ/XH9pOa2R1G915WAlOw+HwrNnrmu1x18yvF4SjRMznz18Jv+0VO2ubAnpNxINRIUUUUbqxKULpgHj24pn46vHvhGe6EMvJJRGioMjEoiIWT4hELiK2Hi0JHTb85ptd8fTFK9Fp1ERU84lwKSEQhoR/7ohGvSakhCwMaSZWt26KSEwTATUoorhPMpMRPoeER/WK2GZeQOuJrE8WjklC05IiHIuJ4nJFaPmYmE3nnOPirhin00lx3WhAXUAC0VScNbqiUl4XQU9ApKMpUa6URTGXEel4TNy4sSNODo/EWr4sIIGF3pkIoKtQFcK/vcIRtti5cU+slEqiPxyK7GpZWIu5aJxcC89IiAn83O/1iqDXLzIRTTza2hKVbEFAm4kFvHfh8YtYJi3UeEgcHZ8KxfSJ4UlDQIqIsWWKGoSXObbFwlq4q+pej1cEArjvQhILyRJePENY9QuvOhVTW+D3MqLfHoja9TXGSBaI+uL2O++LzaU1oVJAfPbLz8XBlwfi4fod8erL56J2eSqSiaS46DRFaS0vjOlYSF5Z+HhFejEVuwd7otVtiYXjEecXNdGt98Tt9Rti88ZtcXHREb/67W9EIBYUkVRKmENJ7D49EvVWW4QxRryFZU3Nf14tj4mltRWBkCHGpikkOySyiSWxv3csjO5QFLMpoWZUkSkkMV4eRKmeaLd0EZXjoovr/f6f/JE471RFq1kXYTkigj6fKPD2ky8o5FBUfPKbr4VvOhPjYV9UazXR6w7E3skhnsEW/eZQlKJ54ZH87mp5v9cV7X5XLFXwPDMh2oOx0KKq2NlaEZl0WKjBkAhrmvBLPgEGI9RAEHY6EOZkLPy8RbxYiMurumgO2mKM700x8Cps0jSn7tZqMhUXtscSPlAC0HBhw/ZA/EXQHxX7b4/F3tsDjMNcPH/5Snz22Zfu11PAShy+EQhrIpOJ4zpeU4ieWS6WTT5A75g2d7Ke9rq1WaPan3dOz+bs4AVly65ceh26cYOpuuve3zo5/vfJJ58SKDuxo/vTJXonVnRUn98ZtqzFRj5jN/WWFYinrI1cZZ7we2YpX2h2/eZyygvgs6hjFgrpqc9cmPX9utk4a5iJSMp8dbpvTkC0tHLW/N/+H//ZdJSZmc+nzLnHZ6bSCXPY6piLMZkDzPJZ59p8O6yZ4bTP9E0X5nIoZRY2smZ4K2OKvNc0Z7Z5vn9upsrLJkm2KYd85lhMTJ/fY4YiMTOlhswg+OrZ6ZXpSfrNyta62b9smMN2yxyZEzNXyJt3bz00/cmk+eb4pVk9rpvLyzkzXMmZfr9jruVyZiERNLOZkrmwvGY2GTZlj27OTcvMLK2Z0bRqKhaZPlk2fTPJDPjwTHhu9/8GA3Mz7zO1TMp0Qh5zrvjNi/Nr87N/eGq+unxjxjW/mSvGzGhQMQ1jaioARL/imGH8rU8mplqMm4ug1xz7LHOIdwrgPoGwYq7cWzaLibRZjGhmCM/YG+jmZLQwJ1Mybd/CDM4lExNoyqqGcfCbih0wwwm/KftsjPUI47Qwv/jtc9NuTc3G4bmZyxRMy5HN6Xxu+vSJ2Ty8Mr97+yE4zdi0Fj6z0WmYK3fLZqlSMr/4zddmLJM01YDPPHx1ai78YfPytGr6EhFTWizMYa1veka2Oby6Mh++89CEjjUff/6F6fg85s47d8ygopqP/+al2Tju4NkkUwmQGVGzGFvZXMqUzeFoZAYiMsZ+boYCCXNn5abZgT1M+kNTNvl05sAMB8NmORkzI9msmYplTY+lmOZkYC5mfjyXYno0nxmKRc2lXNIMezAvfp+pyCFzaE5NX3Bhbu4UTH9UMZWCZvY9I/PJVy/MRD5pLuagI92+uTBGphOQzbOLczyHz0yGY6bi85lyQDXP6nXz7vqqWSoVzeZl3Tw9rpr96dT0Wh5TjURMz2xm1tpdU2As7AmZsWjcrLcHZveqaUJ5mZFkyuw1dbPXbpuJaMT0OnPTDxrkpYU5Hk1MYc/MdnuIv01zc3PVHI+FWWs1zbODM/O8dWl2YbetbtdMJhJmIVuaUtg210sVU58OzPXiyjSfzEy1iDkbTr3zk5P/X2lX19xEckV78FgSyNII71hG0cg4iiEgJWRri9qFVO2i2oflF/g9/wT7T/Aj4oc8mydCiohNbRVUtjRVUbHgZbQGtB6bkSVj2T6anNujkWRjPlI50qi7b9++9/S9M9PqsiVt882xgalLZwbVnbOD5b+uDWq1v6vVVfm7i5J/aR1D9uYrK3eMatU15hptI/Ob3xvt/eSZ/G9np/w3XSOdzZ95/vjfBk8PI3EhbbxNpg1LvnvNUoqFav7rJ8NRsvew9D6lw2qH+1r5FU1py7eH1Ot11XJbyslGmuxQHV1Sl4+KU1IlK6saDU//qYKKKluyVMcLVFYrUo+6Dm3SDTfXSrXo46ZTZSOrvE5L6yj66siX9Ys0y/04x957VOcNrqqcm466t879EGU3bsg46gxtiy1xm6XfKrl4LbJq0QnhVGiH0G5FTxpULnEOFfYJfy2zHPJvsSvQ7axjcZ9Oe5WK6nDuHvtctyHEdFz4VHSj7buPGuoGOTIEYlymp3mKT488XNY7nsi1J4m0LmNkZSCfjiPmLbW+Xte5qTgVrdlifLRP1iW+kgeBxFR+xii2e488BMu3b+ucyXyEhMyhUq2Sg3x0luxEnfOrcz4RZ5lvVt2gjltv0A9jRvl6fV0tL9+m/4A+oxx7tCF9mo3YkUCQU8tl3oTW8LwRWEP9lkuGwptcddyYB7ErEJ4yJoJELppL9CrmS6p6M8pBndwcGijxvJEhkhMNKj9qNFTDdTn379hvsc5Y0FyWOYxAxpSLpyDOMY0Il6jBg6WcDTeZy0o1irH4E8j5JWr1uqvPEcmJ5KHFjk7A/PDhlBytc7D/Vl+oqYQZ9t/2wrOF+bD1+Icwn10YLMxZA3f719Dd+3VQac8N3Hw+XFtbi74qaAKjlVzAK3+0ov9FLYYPuapb5YUw+fPLQbdrhC+etwbPNl7AKH82mFqaG7zqbcE/6MCamcFU2Bt43LoW8zkUyzYCy4AZGEin+zB9Gwja6Hk78J78hEW7gIQxj3whjXSpCO+wD++lj0vla7hcXYQxkwHfRmA2MY9Ds4+wJx8aMZEvF9F91cf2ho/GL03sZwDTTuH6H/+MC8ig/uA+LDOFxsYmzIyBPMc0Gi5g7+HiF58DnUM8efkYi6USziYW8O3nX8JK2TyO8OD7JmwzQPn6NVxf+hO6oY9nm8+5JAbIZ3J4WHcRTO2hWrwAw28j4HLJt2L0k8YMy63gOXaDFLwAmDZ2YDEGYYLz8lw83QKaz37Euf19bPd2gO4mDo+S2G6/RnmhCJ9zTxz0wSUXS0vX6KOAmVQPzwIaI2zThlFMgUsJ2j0fgfwQqJ+EmUsyAArweeQU9RQt9JEh33K6iKKVgvPNJXxV/Rp5Wd4Pc5jNJFEulWEdKsb1EDjI8TDh7/ry8R/mKQXwuViYZcoOyec8EswD31GD+3sc7PaBPQ+XL19EvnSFsTGx/vAf8DdbSBlJ2JlZFMrz+PJ3l9BqdenXZiwDdM0OcraNUpHzbf4IwzgP3w+wEWzCTl3ApsQ02EHKyqDbfoH9dA6WZcO2DTSbbeonUGQMEpxbO3iNpz8w/7vgfBTOJc5hd3sXlowpLvIt3y8wLebGTHNMGXlrHqGlULz4B3jfP8Hf/vmI8U7D5LlppM5juneA5tMmAjmYnp7/Biqbw77hY+8VEOINQnMWG3uvdb73233851UTmZD8Zov4efsFUrsppHk+d4+68mOzCAOFkp3ETDqFLXKfog9FjjPTabwxQmy1X2KTJ4vfZu6pZxWYm6M0CrkCrl65istLVxgHH9PnPzs62+liei5EoXgVZ7gX6PWPBjO5xCCTSw6m3zqDVJk3gsXa4O7du/IVA9x9H8exlTyGrOi6Iq/De0L0QRbeyavLumxwpZdSozZ8uX9fN1VNC4j7lNYoHpZ8CKQuiNuCGseIntxkaiu3pFOtsn6rdkv3iW2to7Uje1Ftoh7raCW+aB4spc1qzEU3NLTiqdA+BUOVEVcWmk7U0jYFk/0j88QkZ3me9BzPbdTmI2qJZiyN5ALdFz01JlyNoYXRCNGPYhKVUXCinvFoarEZz3nMJkasP0asGyOK6xjap1RiOdsjbxRpKnGDiDmexIjTaX1iUbrZFXOObB+feyQfx+Ekjsm1rcjsOxj60hgqHMvLJIZGxrMmRmPYPVTXfkd6YyvSnrRZdfOhWh421niw3mhU9NW5srqqS16Qx1bwGOML9QMYXfTahsEL/s4njVMrw+OTIPefO8NScIe1VS2J5O/Bx3z8Txw+hjG34/VJRPN4h/tpPP5vbnHMPowPuYnlp/efsD8yNJTH7ZH8U3AibpNjT7HDxSUSnZB/CHrMe/RFPO56X/xijhN4R/VTxr2rM0lr5WQsPoL4YtaIa8Mr8X0XuFJK/Rco70u6T1CuCwAAAABJRU5ErkJggg==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4" descr="data:image/gif;base64,%20R0lGODlhDgFZAPf/AGqzwzhIYuvr7ba3t16LkVJhW+Li5ZK4tGamslp+gVVsak5TS2SircjHyFBaU0xNQluDhXh2dqbGu2hoZzs6MaUrLIiGhlh0dLfSwpeWlqGeh0pZVmyCfVl4eVyGitnb31ZycGKXn1uYpGSfqpBzeebm6XJST9XV26GlpfX19kVkZ16JjmCTmu0LDK+tq/n5+d3d4WaHi1NlYCkmJUFWaswqK2mvvpaYhAkNcNPT1lRoZnelqF+PlWh4dI+onmy6zIxPT/39/qahiFmTn0xQRoeJd87l0Fp8fWKZoyo2a/Hx81SLl0VDQatJTHiIf1FdV8Lcymqxv/GopWaottgTFEA9OhAMDIiThXOXmHNoaEZ0fFZube3u8ERqcVqkr+jd3WCRl/ZbWUhgX1FWTKW8rHissGKbpWKXofDv72itu/Lz9GSdp2ipt2dwZhohbGiruVRTUXN0cV9cWpCOjlSBhE96fnOdo2qboUqAhi02Ni4/QVSFioB+frGurFJqcFxrZFx4dFNMSlpuat/h43qQhjYzMS8rKkROU/f39+kyMV+sua9ta1N1eWmQk05YT+fm5mViYvn39lpUUWynsPv7/Kg7OmWao2KywYidknIUQGiVmqelpB4ZGHWLkmyZnD9SUFSOmmSVm1y3xUtvbvf5+WVucGCdqThDRCQhH6uur1SLj/76+k6Ll6C0qVp6eos/PVtYVgsPUFqPl1h2doGwsdjW119+eFxhXu/x829ubvXy8ssbHbohIm7B04CLlFGHkaZYXPPx8GF+fmWXno1eYMA5O1CRlWKVnb6+vWSZoGq1x116eF+8zPv9/k1ka3KVolB3ddLR0S0yMGOSmB0SaKyqqWyhp0JMSCosK1+BedRGQmSbpV6UnT1XV0UMVe0YGNfY3TIvL8/Ozl95fJqvobSystHP0J+enm+/0m69z7GwsGyvuqKnp6eop3qhnvHv8c3MzdDR08PCwunp6/P19fXz9f/999za2kxTVnCNh94bHFmeqGW2xWG3x////////yH/C05FVFNDQVBFMi4wAwEAAAAh/wtYTVAgRGF0YVhNUDw/eHBhY2tldCBiZWdpbj0i77u/IiBpZD0iVzVNME1wQ2VoaUh6cmVTek5UY3prYzlkIj8+IDx4OnhtcG1ldGEgeG1sbnM6eD0iYWRvYmU6bnM6bWV0YS8iIHg6eG1wdGs9IkFkb2JlIFhNUCBDb3JlIDUuMC1jMDYwIDYxLjEzNDc3NywgMjAxMC8wMi8xMi0xNzozMjowMCAgICAgICAgIj4gPHJkZjpSREYgeG1sbnM6cmRmPSJodHRwOi8vd3d3LnczLm9yZy8xOTk5LzAyLzIyLXJkZi1zeW50YXgtbnMjIj4gPHJkZjpEZXNjcmlwdGlvbiByZGY6YWJvdXQ9IiIgeG1sbnM6eG1wPSJodHRwOi8vbnMuYWRvYmUuY29tL3hhcC8xLjAvIiB4bWxuczp4bXBNTT0iaHR0cDovL25zLmFkb2JlLmNvbS94YXAvMS4wL21tLyIgeG1sbnM6c3RSZWY9Imh0dHA6Ly9ucy5hZG9iZS5jb20veGFwLzEuMC9zVHlwZS9SZXNvdXJjZVJlZiMiIHhtcDpDcmVhdG9yVG9vbD0iQWRvYmUgUGhvdG9zaG9wIENTNSBXaW5kb3dzIiB4bXBNTTpJbnN0YW5jZUlEPSJ4bXAuaWlkOjk0MzlCQTkzNjExQjExRTA5MzJFQTg1QkJFNTU4NkM0IiB4bXBNTTpEb2N1bWVudElEPSJ4bXAuZGlkOjk0MzlCQTk0NjExQjExRTA5MzJFQTg1QkJFNTU4NkM0Ij4gPHhtcE1NOkRlcml2ZWRGcm9tIHN0UmVmOmluc3RhbmNlSUQ9InhtcC5paWQ6OTQzOUJBOTE2MTFCMTFFMDkzMkVBODVCQkU1NTg2QzQiIHN0UmVmOmRvY3VtZW50SUQ9InhtcC5kaWQ6OTQzOUJBOTI2MTFCMTFFMDkzMkVBODVCQkU1NTg2QzQiLz4gPC9yZGY6RGVzY3JpcHRpb24+IDwvcmRmOlJERj4gPC94OnhtcG1ldGE+IDw/eHBhY2tldCBlbmQ9InIiPz4B//79/Pv6+fj39vX08/Lx8O/u7ezr6uno5+bl5OPi4eDf3t3c29rZ2NfW1dTT0tHQz87NzMvKycjHxsXEw8LBwL++vby7urm4t7a1tLOysbCvrq2sq6qpqKempaSjoqGgn56dnJuamZiXlpWUk5KRkI+OjYyLiomIh4aFhIOCgYB/fn18e3p5eHd2dXRzcnFwb25tbGtqaWhnZmVkY2JhYF9eXVxbWllYV1ZVVFNSUVBPTk1MS0pJSEdGRURDQkFAPz49PDs6OTg3NjU0MzIxMC8uLSwrKikoJyYlJCMiISAfHh0cGxoZGBcWFRQTEhEQDw4NDAsKCQgHBgUEAwIBAAAh+QQFCgD/ACwAAAAADgFZAAAI/wD/CRxIsKDBgwgTDjTwQqHDhxAjSpxIsaLFixgxUuISJKPHh1wm5PL30WOQIJQo+UtRsqXLiSdRqmz4MqM/F1U+kKzZUkkuK9F2fvSHKKZRf0iTIn2RAlGOAfLMwas2D+lJnlhtvlAZBBE9eMgaiG2gK0XSmFaVLs3qbx62KkqEZsXozwCqXB1L+ts0R51fF5s2naumrlw1wcjUWZiTi0mhXOXmzNlUDl4DNHMzSwyCbM4Acef4MKEAOcPidufKufAb+Jw8v4fPhd3K058FK/DkarboL4KVe7ov+oMVhwmnQoH4ZMhQpQqFCRnmRIATgQ+sCOfmwPCnrgokOZ4HBP/BvLt8QUrnIAWqkuVcBEmw1L0QAMlCBkjhqjBRPicLE+/L8THBJsiQ55IA4dxCiXl0wWAFH3l51Ns88GwSCAURWGDBf0xYwIcFclQRQQTLZcBHBAb4c2IExUEyxzn3LMhgeZQMYE4Om3yIzHuoVOMPDBOUw0eIhUAyonPhBFIdLIUY0mEG9QTHWztWyCPljBD5M4EVg1w5kT9xVEXJIAMEMgMFTKQZSCEUNEdBIVmESMEMFvjDxQMRQCJJIKgwkcs9WO62SmX+BFFLO0zEEYcchTRgWyC55CKHJA8EAp8ck8JxqRywQAJJBl5K5E8J2MBBU6AVCTDDDAJEaJBasCr/lcsgiCBSKInvGKDrILoa8IiuMMAgwCYk+ojCHPM8stwgGcCAamaUEIoUGrCUowsaBvz5wgTRCOCtt1yEKwAaAnAxrrloRJOBSrHCmhAl9MCB27MXwYOKFRkoYc4/L/S7FRqDwBHpwAQPXJwccPCBFB8utAsrMgpHIE8QCiJCGXcG0JtVtLlNm4uVSJnDBxp9nONwuwJMIEccBbc8wTyI+NvvP/co4cK9oGpsUQ7GWWEFKuFggwonnFBgBRzq+JPS0kynhFIQMPDxCMMnKwWxP8hkQM8c8rxAGSUuDKIzTxwnhUYWICM1QQ4pv1C1Wo9YAFzTdPtzi3GcoDKDNPda/8GJNFaObVEzH5wDRyHShCNN4tj4Xc7bSRnARw4WNAw5MpAYAA8sOcxzSzQWqBNE2IK/VDZSXKCtlDwWvFBOnZAj9cgcKb7NBzZ5hFNIOOFQcM0c4LxT+kuIUDIHE/Ego/zyzC8/wACCqWj52/dkEekEFtQzwX45IFLNI8O3dLo/Z6etNgzRTBA7UvNgJ0/z8MtzjtvzYGlrEOvnDzkii0nm//+SycBj4jAHpVFNf/6QxCPuEYFpbUIACIygBCf4GbNNwHz+gAcfuGABc6yvff0DoAjNEqurYKUWofGQhjKQilSg4IUwjKEMZ0jDGsKQHc/LoQ51iIxAVMUqEfARAv898wg5ICUFGmKHDZfIxCY68YkzZMc55IAMs6lOKSmYAD3UobDYzYMPONyhGAcww3NER0PnQEP99IKGORyOaHDMmwpEAIol2PGOeMyjHvfIxz7q8Rda6IF2CsUHIeovErDgAteIEocu1NGPkIykJCc5SVDgoQuCTFH51BKEdmzCHBGwFeTmUQotPJKSS/gFHvCgBTowAhJxMIereNMAxwCNd9jQXThmkIdPKOMHP/hlMIEpzGIS85jDTCYwl8nMZjqTmSLYgyAiIDJD6m9WDYiDP1bBBxH04pngDKc4x0nOcjYzHcA0xS9KEQFkxMFRcLuFPzIwvarNgwOm+KY5l5n/jn6iAx1RYEU3qoAM8PHGH+ZABdBmoLfeGaKhu9QDACZK0Ypa9KIYzahGMaoMZQDAC0PYQhWuM6KSmvSkJ11ABgaRqAjgQwTB7KhMZ0rTmtr0pjjNqU53GkwGDMEPhZgASnMRiBS0gwIrQulJs1CAfcR0pzgFJgC0cApYGJQiQYAHJwzBUDigQB5jkUcE5mQIQ+jBDACIglrXyta2utWtG42rRZWBADuKYAh35QZe8SqCvvr1rkMI7C+e8AI+qGAfIniDXBfL2MZC9bHBfMMv9vDXvg7BGeWIxgZ+UdnOWtYUNngsT3+whFMwAYIwaQAnwoEKOAwAHDk4QQ5iG9sG//Bhd2aNQlrfytve+va3wA1uW9MghkcMoBvpaKxyl8vc5mpUGUOYwCp6wIofbFS0OwUATX8ggjzAQQkTqcVqw8GHQch2tuhF7wc2cY2yniINAEiDfOdL3/ra9774ze99bSBc3tqgDuqARzcu0d8CG5i3zs2obhec1gYDYB+lWMUctGDdBjNYtwle7A8YIQ0LqCEig6jCQy0Ag/SaeLbxKBwcVtWNKOj3xTCOsYxnnIYlxEEAghhCfGmcX/4e2L82CLKQh0zkIhf5tx8FQTSq0QX++hiuF7awlKMc5d229QejmEEqZKSQF8ShrHBowHlPnN54PIUJe6PDD9jA5ja7+f/NcGbzG3hMZxqbAh/+mEMXflDnPvv5z0YmMgDqYIEvbGEfUQi0ohe9aP/qgQm5cQgyCjEDJsjjA2Qm8wk+gAJOzOAUoJ2CqEdN6lKbegpxTrWqV81qOL9hBM54BDu6oYw32PrWuM61rnfN6173+s90BgAeGtiDX+wY2DAOdBRkwQk5sCQh9JCDQlMBgxNY+9rYzvYJYDsBT48iDVNAQLjHLe5yk/vc4j61utfN7naXmg0MYEQ5kEEDRaSh1fjOd759ze9+7zqgpeiNFgDwa2TDOApa4MQmvKSOh+biA9qOeLZhUI5wcOIUSHgDAjbO8Y57/OPmDjm6Ry7ykpP85FP/wIPUBAEKcLv75TB/ub5nnuo5i2AL95hwGt5Qc3/7vNc2MAUnHrBGg6BBDluVh8SXfu1BWMDTWuA4AxAw9apT/epWzzrWt671qUt96yAPu9glO4Eg8EELNhC72tfO9rXH/O3rZgMCulAOefjBFG9QN833LucpqKBHUmoAQ4HHdKZ/oAGBuLgIuN51qjf+6xufRBkOcAAJYAADUMi85qGAAQlIgBaT2HjjR7/1KYDiD0GYgwrSwPXWk97rbY+97Gevdht0YQ7B0MEQ5A5yuPse1VOwgSpQAQvwFgQRfLACBS4NjuY7//nQj34JLKBQDzieAdjPvva3v/0RMEDytLA8/+Y9T/ky0KIM6Dd/5SWQeSN8PvTZd/z1sV517FNdBH74wjlUEG7X+//1/xeAADiArcd266AFdQIJS8B7tNeAYid33cAJVVQQMGAInBAB2xZ9GriBMIAMVYAK3WAGDDACJFiCIziCJUiCKGgK36d+nXcAZTAFpuAFDGAKLGgK3od9I0CDNUgLB4ABRgAFMKiC3FeE2od/8jAAKsCCRtiETUh/9QeF8pd1BFiFAkh1aaAFDQQJezAFVviFV7d2UcAIqDAyBOEP5/Az6mAAG9iG0ScAuaBQIZCCdFiHJIiD6icBBzAJ+7APNViCLGiHdMgAfhh+QbiHNjiI3leHJ9gFGf/wBToACgiQg05YiZZ4iZiYifZXf1FYdWwAClsQN3XAiVN4hWDYdWyABHowA48gFCnwE3IADzDwAbRYi7Z4i7gIDh9QAufAWnWwBsAYjMI4jGawBuq3hyKwDzgoiMxYhyJgCmUgAYc4AiLQjCm4Bgighf5QCngwidb4jYt4goy4iIqIgiaoiehYhCIgBg3QB13AhOmoifPHfQhAXJwgDzLiD7UwNHNQArj4jwBZizAADnxyCtuwBmaQkAq5kGaABGZgfujXV8U4jBRZkRYJjCKwBrQAhBhACyIwkRcJjAygjXEQdWsAjiiZkiq5kuU4jiOIAN0wALUgBtVojiyJktz/F44j8AaMwAmQgAgC4Q/lYAWFMAAGEJBIeYvgEBKogA3HgARQGZVSiQRnIHk7sANUCZUMuZVc2ZUMiQQfeQBQ4H5r8JFemZAjUAc90BtdwAAh+ZZwGZcVeZN0eZJTEADVUA8FMAR02Zd2WFd5UAhV8Q9ckHwTMItJmZi0aADqsEt7YAlTKZWWcJV3kJWReZmYmZmReQbcYA3S2JEicAaauQZ0UAq6wAdtuQ1nuZqs2ZoMKZewGZeT0A0mgw+yYJF+aYcneZIjsJu9SYII0F7i0BGIMAOcYAFcECzKuZzM2ZzOaQBVMAPdgAQhUJ3WWZ2WYAeWcJ3WKZqa+Z3gSZVn/1AGYykBlYmZybAGv6AAX5ABXRCe8Bmf4Oma9MmaDHB7/rAAS4CQWxmb/lmRZjAFYsAJc2ArtWAFhnAO8+CcDNqgyjkPksBL28Cd2HkHFHqhGJqhGnqh3JAMYgkFO5AMGIoEsuAMDVAOzsAC8rmiLMqiZyCalrAN1mANx6iHnqeHMGgNdwCZojkCXeAEdvOYl1mfRNqV8VZplBAE8mAFDyAPBuCgUNqc0zcDTkmhwzAMG5qlWrqlIWAHQGiex8ANFMoNYtAH9+AMS0CdXLqmbFqd3qmZL4oEd2ANO+CDlsd5nXejetp+nUcL1mAJZqCFKRABddCihpqZ6TkEgSkASP9kBRMgAFEaqcpJJkFDB8fAApjKAtOQqZzaqZ76qaD6qccwqqRaqqXKDR9KC3fAAtxAqiGQDLSJBgWwB8NgqrZ6q6baprpandzADXdwlT/4grSwBr2qV3oVWMXqq2VABpgHBWRQBnjgDPNgAVpwDBd6qIfKAKcwA7WABsYRB7ggqZI6CPdAaaMQCqGaruq6ruzaqTxwB+zXkaEgC2CAqWbQDQV0C5barpkaCpeaqbgasAIrsCwwDDsweZRHC5YgCwzLArZ6oWE6BNywA+xnBAdQALVQDSrAArvasRc6DAxwDQqnBJ6GnIMQLCebsjBwsivbsirrsjBbAtHZDccABjb/e7M4m7M6u7M827P12q48IAsUawQdOQ1LwAOWgK92UwchwK5gEArDEAqa8K/8WrWeKguhcLCUtwNgwLA/S7WcOrDcAAp3IJZtIA4DQANgMLBsy7ZbugbOMAMToAtWEA7VIACDkLd6u7d827d+OwglIAmooAfHwAOGe7iIm7iKu7iM27g84LM7SwCy4A7xegB2MATdUCe3UAcssLNBa7iacAd3oAmhMA07a7X8+rRXeZVei7qh2rXu4AgNYA4yoAmy4Lr82rZPyQgzEAj3YAWQVgJ/O7zEm7eSgwp5EAqOu7zM27zOm7i/wAPuEKwYkA+a2wWyQADau73v6g474Ame/6AJmsACjAu55uuznnCVnsADBPC452uz/KqK8jAIbYABO0AAP4u7+tuve4AND4AMnAAHvTLABFzABmzA54AK0mC429vADvzAEBzBEsy9z5u4K6AK0+AOtMABdTIBmICjB+CDV2kH4hsKYNC+FZzCizsNdhC+KKzC7wsGqlgg+CCNBxAK+BvDMcyum8oD0sAE58AJsCAAB1zERjzAA2AI0gABBLACTvzEUBzFTjzBVFzFVuzATswDXcAHzTABHQC+4tsInjANjcADK3DFKsy8mjDG7JvGKTwMeoAMKXAN09AKQXi/bpzHiDsNgRkBzaYGRxzIB2wOSlwHTSzFiJzIiv+8yIzcyFLMAyqwlrnQBYd8xZZ8yQ6sCeyLyRD8vMmgBwPgD0ygCgTgpRarCdqrx24cCnkwA4ILCSkgyLLcKyVwAmXlBwTgAbq8y7zcy7rsyMAczIxMAF0QB0EQB6MgzMq8zATQCJz8zA4cCnrwOKdwxk5sxyDaCB4AzQ/8vKxsCB+YC4A8y7M8CIaADSqQy768zuzczu78zvDsywSgAqUQBBGgAsucz/q8z8rMAqeQNKfgAVO8B54gjRLgCbnMzZi8AtNwCoZAAagQAbFcAgZA0RZd0Rh90Rqd0RxtAOFgCBugzvE80iRd0u68Al1QCpGAmibd0i3Nz/oMBqeQCv7/cAoQAMUQAAE+gHkHgAV7INAw7cg80F4Q7WEcvdFIfdRKbQCU1g0rkNNQHdVSPdVUXdVWDQEegNVandVcvdVe3dUCrQITMKhi4NJmfdZoHc+ycAo+sgBY3ct00AjkwNOaQAdYrc+/fMiI7AE88AmrMgNzoAQlMNiEXdiGfdiITdjQOQOf8NRX/diQHdmSbdUeQM9kPdmYndlRDda9vNWdzdVmzQMzHQT48NadHdfkkHk9TQd2TdJv3QjO7MTtTAB+zVX5kti4nduFHWKMvQIJkAAQ8NvBDdzCXdzEfdzDndzGrdzIrdlUXdmmaVjOPd3UXd2RzQN6QNOnANxTTQdZ/00HYOAD4kcLWBDcrJ3TWQ0Bdp3TCUAAWADbMUAAMfDOBHAIfz0H9aDb+p3Yi/0Jw/3bAB7gAj7gBF7gBs7cCL7cy03PL3DPCY7cCt7c1j3h1b0CM13T3A3VHEAIN9DhN3AFV9AJWOADZGB5EtAKmOAO790IWOAOLu7iWBAD8y3ZHtAN950C+53jhQ2dqODfR/DjQB7kQn4EBl7kRn7kRw4BKoAXcaACSP7kUB7lUi7gk00AegDQGZ4A+XADGtDlXS4EGnADhIDV+cDiO+ADaO4DMD7fMu4BGR7ZHmDfXGUBOK7jOs7UjA0BQ77nfN7nfv7ngL7nECAG2jQBKvDfU/+e6Iq+6EjuAaBMCUxA5L/NAVzu5ZauAUKQDwGeDejN3hAgDAM+2SswJ5QWAaQwD6ie6qq+6qze6qnu0TOADwngCrRe67Z+6x1wBMLAARzgBE7AAcJwBB1w68Re7IEe6BDQDVsoBglw7M7+7EPO6IvuAXmADIhwCpJ+BFt+6ZYuBIRQ5KDO6B7g0EyACnHwAq6e7uqu6gZQVhuQAB0Q7/I+7/QuDE6A6Zb+4cJQ7Pze7/7u7wnQDVwMCcz+7wYP7Xu+673+68De7Aj/8NSODPNwDR3Q7M1+79wO5jcQ7tJu4B4gYkg3Ac3wLSRf8iZ/8iZvzoYgBsJO7y4f78twA2D/nvEaIAyz8PI4n/M6P+wunwCfoDAEfwQGP/RET+wdwAFXgO9CAOZX4ATLMOxFf+vODgF5IA/3QPFCjvQe3uFNL/QPP/WtzAc+GQQoX/ZmT/LxEDQy0AEX0PZu//ZvzwEzz+1dXgSMMAt4n/d6v/d83/d53wHLkA3ZYAu2kA1Pj/dHcAq+YDcq4Ao7//jyfgSFL/iCbwuOn/NOIPM0TwhQH/WeT+t6IBaHMAu2Hu+MoPDA7gqM8Pm1PvW7FMRyMB9nP/smzwXIcM4KMAtwv/ttPwuAoPl0rwEcAAK8X/zGD/ezYAuAQAMBEABJkAQBQAO2oPuJX0CwoAId4Pfa3/fL/2ALzkADzx/+NLAFtrAMfl/pdC8ENzAOkN/+OL8MjHAKh/IJN//yjNAB9+/++u/yrgAQR7AZkmcFFhcuAhQuZNjQ4UMBXFBwMnThAoiLGTFu1GjrigYhGkAKEXKDA0aLHFVqtNjSZctZy0AEcEMNx02cSZwtc3UqgxJ8KgDNelnUaEtAy2gkcYPTqRudy4w6CSnSqkghVy7M4trV61ewYcN2cIbPgIVuYjusZdvW7Vu4ceECwlbFgJUqOdRA5NtXoZIIqLB1AFHY8GHEhS/0cOKkSGNhgBJPnsxSJSAaTaHScOaMcxIcbmj03BTtkJ+UllWvBOQMdOgAnP181pwEBP9Rl4CcXL16BdBR4MGBH+kGSVcpMUfFLmfe3KsrZzMCzbNSqNwLhNm1b+feHaEuOKjyXNhS3vx59OYNp9xC2f379QFuJvGDeivRLc7ciP6ETN0hBeB77wIabHLDD0Yu6MCrC2azib6LEOuBA8euaEyqxDQSECXhLnClmwiCgMMZ3Do08cSjOigAlUAo4WSGDPzxbkYaEUqhihlOAUEBHnv08Uce0xNySCKFvEA+apzZCL3C/EgiFiJgmOOaDSvbQj4caPgNhC0iVOyiLTTzY0AvD7tABRrGLLNK9zo4ZQ5/HkiOTTrNNPGIa1CBBI1AOIlAxhoD1Q6NEiiYAZ/ygFT/dFFGG2VUBx0U2IKGm2jYscdEg8wPhwDs4YPKIouUTzTyQuUSNDcCHNI9AkPTqcs16yysAz0yaOYQZ2KVddfElqEAlQwQmcOKXIJAQ1Bk1UCmkBmccfRZaBfVQQZndBAEkAk54GCcppzhABAFqo30x/JOgcSfHqiMFtMrQ7MU2kSbsk0QRYsEoan5OCss1FABycOFRw6RYVVeC+5AGlTECaIBKwIBBxE03uEi4oklpvhiizOumIsX5kAFFQUgFXlkkkvmMVKUQz5Z5ZSnFaOACzggBBMffCCnFTLIkMCXLJGRQIJWMCEEEBnEAPKaPyf4ZIt1eRSEUmq0pDfaHZsK/0AQpqNt7zWc3AjAGUFAmLrp8vRABplrIs3aR37bdrs8EHQwJJxH/BnECmw28UcJvvv2+2/AAfdHkhkMCblkxBNXvOSideAAE3JubqUVcnzA5Ip8nOAAND8wgZwMDKDAwAcndBBDZAVOseCdUz6hF/WWWQ75aZtoECTlaAVxpvaxodUBS6dgo6HpIAUR4xAYLPiEeObXBeGJGShI4R8BCuEEzsCz155veuapApVTFhd/fEiLLuBxzy0nhIM/xHDffRmKDkCnAuDvgRByMDBCgitMV0CMawwAGbFIAvlEZrzabcGAJRPEqE5nMpTFjlLBy4m4VAava+TCH0prXgcddf+BU3BiAoj4BxosQCwlpGB7K/QbJQZgCFQ4Ylrxo2ENbXhDHNqwAH+4gg8Iobk21O8JBYifyGQAuyOWTwZPeEIPriCB/TlBBhtYAAw0EIsslW9aWzxiFyMlBqtxcYEjEwRokvAHA4asKTZ5SmzENcbUWcAfclhe4lgWwZbh8Y6Hi10fQwYCZl3nH/5ARnXk4Q81JFKRi2RkIxfpj1zMABVEzGElLVnDHRLiCj3owR9kUABKXrKLOCzAEwThhNCR4Q9PCIIF8rAfMYhyWvJyxii9eEsx4lIG8splL9uHL6ckgQZPOBwux6eAWglgARvg4xideUwZzKAQBvDHP/7xCE7/cEJvjuRmNxFRAkmgggKhFGU541eAUzqBXqAkpzktCUpBXAEKrTjXBK4xKlEWwIzuvKTpbBIAJd5wWgUCJjUCsIEizpCfRyzAKZAxgFMUQKEL5ef4tnANTgTiBdb8xzwiQCwBIIIeIyVpSU160pH6YwDWOwQ7XfpSmMb0pTJgzB9kGlOKnpOIf+jBHKJxjSfIYJ+V3IC8gprTHHZjPpXUJw6SEABqQAWpAt2AAwzAh/BNVas3VAAFrLAJSnDUH5uwAkGCgFK0ojQFkHyRA2761rfydJVwpWtd2bmBazwiFXFohSCeYMagEhGUn8RSEt46VXzMp50FyIxTGXuIGVJS/7CfpGxlL3mNOEDyFFvlbBGfgA1URKOaHB1EIawwBzUgIgWrZW1rXftaf8CjCpw4BRNte1vc5paJLw3qH/xqV5cOUbilJO5wjUvcAizgEP6wgAyMgAEnOMBAB92AGPAxPxwYFLjbBSVUYYOPDWwAu177JHcne17KElF1AftEZdEr2PemV77xbadAMZqLjXL0HyngA14MQInXBjjAiGjlxxagWwQn2LY7LIADFKxgB4Q3vA5+8G2vsScHnCICZDACOf7wmqgC0w34YOdxTVxcFJ84qDTp2hqTsIFbmNeuGyBCDjZRCBnneL7ylYH1kDFasSLDEFbIQApUK2Akr1UcTP9ARSEc8QQHRxnKU5Zylad821s4gMIVvq0DntyGNsQhDm2YQAE2wOUMN6ABM3jCkzEBBSg4YX772U8SWlpKLudZtzGmCZ3tHNwUB1rFgS7ANSTBXGksUdA5lrEMFpBRA+hXrHJ4kQBegAhMZ1rTm840KSgxB06ggglQ1nKpTX1qVFtZy1RmtapJ7YA4FOEGIBHJDYrQBkek+tSOqII/MoCNUjqACD1ohRHIEIdrHOIQbmXilvX87GbfQg62jTG0ra26eeDjGnhO8KIH/W1BU4AT58ivpP3RAOvxIQicZvemY2uIwhHBy46gd73tfe9761rf+47DSHgTkjjket+YfcT/NYBa6gU4wAlQbEUbEr5viKM62BHvsrOtXWFhx0MdwL54x7v9aCaAA8jmDo8hXECJF6Rc5Stn+Qso8Y4JvKgK88Z3zW1+c5zj+wk3qApvQFKENt/cAeEQADxQ8Wotj4EIBeBD6MhxC3pHXN9PnrjUBS51rO97AXDwBx+k0eB9e/zZDhA3H0Yu6X/cA0dMQHnL3Z5yesyhEKgIhyPGcHe8513ve+d73/2O94QXoef/5gPOx2AuevAhDzS39xgCTwYokKMHUM65vb38hD+0gfKVt3zWPY9qXiMjB3l4+OdND/EnPBoOSkA72iNQOK774+0rR8S5DQHvazh+Abvnfe99///73f9d+I6/e+B9roEb8IH4el/A3YfegHlgo/nMJ/702+ADDIyOA7eQNtJhcVswt+EPY2A8581//pwv4Br+qMbRK3/6zztiBjPYROvR/gLCzcACuvBHECjxfwAEwCDwh3ugAHijAEcAPgVcQAZswN8jAiJ4glgrgiLggzh4AiJgwDFggjFAgwzIg+rru+ZbAAhsgyJoBQkYAMuxEAp5DCfgpFvgvRAcwRmswekbPhzEuTwQh0dggmsoP/QLwpt7AmaZgLOzv2tiFk6Qg3kYwAD8vwGsB3gohHCYgXDIQAjMQi3cQi7sQi/8Qi/cvQd4gGsYQyJ4gAZ0BFSoBTQwBP+lc8DeO8MxHINbgAQwmwCoO0MIhEM4tEE/pEFA9EPHe4AXOAdDcIBATEQcHL7pw7cxyBM4yAEkRLsgUIfvEbVN4AJ/2ERO9IezQIX5C4cHAENSLEVTPEVTHANsiABKiIMqQEUvHEVZHMUM5ENbvEVcbD4KGIASuEI+/ENgVMTecwAmoIj6m0RzU6nCgSFIyAB5uAcDiAYXmIMHoDt4o0VYPEVZ5MJt3MJtxEZUHINCgIN5gAFpyEZ0TEd1PEXgc4RCiAD+ogDdy0V6/D3yK8Yq2IQgQEa084cUOIdw4IS5azImeAAcCbVwQAVDKMgxbEiHfEiIjEiJnEiKrMiIXID/cJAEAfAHOKiCh8zCbtTCkARJPVxHkzTJcLAARIiGGTjJdQy+BfAqSUAGSjhCfvwHSkCGXKAIZvkYhexJCrBIoRxKoizKh6SABcgBf5A7iNTDb4TAp6TFqHRJqixFXZwAS5MDJiBBdsRCEvxKrwxLsBzLWmQyTuCDe9jHm7S/F3iHOeiTF5k/VEBICqhLu7xLvMxLvdxLvuxLv+TLQmCCDOgDOcCGvzxMxExMxVxMvUzIQNgEPqiCcGDMKqjLyqxMCsBMzcxMy+zMKqjMgFzCc9AFtVxLJESEF2gAZOCDCYiADKgGF4hN2ZxN2qxN27xN3MxN3cTNPmiHCYgDPuCDKgzYTeIsTuM8TuSszT44BzmAhAgQzk1ITumkzXLgAyaoAlg4BwNAg7UMCAAh+QQFCgD/ACxVABQAVQAeAAAI/wD/CRxIsKDBf/1AHVzIsKHDhxAfirLAJ6LFixgz/hO1qEVFjSBDahQFrMUiBFoGpnkjsqVLgggukeBz6R8dgVte6tSZxsYUgZD8RcCTZudONgwQJF2qtClTpgRFVEhErIvRqw0ROHzWpIWUVv+0Yh17sZg+EwP3/SRrdARBBiPgFmSwhoS1lDD8EPC1hu3Vvg+9TLEahEOFYs/8Km7IYZW2byToLp5M8JeJRFRyeaHM+Z8pDlTC5NLi9h+Dzn6R/NuDdqCZYcWKbUZNdsk/eAKHaDLbydS/ZLTJqhMorIY+PmYEIjkTfOwXIC1qNFL9b1+jRs2vZvhSo4mZEP+m7XiLUYOEiOxXZeBhIfC8Pn0xwKNvqXCOQGjtG72PcX5+Sygc/NMMJLkR880uMQzxjyc7uHOHJv5plA1Q/7SSiEkH/OODOwNBGKFIdVhQQ0WaaBLKNB+6FMQ/owgkS4pYWQXjVat8NCNWKqxwo0seWBXJjkb98eOOAQEAIfkEBQoA/wAscQApADkAFgAACP8A/wkcSHDgJDsFEypcyLDhQmsWaoRwSLGixYEr9BUDc7Gjx4GyOOirseKjyYqyCMQZGUMggX8tT8okyKFJi2IeQDZpYmymzBW59H0jpmqgKmItiPqsuCInwRVZinHoKVBVFo1Uiy71uMLYHqPEqBQT9vVonK0n9/yy2eTf1z09WmRB+9HqrqQDIQirUUMYhH8J/tIl2EOMYIG/it3MJZjOuBq7Sh0eTJFOrlzC6PyjAyHXLn2M/0EY1ySLZspBJjSkQweQzWI9NCegA6RFrtOUb6k4ovBIFiA1WgBJwHtzlhZN8FCm2KFDMX2VltFpbnxXDdzL/4lhmGUWHlcD8VxDrQEou0VoBOvQvnmBkfmBzjpcUDirfh3xwSu9L+hs4QUQF0BSiT4t1EAMNPPtN1CCCgVIRRO3CIKeghcJIsgWFBIUEAAh+QQFCgD/ACx1ADcANAAgAAAI/wD/CRxIsKDBgXQOKlzIsCHBDkdyAXJIseLCOllqZLHIsSOeGjU6iqSIB8i3QCNTHrxQx0SLTARfdXHmTKVIaJBa8PqXxBmISrvqdPh3wSZHIC//BQDxr1SLjQKLGl0IAhoISMVeUhs4qpI+aP9A/Pkz1eCWLaMgmWhChYq3f2IubIGG1MQ/tMVegS07cAskry30wcShYosCLS4rgZhrggoQplv4/htlolgFIP/ccB31qkWFUTr+QXtF5daoyZInj4KmQvPS0xVaFBulYLIcfZVOd5VhUYYO38B/C+dNELSJb44V1BbIS9+/2pCopC5oooI+2bAKdjahuwIvSP9CS//O1KIFlVdyCmj/9mqgAip2b5mQI36qHDm3bqknWKBzpYEqvPJNfBVUokJZT9xi0IFyUNECEGIMVAAVlagnxy6fpSaGChzCYgIvgUlCkAq8UAFLhCboY0KENhH3jwyvvFIJUFTsUgmLcMkQ24oFiEHafpK9wsuQFawoBotH7vjPfkMeOJUDAx2pwpEDQSkGLLu0sOJALmWn0BNGOQLmP08cSRoVkmzgyEC78IKjQlAqtMBCa25gZzfVUfFNBWMQJAaIfa550JpxiuSSeeXt8koghf7jCIh2USQoR2P0KYkksIzhpUCObPBPlpFOR5ATCnVKRGMtBELEnJIxIdAEAz1D0ecnjnzSzT+BCKkTEaL+w+oDA13zSgXEFlseL6/c2qtCD3g3JJGBdHPNsgs98Mkn0177yQPAUlstsNxy+4+43XIUEAAh+QQFCgD/ACybAD0AFwAYAAAI+gD/CRxI8B8hPoma8LFVsGFDQf+AUPkG6YLDiwO3/CvWAsgsjAVHafynYFSljqNA/tvyx4QgaAK3gHjV4hVMjFsE8dJnIuW/UYJeVbqJUYGJGjVBKNBRkiRTkKNMtqhEUmVBGTpGmWhRQQHIP/9weBMoQ6AOE7ys/tuQqUUmrwNvDSx78dahthXEEASr9p+3Fmn7ilHxpEABGt52jbUq5tUrvf8KiEmSpC/NvP8c/HvyZMMGq09o7noikDTBJ5oHOnLgSGC3ra8+/2vdd20gSWMGpnbY7VWF3LUHbtjKy8S/BWOQK09+kcg1E1QqEAk+8FqgQNQJPniQPSAAIfkEBQoA/wAspwAkABwAHgAACP8A/wkcSJAgkoIIEypk8c/aOoUQE/pYFGbRnH0ihkSMSAtYsRrfapAQIWJjQob79jUiVqxFsWklTS7cd4wElRoRNMr8B2bIEIYDRXCooY+ETpMx9NUA9k/WQG4xiunr5FQmnyb6WgCr2rRRjRqqeOz8t4JYi10RuHLQ1+RoQlmgCAyUFbUFMVlyjRH7llYhgTjE/hkjaKyJXbEEOFS6q1AWkBY1iKlSNbfJtywCCVDeSKwS5AjGIPyDoKrYrhWjI1L2oEpWlpbEBgsUptUDxD1ZmtDZI9CDMMNAjCX45yELZogQsmQFQkf0buCbIYiOKOw35Fx0Ru8xTIz3WDo9iGZ7yf6PTrFK5Dd6/5eADsjx7Ev1GJ5QiMAbxYgJo9NBIB3PpRzxzxECbnRDItfh8U8HHbhXA3/9mSQEOYsgmIWCAk1QSR1jEcRLC0Bw+A8jEY4lBCHZzOJZFiLO0qFAIIwITQ0tQPJiQtD8U4wkKtyYUIw+KrRFkAgp8GJAACH5BAUKAP8ALLYAEwAcABoAAAj/AP8JHCiQWb8f/fgxW8gPwD8AUSBCVEaw4joSJCz4mkNiEYlnzPjZqEhyoI1J2oAB69hE2zd9i+wwi1Ky5KWFBhUys7Oohj4Loi7VJHjpUj9RUdL8S5PG6I4mLYCtGzn0nwVgTRbxSSPqjdd/NvotatFkitKSbCYVW5tI37cavhS9EdiUxDdgk+bWtJOWgZ1nLmtgmTLlH5tLFr6R0EsQwT9FhP85RlBYW4tFDAr/uwTsmx3NAhFYe9bp2WNFjgUqstvkn2ZR+khUROCrmL5iWX15USSQgaJnt11LJqGPQWNfJFQWq/GtSVyBIxRh0deE9+Nvvir6VqRI1BpiNaIy8vAyggGCxCR4MygGTOCa8V7WuPdtDViLGu/XmFLURJ8m48AUYxwDTqxkCnlm9OaFL98kcoYp/3jRCUzkBciAGfuQwNxLsgmERISN6FPDNgJ50UQx/5iCRSMDJdPIMzF0pph8BH2jjUASLJKIBRea8WFJYVARRkUofFPNPxjAo40UUFT1kC9U6NOJCENww0J/+4iQ4RwSVMXCP2Y04hMH+/xzRiffRLAPC1QKZI2TIoTiUyMihDDNcl58ORALslgy1DQiNNKcQMfw0USZTpLEwz4RfMPHEP9M00miQ+1TQxM8CCQLpTUZQxwHYHDqZAQEJBoQACH5BAUKAP8ALFUAEwB+AEQAAAj/AP8JHEiwoMGDCBMqXMiwoUMAECMCiDLxH8WLEB0uTLNEo8ePIB3aGEnSRpSTKAUCYBbyYJo0plrKnOnxpU2bJUkCsENCGYB/Wua0ZMPmzQiaSJMivMmUaRQ735pcUvYvTsgpWNkwYDRQURqlYFu+GUv2H9mzYy9ZaKHtUkeQUxDEnfIPj0BBYfOCJMq3L5t/RMmyUeaLhI2ZCBILnBCEj5bDemnS1Yi1suXKAifZQcAG66WvAhEwEE16tOnSpQmC+hNkjorIsBcmnk078ZtnNYoheKPYIYOFDET4+XLu3+TYyP/9Nq1cOYJ/tNP4+lYMy+x/kGcG9zPQ1O/ksE8v/xc9kIEixYpw13j2XGHMgSMYxC8YP36Xf190gEJwFLxeBgAGKOBAvtwxxW9sTELCHaMx1N9CayCgxT/+lIIHf/79J+CG8iHQRDGeKALgPyKOGFYE/sShBQJrPJihUiPEKOOM8flSQw2dKBLjP/WFVUcP/kTQxXcvJkWjQDTu+A8WxXxDghct8jjCGkqtQUcpuvAxpEBmFEnTGmCGCaZAYI5gyhrbjOBJE9/wAaWYVNKUzD+/KEAQEnji6WVLZvTpZ5cCeQEMjqb0OUIynWhCpZ9hyfJPAwKxkKeeSOwJEp5nnIGEJdtYY41AiejTjgQSCHTAAWVYc4clSJyRVx8CLf+BRAi0ClSrpQ25apAEGEAxUDGJbELqPxJAAYURGMSGRgF7DHPMMQI9Cy2uC3Hzzw47FERLJ/twM0QISBTTwj8EDHEGN3dkC9sc/txCxzEs/MPCvPRSq1AZpx5AiyWyOBpDDXzsE8oxoXhBTA0kiEDrMdzIMoS6et1SRwiRyluvvQgdsAMY/YIxLzeNNBnDPvMes48mobDwLEHcgHKHUkP8Y4FAdQgExs04Y4yQox7TSy83odTQQgTd/jMNNxfDhkE+FN4iEAFQR/3PHe7s4IknOhuE89bcTCMuMNyIAIbF4HGwGLH50nLtDnZognLW//AgNw8EzS03N2AA840+EYz//Y/fGXZwtSb/NOLJNI3wsALUcNsd90B20w1GDMWQQADdL/rzz33/rDBQ1IzDTS7oBHxO+j8xlG7pKASt4PrrAnnuedakqz566JYGEUFBr7s+UO+4wh57774Tb28XHvzjwfLMD8T88uB5MPvvxbcOvPFFrvBaCgQ9n7xA3oPvpffQg9+88t9bWgr3BEHg/kDuxw/BP/Hv6QEE9ze/PP7zpy86/PKjH/3ql6H5yS+AAkHg/+CXgARAIAEDcWADH0g/CMLmgAk8oAHfl7U4qMCCAmmgCC04wgb6p4QmRGEIQbjAf5TQhSp8IWxQCEEVis4fkFDIEXbIwx3+o4c+RI4N/0e4QEiIgYUDcYUSl6hEgTDRFQI5gl5ACEQp9rCFCHkiE//xRC4uESkaEIgGruCEZXQAil78YhNb+BqEdOCNHRgIHN8okDmCRQNC0AAhzpjGLmJRIbMgyCwGSchA/mOQywiLBvB4g3HQsY6P/KMKAGHIglzgkpjEJEEuAIhl0AA2FyCkQAb5x4Fw5yAguEAqV6lKVf4jlYBwRhIIQgNn+OGTMhkjIDJ5AYH0spQCAUFCQEDMYgozmBegATX+4QY/MOICHSBlJRvihCKQsYy9NOYxgemQYhpkCwHAwT9oAIhXbuGXr/SIMC/pzXReQAW45KZHtkBPeobTDQOp5xb+Uf9PkAjTmANBpzwbooCCFtSe4qQBCAxa0H8w1E4Ehag+6TmQbQ50IQ8VxCepQU5BPPSjDlXIQwUC0n1elKA6UIAO8LJMgaQ0pQZ1KENDmhCQyjSmJ9WIDlYqhmXSYAs6+MdOhyrUoQaVqAkx6ktVelSV5lSoMtBBVKcq1aoWpKpRRWpRhbrVhSiVq0+diTOmKgMZFISqUJXqP8yKEKxaNawhSUJZ58rWgczVrmVd612DSg1xgvWucA3JE+h6VsDqNa+EFUg3cIADuRKkrgUIrEMKENmCRJaudSVsYteKD8YmobICqatkPULZ0poWtP84bWpLa5C+4nO0HwFtAZ4w29rf0vYJA7mtbW0rENvKIABuYCxsZfKE4hrXuAI5Lm5x+w/kHlcgtygAcIfrEeY297nJvS52tZtb5zrgFnIoLnVb4gAHCKS86E1vbss7kPSa9x8OsC585UtdRyTEvO51L0GeoN735ne8M3GEgAcsYAfYt70DPgiBASwT9sJiu/8Yg3kT/I8FM1gpZjvIAhYwBg57eAwR/nCIO0xiDl84IQ8QSA6ha98HEIEIC/jHhmcc44HQeMMn/ggRBLJjgbgYxjemsYZxnGOkvPjISH5xQpRcZJog+R9JbjJ4lPxkKsszIAAh+QQFCgD/ACxxACkAUgAWAAAI/wD/CRxIsKDBgwgTKlxokMeQIQwjSpxIMeG+YsQqatzIseAQYN/4yOpIsiRDWZVaROBhsqXJGDFG/uNR7FtGmS5zTpRFrBgBAv8IyGrSolgEnUgjLonQookxoP9kZdHXghjOpFgFqtJKrOpWgaBWNAG2IqtZYcTK/otB1Ok/DwKNqYJgNiuHFlng7lEFpKiHPXUDC6ykLw7cf3vifKNCDDDBHmLoCjYJQVixwpLp9CBaw/Fkyrma5AIMYVwNKln+0fkH4UiPLJL/BZnwmSOdcfoqOV6dslIPCKsP3lJxpLbGPV2B0EkgEHkLfU2yuDKuEw9RYsGP0KEDRF+NUsUNilKhzrESFSB4BHb4h6dOlvXkTdpi9A8Q0Up16gx0pR+hsw4XxEcRI9D0pQ8x7cGXkDMCajQLNFmkpA8vkMyyUIANVgQNCJB0B0SGWc1ygSCCJBQQACH5BAUKAP8ALJsANwAlACAAAAj/AP8JHEiw4D8IRwwqXMiwIIl8DSNKFJho0RVGEzMWFKLtGyZhGkMO/Fbs1wWRDIUIWVRk4KIWQOqgZJhPW6KWgOq8ggltpsJZt6gQ63nhQqUWr3wOFAQJxL86xXgJGggNSIsagQg6zQjCRI1RAiF9e9XznwIQkGq0yOSNmsgtcr4BGbVllNVK0LYIBMHo1a4WuzK5LahAb0G9fyrw0vJPB4idr0aBFQgtibdMbCdmKvDP7jcTk0ftrPFn8r8AGRUo+LfLmw6zvKjcAlvYhD6kkv0IxCHxtYpMvP7NhtWiggIZOmQouPWKSgte3ibqkGNCjgwTLdz+UWDiW4VbrxvL/2gDvAUVKv/cJKGhUIVfOa8DD9Qx+tZAGf8G5x/4R6HoXSao8M9OgyFnAhWfFWRfAPj9IwNnCsGizyv4icHLLrwJ1A0+vADWFg2jqNCgRAXwUoEKEOoTHEE4eMPLN/pU8EolSU2kQiW7jAHhgbv8kwRBAUiiGC+8vOJARg5Q8YoY/zgghiQISqLCBgUU8IQYKmQpBpMZibGTJE8I9IQkf1VQgBhPhCmQA0ceKZEjcO5CxRgCOSKGI809Z8IGGzzR50xQzknQBmO80qF5LSAFp0hjBBrIBgWNIWkgkkiqVCC3vbLABnAuMNCiAnk6UzcVAPaKCY50080G3SwgiSNKCS1ExCeBxFZcBbji+sonsRJE65C7EMlLVr0W9MmxD/zTDa/F/pPsA8kOBO1MAQEAIfkEBQoA/wAsggA8AB4AGQAACOgA/wkcSJAgjYIIEyoUCERfFkYXFioEcSHJwDY1WlQCIbGjwC4mqOz6w8ijR2LfeG3ZInDLKJYmCYJsUeECx3/Q/pkoFXNgAGhAKvwZJXCUnBq7IPUUyFHBKAVFgVChAkTG0oSjXmn8R/RqQR1aX/2xOlCHDLNmY46q8eqfDoE6bpm49dZrgYImUsrxmlBrhSd8EVbaKhGwxwKSdr1SMVAM48ACxQxU8aotZIJi/F5uXIHwZUc6W7ySvFkgrEClBTpyNIbgmMob+C4YM3t2oM4VutGGPIbIKyqvuqUmEsjEJyKtSz9YTjAgACH5BAUKAP8ALG4AJAAjACIAAAj/AP8JHEiwYMEzZwwqXMgwhIh9IjSFYkiRoQgRfIg1aRKDW8WPA/dFaPJNXw1gnUKArMhtX5MWNYj58mJqZUVQnYq1WORuxLB/YGwuPPDPVw19JMwQlDVkiNCCxwglqsFBFkEwJGq0iMDjqUBZlfTxsfqVmL4WxSJ4FTiE2Lcssgj8k8VBZxMPBOR6JcBBXxNjAglE0KcvAuCBslQJVZUlrWJVEdCqUixwchZiZAt66LJwhSoIK8bpKzYQgipjxIp9q0RZ4Z9I/1QM9OBBoLFiu/7V/qeqRyW0xIQR3A1yD7EWWQaqykVFH7E9qmrv2eO1R3AIvLOg7aEqwT8Ie4A82l8YR4V3g9j/GUcLgc7ALN++AaG+lk6u0XTc0xmns9I4YekV5A8kFCWQABC70OEdHT0clcV5/0BIECRiSFjQEePkcsQ/dJRCGCAbCqTgWh38E+IRu+hj4j/L1EFHFjUkZ5BsIOFRyTc91CHiBTrtklw2a/0DjXiMCFSHIPrIR0eABKkAyCwgzQJNkdBot0sp7i3kxz8gXNDll16GSVCXE1BRwwWcUQSCV7vsAshASTgTZEEXCFLDmgIF8MecHxGojwJ8KqQCEIFWREUxWxTKkAyKNuronDowqlBAACH5BAUKAP8ALFwAEwBNABwAAAj/AP8JHEiwoMF/APox48eQX79+AGwcnEixosWLBef9E8HMGolFJCxY8EWChJ0oGFOqXFkQkwoSib4VawLsIzBtvvix3MlzYok+VPQB86XwR79LCi/1XNoTAZ5F33Y9g/im6r80l0RdUvqGqVeMCIB9CyPMGMGtvoDRJDHpq1uKU0i0aNKMA55/U95gKfZNXyJtTWr4mjLlrWGBCJ59A1LKn0Ab1vgW82XH2r/KDA7zRGCQAWcENYrtE4iiC4lvNdz944yY8BTWmr0isPCNYLlX34B9Xu1FUeJOndbEtjiCIIMRxwkqqgHsuBZfUlqQUJT5X2+SwIrVqMEH9vCJwiea/7rzrdGISXgyfTPBaqAiLE36zqxpoXpF5PgLHk9uPP9A+xR5sUgNz2yDAAdUSOHEP8d5QUxfwDyjyIReMBDedzt50UQxmpiCRDGJUMKHQF5oM5cm1JliikAMVLgNhixp2MQdpvDRAjGkCKRIMS3wgdxApnjhBR81eQEjS1h0coYlxOwCjQECNdGjKWYIZIYZFtSgTwuJEGPkkSohccYZjczUxT8DvDKllTXW0EIxTnTSyDSWJAMmS53os4IK5chDBTECJSOCJVIW04gpZ4iJRAh3rhRCI8AYeUAYvMTAqAhlSifCGY0yxY0IApEQRia//MPNNDV8w8donX6VTBeZhFrxAB2m8hXDPmC0+pUsYrwixQTQDENMCxyIwIOubnHAhz0TCKQPMUMg69YBAjXzTwZC1CatW7L8E4FjdSQCzDDbfkVAFxEEIVAu5RrWg0B+EEBAu2+JSO9BAQEAOw==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2" descr="data:image/jpg;base64,%20/9j/4AAQSkZJRgABAQEAYABgAAD/2wBDAAUDBAQEAwUEBAQFBQUGBwwIBwcHBw8LCwkMEQ8SEhEPERETFhwXExQaFRERGCEYGh0dHx8fExciJCIeJBweHx7/2wBDAQUFBQcGBw4ICA4eFBEUHh4eHh4eHh4eHh4eHh4eHh4eHh4eHh4eHh4eHh4eHh4eHh4eHh4eHh4eHh4eHh4eHh7/wAARCAFMAhM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6h8Q6vofh2CGfXdVtdOjnlEUTTvtDuegFN17WtB0GG3m1rV7SxjuXCQNK/wDrGPYY6157+0MYdH8S6H4r1zRJNZ8KJZXOm6pHGu5rQTFf34H0GK4zVdX01Pj1oEEF4H0PTNPt7WxeV9ytFJb7gSe5bzFGfYVnVqKmk/NL7zuy/AyxtSUIu1oyl/4Cm7fPY+gTNYi8gs/tcP2i4jMsMe75pEGMsPUDI/OiGaxnluoYbqKSSzYLcqp5iJG4BvTjmvJ/B0ob4w+E7Ucx2VjrFrFz/wAs0mj2j8AcfhW54E2/8Jj8YP8Ar/i/9IlrQ4juLa90u5js5Le/t5UvgWtWVuJgBklfXAGag0HWdB157pNF1a01BrSQxXAgfcY39DXjng21mvvh98H7G1k8q4uNM1GGJ8/dZrSQA/ma3f2bbjQWuZtLutDl0PxnommQ6ZqdsflWeJCdkwH8WTk57ZxQB619lo+y1p5T0oynpQIzPstH2WtPKelHy/3aAMz7LR9lrTynpRlPSgDM+y0fZa08p6UZT0oAzPstH2WtPKelGU9KAMz7LR9lrTynpRlPSgDM+y0fZa08p6UZT0oAzPstH2WtPKelGU9KAMz7LR9lrTynpWf4hu4rLR7i7kmW3iiXdLI3RUHU/lQBxmt+PfC+j68NIvrzEpZE3J8wVmJHzegHGfrXYC2yARyD0I7186/GjSLXVtRj1Xw/Il0ZtkcyRnJ3MuUb8V5r2v4bzT6L8OtKXxRqMZuI08tpH428nahPcgDrXPTeIVWUasdFs+h21oYV0Kc6M7ye66kV94u8P2XjS18Iz3Eo1O5A2YjzGrEFlRm7MQCQK6OSARxtI3CqpY/QVxVv4w8JXXi27htZIyWuB502zCyMgUZz3xwBVf8AaL8e6h4I8K2U2jwwtcahcGHzZBuEaAZb5e5I4q51owi5S2Q8Hl9bGV4YejrKW3Q0PBni2PxLrV3p8entAkEXmJN5m4SDcB0xx1FdHqlxZ6bEst9cRwRsdoZzgZ9K8I+GfxL0q3m0m80uxuJI55zZ3xnQIUVmXDLgnJzj04r2v4kWtjeaWkd5bR3Cod6I7FQW6DJAOOprsdCUFCdRe7LY8uVVSlOnTa5oOzXZ9mUx4o0d9dsNLguY5ze71V42zsYDIB+vNdH9lNcL4J0zR7XXkuLbT7e3lThHjlLEgkg5BAxwB+Zqj8W/idqHhm8utN0+3gheNowlzIPMzkZYbP8A69TOMXK1O/zFCo4xXtmk/wCu52uq6jZ6XfWdreLMgu22JME/dI2QAGOeCSQBxU+oXFrYLuuC+OeEXce3b8a4HSbiT4peVO23T2tLUq0i/vA/mLjKjjHf9PStrxR4zs9I16Szmt5SwmWIuoPVgMZ+vaueu3GGjszSneu1Gk7t6LqdNpk1vqEHnW+8L2DjDYzjp+FNkuLRL8WPmqbjyzJszztBAJ/NhUfhzV9Pu9avLKJmaeNQWJGAR7V5+2pxWPxO1eaTKqqTgknt5kVZyrQpUnUqS0W7/AqnedlHVnoemSSXcl2slrJCsEu2Nz92VcA7h+OR+FN1K/sdPA+1O4zn7i7v89axvgnrv/CQeCYNQfliAp57jg/qDTvEviCDR7WeXdGp3FlDHG7HX8BjrXTBxTvJXRNaFS1oOz9L/hodBaiO4tluIz8jAHntxmqWo6pp9i4jmMzO3TYmRnJGM/UVV+G2oTap4Tnv7jaTLK5QBcAJgYHv9a4L4i+P4dFspZrO5PnWsxBiV8KBnow79z+NZzel0dNBRclGSvfTex6oBGbb7Rn5P69MfnVWC9tpruS1BVJUfZh2wGOM8etQWM76v4FN9pcY82ZFuYIz3OFcLXB6xDa6rZyaSbrWob3JuTdxoNq/LnbndnPP6Yrz8XiK0K0VBe7a7YoxjtLc9OAh+ym6MirCFLMxPAA61Su9T0u0u7G1urpIZL9ylruOBIwGcD3xWXf6BLJ8LLXw9qdxNvaKOO7ZG2vIM5K57Z7/AI1418WfDfjT+1vD0wup57ZmghtAWO20mOAFJ/AEtW9WvOEU+W+x6WWZfQxcuWdXlev5afjv5ep79rl1aaNpsl/eswjUhQqDLuxOFVR3YngCsnT9fV9TttP1KxewkvM/ZGLbkc4zsY8bXwCdvPQ81zPx31S7sLbwUZcBpNRDTqD8ryLCSF/Ek4ryvVPiBfarplm0ZHm297ZOrAcpMZXJT6japx2rGvj1Sq+zsdOCyOWKwzrJ9/6+8+nfstH2WtPKelGU9K9E+fMz7LR9lrTynpRlPSgDM+y0fZa08p6UZT0oAzPstH2WtPKelGU9KAMz7LR9lrTynpRlPSgDM+y0fZa08p6UZT0oAzPstH2WtPKelGU9KAMz7LR9lrTynpRlPSgDM+y0fZa08p6UZT0oAzPstH2WtPKelGU9KAMz7LRWnlPSigDyf4wt4xi1K2uPDcMWq2V3ptxYXulzyFUy/K3HQ528g+1eY/Eb4U6rbWfhuTQGivpY9Kt7K7Xdt+aJcLKP9nBwf90V9DXALZZFHmFSu49hVRrFSyg/dVQo+grOpBVI8skdmAxlXB141qUrNHlN74e8WeEdS8G6p4ZtbPXLqw0u6hu/tM7RiSWZ1ZnyASemK0PDsXjbTviT4kH9i2EmkeI7qCS7uPtLB7YfZlRgq7cHBz3Femww+XNGy8BAwHsDT402STt/z0IP6YrRaHLKTk22eKfDnw342E2k+H9We10/TvC1lfQaZqELkvdPKhRJMYG3YDnr1rovhPp3iq98dR+JvF9rb2t7YaIulLJE5ZtQ+cFp2yBgfKMD3Neix24WOBCARGCMexFOijIuRMRtCpsQDsKCTlNaXxY95fpa38zwyHEUYOAmT1z7ZbI9CPSrWpwa+uqahcWF/JEr4lgVnJXcIuAR6bwvH19a6f5P7g/KgqhPKA/UUAcdqf8Awlb6NpqQ3c0k4U+dITtyd3G4DqcYAq1oEfiUXaT3moTbfPP7ppCcRl1AB9SEL/jg105CEAFBx04oAjByI1z9KAOO3eM1vp5V1OMZUMqbcoScZBPXI7cdq2fBR1xLu9bWNQe5HAiGMKDubJA7jG39a2PlznaM/SlXapyqgH2oAv8Ane9Hne9Ud596N596AL3ne9Hne9Ud596N596AL3ne9Hne9Ud596N596AL3ne9Hne9Ud596N596AL3ne9Hne9Ud596N596AL3ne9U9ZhGoaXPZnYRKu0hxlSM8g+1N3n3pGbcpU9DTTs7iaurHl2jeE7qy8a6kyQ26x3M0Ozyz8qBIto+nGMV0Hxe0+9/4QARaYvnTW9ys7gjJcBHzgevIwK6lLS3SVpVjAdiCT9KlnjjnjEcq7lBzg+tXWm6seViwy+r1PaR3089j5QsV8VXuqJcDQL5F4C+ZGqckdcA19C+P/BGmeMvBOnaXr97JbzWcaslxEc7ZNgUnH8Qrojp9lnd5C5qeWKOSNI2XKr0Fc/s48vLY9CGYV4YiOIjJqS2a6eh4LcfB8aX4q0+10HVBHo8Yt5meTJdpRjcfx2g/jXs3jmd1ht1QyFiDynXtWkltAgG1MYOaranpdrqDh7hp8gcBZCAK76+LnWp06ctoKyPMjSjGpOp1m7vzbOa8PXMw1aASfaMF1A3njrXMfFrwN4k8ReJJ7rTLdfL3q8cpOf4cEYr0ODw9p8MiyI1zuU5B848VsK2ABzXNGbi+ZCq4enVSU1e2pxPwX8O6t4Ztrq31K3EK+WiRndktjOa0PFv9rDUnksrC0mRjnfI5ySMY4x2x+tdPvPvTTgnPNJu7uyqNGFGPLBWX+epg+BbJoppNQvFjhvn+V44+QQOhz3rB17wfb3+t393MPNM0zNy5GATnH8vyFd2iqrFlHNRSW0LuWZTk9cGs1Tio8ttDQofD3QNO8M6Q9rp0axJIwZo1+6p9BXknjPwtqureIXjuLmeW2V3Kl1G8jcCE69Bzj0zXttvGkClU3c9cmopLK1c5aFc5znHeqauBB4XtTpfhRLcNG22IkLEuAvHQev1r5n+Jvg3XtZ8YzLp8Xk2l5OHLzcNFnr07V9TptRdqjAqrPp1jNIZJbdWYnOTTAf4NsJNF8N2emyXCztDGqlkGF4AGB+VcTDojR+IvsH2WYr9rMhvSfkIP8OeucE8Yxk9a72PbGgRBtUdAKbsj/u85zXNiMNGva/T8uw07Pm6lu/X7VavDuwTyD6GuKVtXm11dGe1jkt2nEzXEsm7y0AGdvo2egHua64tkY5qubW3Miy+UN6tuDd8+tbyjc0pVFC90YXxe8Kw+LvBEmnLdCxubRluLK4P/ACykT7vPp2rx/wCF3gfxBrfjOzu/Fs2mwWWlz/aktrSPZ9rmHSRuPmPAJY8mvoG5jS4i8uUFkJ5HrUK2dqkiSJCqOnQqMVjUw8JzU2tjroZhVo0JUYvR/rv95sed70ed71R3n3o3n3roPPL3ne9Hne9Ud596N596AL3ne9Hne9Ud596N596AL3ne9Hne9Ud596N596AL3ne9Hne9Ud596N596AL3ne9Hne9Ud596N596AL3ne9Hne9Ud596N596AL3ne9Hne9Ud596N596AL3ne9Hne9Ud596N596AL3ne9Hne9Ud596N596AL3ne9FUd596KAE2P/cb/vk0bH/uN/3ya4zRPi1o50SzutSmmMlxklgq4VmZykXy/wAWxf055rT0v4oaHqGpWmnwx3omuZmg/wBXuETqm5gxHQDgZ6ZIoA6DY/8Acb/vk0bH/uN/3ya42x+LlheQap5VpMJ7SKa4hGxijQqQELsOhcEsB6D1q3L8UtLhikt5WxfIijO1hC0hKrxkbgod8cjPBouOx0+x/wC43/fJo2P/AHG/75Ncknxg8PeRGzpdF3V8BAMMyoGAHpuBOM+hoHxi8NNkKl+zCPzGxEcKPm4LdAdqFsZ6UCOt2P8A3G/75NGx/wC43/fJrm9D+KGmajdWNjLa3Nte3j7FjYrtB4Jyc44DIffeAM812n2z/ap2AzyrAfMpH1FIOc45x1xVjUbnzIUXOcyLVTTLeC5877Rv+V+Ajle55OOvakA/B9DRg+hqz/Z2n+k//gQ/+NH9n6f6T/8AgQ/+NAFbB9DRg+hqz/Z+n+k//gQ/+NH9n6f6T/8AgQ/+NAFbB9DRg+hqz/Z+n+k//gQ/+NH9n6f6T/8AgQ/+NAFbB9DRg+hqz/Z+n+k//gQ/+NH9n6f6T/8AgQ/+NAFbB9DRg+hqz/Z+n+k//gQ/+NH9n6f6T/8AgQ/+NAFbB9DRg+hqz/Z+n+k//gQ/+NH9n6f6T/8AgQ/+NAFbB9DRg+hqz/Z+n+k//gQ/+NH9n6f6T/8AgQ/+NAFbB9DRg+hqz/Z+n+k//gQ/+NH9n6f6T/8AgQ/+NAFbB9DRg+hqz/Z+n+k//gQ/+NH9n6f6T/8AgQ/+NAFbB9DRg+hqz/Z+n+k//gQ/+NH9n6f6T/8AgQ/+NAFbB9DRg+hqz/Z+n+k//gQ/+NH9n6f6T/8AgQ/+NAFbB9DRg+hqz/Z+n+k//gQ/+NH9n6f6T/8AgQ/+NAFbB9DRg+hqz/Z+n+k//gQ/+NH9n6f6T/8AgQ/+NAFbB9DRg+hqz/Z+n+k//gQ/+NH9n6f6T/8AgQ/+NAFbB9DRg+hqz/Z+n+k//gQ/+NH9n6f6T/8AgQ/+NAFbB9DRg+hqz/Z+n+k//gQ/+NH9n6f6T/8AgQ/+NAFbB9DRg+hqz/Z+n+k//gQ/+NH9n6f6T/8AgQ/+NAFbB9DRg+hqz/Z+n+k//gQ/+NH9n6f6T/8AgQ/+NAFbB9DRg+hqz/Z+n+k//gQ/+NH9n6f6T/8AgQ/+NAFbB9DRg+hqz/Z+n+k//gQ/+NH9n6f6T/8AgQ/+NAFbB9DRg+hqz/Z+n+k//gQ/+NH9n6f6T/8AgQ/+NAFbB9DRg+hqz/Z+n+k//gQ/+NH9n6f6T/8AgQ/+NAFbB9DRg+hqz/Z+n+k//gQ/+NH9n6f6T/8AgQ/+NAFbB9DRg+hqz/Z+n+k//gQ/+NH9n6f6T/8AgQ/+NAFbB9DRg+hqz/Z+n+k//gQ/+NH9n6f6T/8AgQ/+NAFbB9DRg+hqz/Z+n+k//gQ/+NH9n6f6T/8AgQ/+NAFbB9DRg+hqz/Z+n+k//gQ/+NH9n6f6T/8AgQ/+NAFbB9DRg+hqz/Z+n+k//gQ/+NH9n6f6T/8AgQ/+NAFbB9DRVn+z9P8ASf8A8CH/AMaKAOQk8L6XDBJI3hyCOFJftDBdgVXVSNwA4GAT+dJ4f0XTZLWzv9G0p/KXMkMkc2C+VCndzlsgDO7OSAaPE2j6x/wgOrWN1rFzLJK8khnRAHjiJyEAUcgDAPcjNUfB9xqXif4baHfRafPZ7nt3a3t28lgE3B/vY+UkLx35roVJew9rfW9jm9rP6x7O3u2vfz/r8zStfCFpbRSx2+gyxRzRtFIqT4DqxyQRnnB6Ht2xVdfAunrfNeNoU0jtsJ8yfdynQ8nk9CfUjPWoH8Oa3fwyz3FrfQXm1BGsuoHyhiAof9W2fvAE/XimLoPihXhlhgu45YziYve7hOGcAEDd8u2Mn0yV75rmTutjpZYsPAOl2cUap4edzGzlWeUE5Y5Pft0HoM461ZXwfYoWK+H2VSu1kEoCNwRkrnBOGYZ64JqoNP8AEq2zO+kXsl00aojLfqAi9CpG7BOfmz6HFJp+h+KE1ewkkSQWMJgJEt2TKAmwHdtbaxOXPoRnviqCxcg8I2EFylxHoBEqSLIpMoOGXocZ/wA4HoK29upf8+Mn/fa/41tUUXAwmW98yLzrV408wZYsp9fSktLjypZ1z/F/U1q6j/qU/wCui1zkjpHcy+Y6pk8bjjPJoAmstYkm1Wa2eGRNucEkFSAetebQfFTVYdV26hAIbdXdPmKlHX7SYvNOPmwBjgcnnjpXoIktQ5cSQhj1IYc1Xe10dz89rpzfWND3z6evP15pRjZCOI0n4oatOljHcC3a5urdI2WMjEcpQyNIc8424UdtysO1a/hf4lSalLo0EkMTrfKu5t487kYBKjjO5WLAdAV9a6BbTRlfzFtdOV8Y3CNAcc98e5/M0Q2ujwypLDa6fFIhJR0jRWXIwcEdMgD8qa3Bs5Hwd8U7rVtZk0+aFGa5aWa32/8ALGIW8bquRwSGLbu+W9BVPV/ixeHTTFprQ/bIbKG4eUYZGkaESFT/ALJ3Y45BRs9q7qC10e3YNb2unwsM4McaKRnr09e9NSx0NF2pZaYq4xgQxgY9OlK2w7nLTfFsRNcRyQ2afZIJpLiZnLIpjbYBheeWKn6H6V1XgjxgviXT7u6WNYXt7jyWjySV+RXGT0JIcHj1x1zSfYdDw/8AoOmfvPv/ALmP5unXjnoPyFT240+2VltltYAx3MIwqgnGMnHfAA/CmIqweKtVks55m0v54xGUADASFnxtAPIJGGBPADDdjmqGs+M9Ysre3u47BWZ1mVbcuEErh1CMSxBVMEnJxz14rf8AtEP/AD8R/wDfYqKf7Dcf6/7LLwV+fa3B6jntQLUwrbx1qkl1JBNp6QRxMcSGQF5QAuVCg8HLdx90EioT8RNSBQHTrYCSQxq5dtpxFuLg/wB3dj8Mmuh2ad5nmbLTf13YXPTHX6cUGPTSioY7MoowqlVwBjGAPpx9KA1KGmeML260i7u5IYQ9rEsrKudzcAsMf99fgVrEn8ea6ywJ/okLxX6RzCE5eaMMAcBugIPPcbTXWJ9hTds+zLu+9jaM8Y5/AD8qj8nS/M8zybHfndu2JnPrn1oHrYqnxdqhismj01JFnjVnmQs0eS+1iuOdqjBOeTuGM4bFyx8R6hPrr2M2n/Z4A8iiRgSTt+6MjjJHz+mGA+8CKkiktYY1jikgjRRhVRgAB7AU/wC0Q4/18f8A32KYGr9s96PtnvWT58H/AD2i/wC+xR58H/PaL/vsUgNb7Z70fbPesnz4P+e0X/fYo8+D/ntF/wB9igDW+2e9H2z3rJ8+D/ntF/32KPPg/wCe0X/fYoA1vtnvR9s96yfPg/57Rf8AfYo8+D/ntF/32KANb7Z70fbPesnz4P8AntF/32KPPg/57Rf99igDW+2e9H2z3rJ8+D/ntF/32KPPg/57Rf8AfYoA1vtnvR9s96yfPg/57Rf99ijz4P8AntF/32KANb7Z70fbPesnz4P+e0X/AH2KPPg/57Rf99igDW+2e9H2z3rJ8+D/AJ7Rf99ijz4P+e0X/fYoA1vtnvR9s96yfPg/57Rf99ijz4P+e0X/AH2KANb7Z70fbPesnz4P+e0X/fYo8+D/AJ7Rf99igDW+2e9H2z3rJ8+D/ntF/wB9ijz4P+e0X/fYoA1vtnvR9s96yfPg/wCe0X/fYo8+D/ntF/32KANb7Z70fbPesnz4P+e0X/fYo8+D/ntF/wB9igDW+2e9H2z3rJ8+D/ntF/32KPPg/wCe0X/fYoA1vtnvR9s96yfPg/57Rf8AfYo8+D/ntF/32KANb7Z70fbPesnz4P8AntF/32KPPg/57Rf99igDW+2e9H2z3rJ8+D/ntF/32KPPg/57Rf8AfYoA1vtnvR9s96yfPg/57Rf99ijz4P8AntF/32KANb7Z70fbPesnz4P+e0X/AH2KPPg/57Rf99igDW+2e9FZPnwf89ov++xRQB093IIbSaYpvCRsxX+9gZxWDN4ght/C1pqkcRtIpgpAmjKCIEE4YcYPGPrXQyMixs0hAQAliegHeqVxdWK6aksypPA+AoCbw/fp39aQzJ1vxQdNsdIuvsjym+Yb49pBVdvr0X5mQZbjmsuH4j2z+a76LdRxRNEjuZ0OGfHGO+M/pXVXmoaZBDbSXUkSw3B2xO6jaPlLck8KML374rPsJvB8NzcNaXekebdMkswEyNvJ+6cE8ZyMY9aED2LVrqolF7G01uZYbiWFWjBKR7F3DzD/AA8delcj/wALGe2UT3Vva3cDxB0FpJhgdqnBJOMktkD+7z2NdqL3T47HULvy/LgtjIbo+TtzsGWJH8XA696zY5vCevWS2IWxeO5ClbdkEUjjaGXCjDcLj8KEJm7A5kgjkKFC6BipOduRnFPpI1WONY0GFUBVHoBS0DK2o/6lP+ui1nxiP7OpaFZWLsqgqCSSx4rQ1H/Up/10Ws0ErDGRx+8k/k9ADTJGCQbG1BHUedHSebF/z5Wv/f6OtxTbKoUQxYAwPkFV9V1HTtM06fULxI0t4ELyFYtxA9gOtAGX5sX/AD5Wv/f6OjzYv+fK1/7/AEdXo9d0CSFJlvdO2OMqS6D0/wDih+YoOu6Gty9u9xZxugB+faobP90nr1GcdMigCj5sX/Pla/8Af6OjzYv+fK1/7/R0298ZeG7C9mt9Rns7QIpMbyFf3pVtrKB6hsADuTxWhDrugyxq63mnjIHysyhhkE4I7HCtx7H0oAo+bF/z5Wv/AH+jo82L/nytf+/0dP1LxZ4Z05mW9uraEARkMUG1hJnaVPccHpWja6npF06x209jM7JvCoVJK8c49OR+dOwGX5sX/Pla/wDf6OpIvJYrvs4VVjhWXY4J9OK2d9v/AM8Yv++BWbqjJ9tgEahQxBYKMAkHj+ZpARzLChCpZxSNgsRtVQAO5J4qDzYv+fK1/wC/0dW02m8VXGVO3I9cbj/MCtLfb/8APGL/AL4FAGF5sX/Pla/9/o6PNi/58rX/AL/R1u77f/njF/3wKN9v/wA8Yv8AvgUAYXmxf8+Vr/3+jo82L/nytf8Av9HW7vt/+eMX/fAo32//ADxi/wC+BQBhebF/z5Wv/f6OjzYv+fK1/wC/0dbu+3/54xf98Cjfb/8APGL/AL4FAGF5sX/Pla/9/o6PNi/58rX/AL/R1u77f/njF/3wKN9v/wA8Yv8AvgUAYXmxf8+Vr/3+jo82L/nytf8Av9HV2+13RLHUodPvJLeCeaNpU3oAu1SAct0ByRx3p8ms6GiyE3VixjVnZVKlsLnPH1BH1oAz/Ni/58rX/v8AR0ebF/z5Wv8A3+jrQg1jRZ42kjuLEhU3uCVBQZx8w7c8c96SbW9Dhikla6sSsZw+0qSOn/xQ/MUAUPNi/wCfK1/7/R0ebF/z5Wv/AH+jq+uueH2keNdQ0xnT76iRCV4J5/AH8jST67oEDokt5p6lhkZZeBgnJ9BgHn2oAo+bF/z5Wv8A3+jo82L/AJ8rX/v9HW6JLcjIhhI/3BRvt/8AnjF/3wKAMLzYv+fK1/7/AEdHmxf8+Vr/AN/o63d9v/zxi/74FG+3/wCeMX/fAoAwvNi/58rX/v8AR0ebF/z5Wv8A3+jrd32//PGL/vgUb7f/AJ4xf98CgDC82L/nytf+/wBHR5sX/Pla/wDf6Ot3fb/88Yv++BRvt/8AnjF/3wKAMLzYv+fK1/7/AEdKskRyTYwbQMsUdGIHrgc1ub7f/njF/wB8CqmrNF9kykaKwdMFVx1YA/oTQBWkjt0Td9mjYkgABByT0FV2kjVirWNsCOoMsfFPvWZLWN1OGXkH32mteI2yxqohiwAAMqDQBiebF/z5Wv8A3+jo82L/AJ8rX/v9HW7vt/8AnjF/3wKivLuxtLWW6uVgjhiUs7lBgAUAY/mxf8+Vr/3+jo82L/nytf8Av9HRf+MfC9hbRXF7cwwLIgfa8WHQEgAMvVTlgMGtS11LSrpwlvJaSSbN5RdpYDOMkdRzx9aLAZfmxf8APla/9/o6PNi/58rX/v8AR1u77f8A54xf98Cjfb/88Yv++BQBjw+S7ANZwqDnaRtcHHUZFLMsKHalnE5A3NwqhR6kmpr9k/tCIRqFBUEgDAz81MhK/wBqBXAKEKSD0OA+KAK3mxf8+Vr/AN/o6PNi/wCfK1/7/R1u77f/AJ4xf98Cjfb/APPGL/vgUAYXmxf8+Vr/AN/o6PNi/wCfK1/7/R1o3uraXZ3cFrcCJZZwzLiLIVV6sx/hXkDJ4yQKE1jQ3k8tLvTmfj5Q6E88Dj3yKAM7zYv+fK1/7/R0ebF/z5Wv/f6OpLbxZ4YuLb7Qt5aRp5phPmqEIYHBJB7Z79KdP4o8NwrM32u0lEMbSP5Kh/uttKjHVtwI29c0AQ+bF/z5Wv8A3+jo82L/AJ8rX/v9HWm2q6MsQla5sBGS4DFlwSv3ufbBz6VLbXmn3Kb7Y2sy/wB6MKw/T6H8qAMfzYv+fK1/7/R0ebF/z5Wv/f6Ot3fb/wDPGL/vgUb7f/njF/3wKAMNprZDtksCG7hYdw/MDBorQhb5WC8KJHAHoNxooAtXESzwSQv92RSjfQjBrHl8O6fJ4et9Jiea0gt1UQvE/wA0YAwACc9jjmta7WR7SZIW2ysjBD6Njg/nWBeWOut4WtYBJb3uoR7TNk+WsxwQTnPHPP4UhlrU/DGl6ha2NvOsoSwA+z7W+6cryfX7uOfU1h2Xw7sI2vluLt2inmjki8pQroqdFJI56Dpir+u6Xr9xY6PHY3cUc9oQ88mcMx2hMKegO1nOTnoK5/TrT4gSS3ynUb3zLeWGOITuqxuoxvYHb82cHp601uJ7HbJpEStcs9zcyvNM8yM5H7kuu0hRjGMf3s9axdM8Ew6Z4ltNWs7x3SGN1ljnUMzMUC7gRjHCjP6Yq3bafqSw6usdvDZ/ariVlTzfM8xTHtVgf4CSMkc1yk/hDxDPaWTPGIninLGzgvdsMYGdrAnJJ6bhnnnGKEDPS6KU9TSUAVtR/wBSn/XRay2z9nXHPzyfyetTUf8AUp/10WqFj/rrcf8ATV/5PQBELzcAwbIPQ1n+JLSHXNCu9IuWIhuk8uTr93IJHH0rojptiSSbVMn61HcWWmwQPNJarsQZOASaYK6PI9W+GkbW12ukXcNoZHuXRFVvn83OFck/w7jjGOi+lPuPhq0izbdccNNG8blkJBQ4wvsPlUnHOVHOMg+lfaNJ/wCgRf8A/gK9H2jSf+gRf/8AgK9FwOE1bwHFqGpi9k1DPlSBoFaPO0GRJH3epLKcemazm+GEIhhjj1diqsrSLIpIkxGU5wQe+evc+temfaNJ/wCgRf8A/gK9H2jSf+gRf/8AgK9FwOE1vwM2skfb9YdvLS2SJ1jAciLG4N2IYjPABBNaHhDwrH4c1AXUN80o8uRHBHLbiuBn0G3tXV/aNJ/6BF//AOAr1NZf2TdzmBLCaKQIXxNEyZAIHGfqKLisR/az61EZTLdRt12lQfbJP+Fa39m2H/Pqn61DfwQ29vCsMaoDOpOPoaBlW5k8tzIeANvP13Ck+1n1q3aIks8scihlMa5B+pqb+zLD/n1T9aQGd9rPrR9rPrWj/Zth/wA+qfrR/Zth/wA+qfrTuIzvtZ9aPtZ9a0f7NsP+fVP1o/s2w/59U/Wi4Gd9rPrR9rPrWj/Zth/z6p+tH9m2H/Pqn60XAzvtZ9aPtZ9a0f7NsP8An1T9aP7NsP8An1T9aLgcJ418K2Hiedbm7EbzRweTEJd2wDzFdshSCQQuK5i/+Gtxc6izprRjt5IplIVTmPeUG1eem0HGc/MSe9exf2bYf8+qfrR/Zth/z6p+tCdhnlDeA7qGK7+zauHaW3MMSOh2xgzBz35HBJzzknGBxU+leAIbKzurZ9UklE1qLZWIOVUNG2T6tmPr716h/Zth/wA+qfrR/Zth/wA+qfrSBabHkqfDS1WZWe+SZACMurb1ypGVII55xzngmopfhip1H7amuSsyiby/NUtgyPu2nHBRegHXk816/wD2bYf8+qfrR/Zth/z6p+tNu4krGRZSfZbOC2V2YQxrGGbqcDGTU32s+taP9m2H/Pqn60f2bYf8+qfrRcLGd9rPrR9rPrWj/Zth/wA+qfrVKWTw3FK0UlxZI6EqytJggjseaLgR/az60faz607z/DH/AD9WH/f3/wCvR5/hj/n6sP8Av7/9ei4DftZ9aPtZ9ad5/hj/AJ+rD/v7/wDXo8/wx/z9WH/f3/69FwG/az61FcXBkVI+pMi4H0IP8hVmKTw3LIscU9k7scKqyZJP51daytYI5JIoERth5H0ouBm3u5rRFAyTwAP900iXm5AVbII4NTof3lp/11X+Rq62nWLMWNsmT160hmb9rPrVLXIk1XR7rTpZCi3EZXcOx6g/mK3v7NsP+fVP1o/s2w/59U/WncDyaH4bxq9s02q+YI5TNIChIZz5R4znj910OetbHg7wp/wj2ppd/wBotcLHbNAqlTk7mU5Y9+FH4k16D/Zth/z6p+tH9m2H/Pqn60CsZ32s+tH2s+taP9m2H/Pqn60f2bYf8+qfrRcDKjl82+DddoA/9CpbmQx3fmdANgz9Q9X7yCG3SFYY1QGTJA/3TTbKOOa4uY5EDKY48g/V6Qyr9rPrR9rPrWg2n6cuN1vGMnAyTyaX+zbD/n1T9adxHBePvC8fisw7r1rYKuyTGcsA25QMH1yD6gnvgjM0jwDDp+u6bqS3qLHYu8iwRq23cxkOBkk7RvGAcn5RzXqH9m2H/Pqn603+z9Nwf9Hj49zQtAep5FdfC2zYXIt9QEZmU7ZHVmeMl97Ac42k9RjPTBFSn4axOojk1ZliVJQojUqd0izAknvjziR7qDXrX9m2H/Pqn60HTdPAybaMfiaSshnltz8Pre5sLO1nvhKbZ5mDsGyokeNsrg/exGAc5B3NxzXS+DtKXw5p7WUdyZ0LZUkcj5mP/s1dYun6cxIW3jJHXBPFL/Zth/z6p+tO4Gd9rPrR9rPrV9rDTV+9BEv1Jp39mWH/AD6p+tFxFbTWaS1DjkM7kH/gRorTRVRAiKFUDAA7UUhkd3L5FrNPjPloz49cDNYN14hEfhi01bY9os4Un7Qm0xggnDDseMV0MrIsTNJjYAS2fTvVC6urGPSkkmjWaCQgKoGQ3f8ApmkBla54luLCw0e6hsnmN4Q0qbCNqlQOW/g+dk5Oax4PiNI4meTQWSKF4o3YXQJ3PjIA284yee+K6+71WwtYbaSZsRTruVguQiAZLt6KMjJ9SKqW194XtdQmjt7rT4ru7kDSqp+aV+ACff5h+dNA9iK31qRotWZZYrz7LPLFE0ER2xlI9xWTnqDkZ78VzNp421S4urBYbiwkgmu4oWke3MZmQuVcopJwQRgdc9a7HTde0m/uZre1nXcknlglcLKdu47T/Fgdau2U1veWkV1bqjRSKHQ7QODQBPRRRQBW1H/Up/10WqFif9Itx/01f+T1f1H/AFKf9dFrOsf+Pq3/AOur/wAnoA2qq6t/yDZ/93+tWqr6kjSWEyIpZivAHU0ANlZlR2UZIBIHrXitl8X7+21o291apPYsqtv3ZkEpkCtGOOQCSP8AZ2nrXrv9oN/0DNT/APAf/wCvTfti/wDQHvv/AAEFAzgNI+Mmk6jrdlpCaXcpcXUtvGQXyIvOwVLcccMuPUnFUdV+LF/ZapBbw6el7ZC7ljmvo4yIpES4WMqh7Mqk598etemi8UHI0e+B9RaDNH21cY/si/x6fZRQIyPAPjCHxdBcyw2Mtp5CwPiRsllliEinp/dYfjkdq34/+Q7F/wBesn/oaVAL7b93StQX6W2P61JYNJcaoLj7LcwIkDIfOTbkllIx/wB8mgDUqlrH+ph/67r/ACNXao6z/qIf+u6/yNACacc3cn/XNf5ms/xH4ptNB1K3tr2CQwyQtK8yc7MZwNvfODV7TP8Aj7l/65r/ADNV9f8ADWl65cxXF+srPFGUTY+AOchv94HkGgChF478PzWz3EUswVIvO/eR7N0W/aZB6rnBz6EetQ/8LA0VmDRtvi84xM27DLiMsQV/v5G3b369qsW/gbw9DHJGtvKY5Lf7OUZ8qE+Xgcf7C/lTT4B8N4cLayIHkeZtr4/eMCN3TqMnFAF+fUba9soryG5vUtsE5t+HJ3Ko9ePmrIm1J4zsWTU3kXzRIPt67UZC2Bu2c52nntWxLoMA05NPt/J+ygFXiuI/MVgSD6juoNU5PCdrJapayW2kPAjOyRmyOFL/AHsfP3pPfQCnc6nJDceSDq3zgNEXvVUFSrHLfJ8v3cfn6Vr6BB/asMshvtWt2jcKUNyrHBUMM/LwcHkdqpT+EbO4ybi10iYkKCXsiSQqlV/j7KSK0dM0260uFodOm0+1jd97LHaEAt0z972FMWpesN32RA0jyEZG5zknB6mp6is45IbZI5ZFkkA+ZlXaCfp2qWgZz2v+K7LQ9SNvfwyLbLCJHuF52k7sLt+iMc57VUfx5o8mnyXVmJJHSSFDHP8AueJZDGrZOeMqa0df8LaTrk7TagszMYxHhXwBg5DDj7wyefc1Dp3g3QrB5Gt4JMOYyVd8gbHLrjj1Yml0HpcTQvGOjaxMttaysbkjlAMqG+bIDdxlWGfY1Dd6np1rewWN1q+qx3tz/qo/NCrIdgc7fl6DKj6mrWk+EdD0q4SextmikQkghvUuf5u1Spo06TvOsmn+c+zfKbPLNsGEyd3YcVT8hIxotUlktmmX+1gRCJQDfKAFy2dx2fLgKD+PtRbat57xEPq6QysAGa8UMAZAnK7OvKkD/e9KuJ4Rs0Eipa6QqSp5cqiyOHUNuAPz9m5p0PhOzhuFuIbTR0lVgyuLI5BDFgfv/wB4k/U0K1xam19haxu4SL+9nEm4FZpAw6ZzwBVqqscWoNcxyXd5BKiA4VICpyffJq1SGFZOmIhjuCUQn7XPyVH/AD1atasG11CxtTcQ3N1HDILqYlWODgyMQfyIoATxXqlt4f8ADl9rU9vHJHaRGRl4XPOOuOOvWuYh+KngeSFmN3iSNWMsSwgtGVALA/Tn/vlvSuovb7Qb21e1vLm0ngkxvjc5VsHPP4iuf1zw18OtYhuo72w0wvc+YXmQbZA0n3mB7MeuaEAjfErwas0iNdIUQZ3pGGwAFJLegG9a6jRb6x1jSrfU7FQ9rcJviZowNy9m+h6j2rlj4U+F5iER0PRCgkMoGw/fPU10On3vh/T7GCxsbi0t7WBBHDFGcKigYAHsBQHUvXaII0IjQHzE5Cj1q9c/8e8n+6f5VkSalYXDRw293FLI0i4VTyea17n/AI95P90/yoAyYz+9tP8Arqv8jUni3UZNK8PXl/Ehd4YywA6n6e9RRf660/66r/I1rXEMdxC0MyhkYcg0AcjY+L3/AOEIt9cnt3DSRu3znJUCIyZP97gY7ZqEfFDw2t3LFMt7FCiLiZoSAzmQptx+AIPcZ9K6e90PSL7Tl0++0+C6tVbcI5Rkbucn68n86pz+DvCs6lZvD9hICwYgx9SDkHr6nNAGvLI2WKsAEUN/vVymt/EHTND8R3ul6vbTW8FuiNHcqd3nMVDMoX/ZBGee4rr2jjYqWUEr09qyNV8K+GtVu3u9S0Oyu7h8bpJUyTgYH6cUdQK/hzxlouvX5sLL7XHciN5PLuIDGdqvsJ6/3gR+FdDWdY6Dotjfm/s9LtoLvYY/ORcNtLFiPoWJP1NaNAFPVPuw/wDXT/2U1Hph/wBLuP8ArnH/ADen6t9yH/rp/wCymo9K/wCPu4/3I/5vQBg/FX7VDoEd9aM6vbyZJXsCOv5gD8at6brcl9qWk/ZZkmtrm0LTAH7rYBzWj4qhuLjw9eQ2sfmzNHhU9eef0rF8PeFltU0m/Cm1uoQWuIweDkdPzrz5wqLEuUdml+D+7W55dSnWji3KGzSv8n92qevkdbXPa3qUdtpWjXk8zRJ9s3TbTgFMOCT6gZB/CuhPSvEbvx9qul+Jb+KbwbqNz9hRoLZ92Y5BkklRjgtx6104ifLG3c+lyzDSr1Xa2i6tK/TdvzPZNNmWWJ9kolVX+Vh0KkAj9DUGuahBp6Q/aJAiyuVGfYZrE+FusX2v+H5dXv8ASZtJluLhsW0pyVAwAeg64rM+L0Bmk0ZpWu0tY5nMr24yV+XjPt2raL5kmcGIpzpSlDqtN7/itGbdhqOm/wBvCRLmQTXSLF5ZPykjJBx69a6SvFtMtbZ/EmjSabe6tdSx3asyyj5FXGCT+Qr2h87TjrjimY03O3vnIX3iPSbyC9tZHmK5eKRox93BwefXpW74Y1K01TR4riynaeJf3e9upK+teMWmk2sEt2L7Utds53upWeFB8nLk8exGK9C+DVidP8OXUCC5Fub2R4TOMMynv9Kp8vQ1O4oooqRDLiJZ7eSB87ZEKNj0IxWNJ4csH8O2+kW7PZwwKqwtCdpQAYwPbHFa92JWtJlh4lMbBD/tY4/WsC8tddbwraxt5V7foF89V/dLI2CCRjOBnnFIC3qWhLPY21paXf2RYYWt+V3B42AyuMjuq/hkd6w7fwEsdusTahlVmDBRFwUWRpEXrwcsTn6elXtes9TOm6evkzXVxFbuhaA4MU5C7ZR9AHGfVh61z8EPjSRo7l5dREizqjDdiP5ZTvYrn7pQKPrvoQG7ovhWS2v4dRutQjlukC+ascWASoG0dexUfUDFb+j20lnpkFrLcLcPGuPMVNoYZ44ye1cZ4YtdaXVBfJBfJa3ZEspm++52AEsc8ggHb6MRXWeF43h0K2SS1ltG+YmCQYMWWJ2/QZwPbFUxI0qKKKQytqP+pT/rotZtkQtzAzHA85+fruFaWo/6lP8ArotZCqrxsrqGUu2Qf940Ab+5f7y/nRuX+8v51z/2eD/nin5UfZ4P+eKflQB0G5f7y/nRuX+8v51z/wBng/54p+VH2eD/AJ4p+VAHQbl/vL+dG5f7y/nXP/Z4P+eKflR9ng/54p+VAHQbl/vL+dG5f7y/nXP/AGeD/nin5UfZ4P8Anin5UAdBuX+8v51S1kgwwgEE+cpwD7Gsz7PB/wA8U/KlSGJG3JGqt6gUAXtNZRdyAkAmMYz3wT/iK0dy/wB5fzrBkjjkx5iBsdMjpTfs8H/PFPyoA6Dcv95fzo3L/eX865/7PB/zxT8qPs8H/PFPyoA6Dcv95fzo3L/eX865/wCzwf8APFPyo+zwf88U/KgDoNy/3l/Ojcv95fzrn/s8H/PFPyo+zwf88U/KgDoNy/3l/Ojcv95fzrn/ALPB/wA8U/Kj7PB/zxT8qAOg3L/eX86Ny/3l/Ouf+zwf88U/Kj7PB/zxT8qAOg3L/eX86Ny/3l/Ouf8As8H/ADxT8qPs8H/PFPyoA6Dcv95fzo3L/eX865/7PB/zxT8qPs8H/PFPyoA6Dcv95fzo3L/eX865/wCzwf8APFPyo+zwf88U/KgDoNy/3l/OjKf7H6Vz/wBng/54p+VH2eD/AJ4p+VAHQfJ/sfpR8n+x+lc/9ng/54p+VH2eD/nin5UAdB8n+x+lHyf7H6Vz/wBng/54p+VH2eD/AJ4p+VAHQZT/AGP0qO7ZVtZSWUAIe/tWH9ng/wCeKflR9ngz/qU/KgCaPiW1J4AlXPtwa2ty/wB5fzrCdVdSrgMp6g0z7PB/zxT8qAOg3L/eX86Ny/3l/Ouf+zwf88U/Kj7PB/zxT8qAOg3L/eX86Ny/3l/Ouf8As8H/ADxT8qPs8H/PFPyoA6Dcv95fzo3L/eX865/7PB/zxT8qPs8H/PFPyoA09WZSIFDAneTjPbBqPSiBd3GSBmNMZ78t/jVFIoo23JGqnGMgUskcchBkRWx0yKAN7cv95fzo3L/eX865/wCzwf8APFPyo+zwf88U/KgDoNy/3l/OjKf7H6Vz/wBng/54p+VH2eD/AJ4p+VAHQZX+8v5ijK+qn6kVz/2eD/nin5UfZ4P+eKflQB0Hyf7H6Ubl/vL+dc/9ng/54p+VH2eD/nin5UAdB8n+x+lGV/vL+Yrn/s8H/PFPyo+zwf8APFPyoA25Lu2jco8yKw6jNFYf2a3/AOeKflRQBvXcvkWs0+3d5aM+PXAzWDc+IPK8M2ureTJaLOFJ+0JzGCCcMBn5u1dBIypGzyYCKCWz6VRuLyxTTUlk2TwSEBVTDB+/HY9M0gM7VNbuYbCxuohHEZbdrlo5hjzCoUCLPYkvnP8As/WqVn4ylufOUacqMsBkQNJ918gKsn90EMGyM4HvxWxq99pP2a1e+t0uYJAZlJjDrEgX5pD7AMBxz81V4bvwpsuRCLDasDtMFi4aLPz9vmGeoGeaaAyofGd22m21/LpTRRSTmM7m5kURb96gf7XGDjpUU/ji7STb/ZSBB1cyHaSAu/HHT5uD3xWzFqnhd0jdDZlZp8ZEY4l8vdzxw2zHPpSSax4TVEtzLZlQqYjEXCqQNvGP936cUB3F8PeIZtUMm/Tnj2sFCo25j87KX/3OAc9eTxxWPB4u1OKC2EmnrcNInmO8h8sj5GbaAuQcYUDnJzzg10mj3OhyPIdLa0UnHmGJdufmYAH33B+Pr61nW+seGVtFZLeCJAPPaPygDGCTtcgepHbnJGaAM+x8VXGqX9vaSWUMCmR0fEhJLo+35eOVxgg/X0rTViBhVZ2MjAKvUncant/7Hu7CG/0uG2KNIFEkcYByGbI/Bi34k1Hp5/4mEA/6ayfyagB3l3f/AD5z/kP8aPLu/wDnzn/If41uUUAYfl3f/PnP+Q/xo8u6/wCfOf8AT/Gt0daoWTMdGLEnO2Tn8WoAo+Xdf8+c/wCQ/wAaPLu/+fOf8h/jW3H/AKtfoKWgDD8u7/585/yH+NHl3X/PnP8AkP8AGtymyf6tvoaAMXy7r/nzn/If40eXd/8APnP+Q/xrai/1Sf7op1AGH5d3/wA+c/5D/Gjy7r/nzn/If41uUHoaAMPy7r/nzn/If40eXd/8+c/5D/GtmD/UR/7o/lT6AMPy7v8A585/yH+NHl3f/PnP+Q/xrcpR1oAwvLuv+fOf8h/jR5d3/wA+c/5D/GtezObWMnng/wA6loAw/Lu/+fOf8h/jR5d3/wA+c/5D/GtyigDD8u6/585/yH+NHl3f/PnP+Q/xrYt/9X/wJv5mpKAMPy7v/nzn/If40eXd/wDPnP8AkP8AGtyigDD8u6/585/yH+NHl3f/AD5z/kP8a2Yejf7x/nT6AMPy7v8A585/yH+NHl3f/PnP+Q/xrcooAw/Luv8Anzn/ACH+NHl3f/PnP+Q/xrXt+sv/AF0P8hUtAGH5d3/z5z/kP8aPLu/+fOf8h/jW5RQBh+Xdf8+c/wCQ/wAaPLu/+fOf8h/jWxF/rZv94fyFSUAYfl3f/PnP+Q/xo8u7/wCfOf8AIf41uUUAYfl3X/PnP+Q/xo8u7/585/yH+NbCf66T6CpKAMPy7v8A585/yH+NHl3f/PnP+Q/xrcooAw/Luv8Anzn/ACH+NHl3f/PnP+Q/xrXT/j6kH+yv9aloAw/Lu/8Anzn/ACH+NHl3f/PnP+Q/xrcooAw/Luv+fOf8h/jR5d3/AM+c/wCQ/wAa1/8Al7I/6Z/1qWgDD8u7/wCfOf8AIf40eXd/8+c/5D/GtyigDD8u6/585/yH+NHl3f8Az5z/AJD/ABrYb/j4T/db+YqSgDD8u7/585/yH+NHl3f/AD5z/kP8a3KKAMPy7v8A585/yH+NHl3f/PnP+Q/xrcooAw/Lu/8Anzn/ACH+NHl3f/PnP+Q/xrcooAw/Lu/+fOf8h/jRW5RQAy4iWeCSGTOyRSjfQjBrIl0DTn8PQaTGWtLeBVWJoW2FAOAAR2xxitW7WSS0mSFtsjIwQ+jEcGsC70/Wm8LWtuJ472/iC+aZBsWY4ILfL05OcdKQFvVNFtZrK2to7xrFIo2gUgg74yBlOev3FP4HsTWdp/hOxi8z7PqZkbydsWxExCCQVKgdsqDjoxyT1qTXNL1GbTdPhEYvZYoTHId2Nr/Id/PsrL6/P6ZpnhHR762a7v5vN0555v3doVRvLhDZCZGe3HsOlNAPj8GaeNPSyjmKwpMZAUiUMf3ezDEcscdzz2pk/gvTdi+ZdSRzNkGUgAuzbd3HqdvQetYOr2HinT7Q3EjSSqbuNTHaStkxySlm/EZQfQHsTWpY6PrkUTRXJuJv9PtJUMjq4UIo8xhk5AyO3OenFCA2dD8O2ultJ+8+0I7BwrRKAr7mbdx1bnr7Vnr4Js1llm+2ymWRVUMI1G3Dl+B9T0/HvXVUUAYmm6RDoeixafbyNIizl9zDBO4k8/41Hp//ACEof+usn8mrW1H/AFKf9dFrI0//AJCcP/XWT+TUAdBRRQOtADPOhDhTNEGyOC4zycD9apaeytohKsGG2UHBzzuauRj0jVp7+FjolxAsUg2yyTIxwZ3YE/MSSgwR/vHvW1o9lbxLepH5qq8JmKiRsbmeQE499opkt2aOjjB8tfoKUkAgEgE8DPeq0dpD5a/NN0H/AC1as+50q0vNUkjna5KxwIybbh12ks+TwevyihBJtbGzkZIyMjqM9KaxDQsykMNpwRyKx28M6cSNst8qn/WD7XJl/TJzng0yz0qCy1GeGKa5MDQF0iMzYTntz6kn8aLInmndXRtwg+UnB+6KcCCSAQSOCB2rF1SzSRdOthNcxpPNtcpMwOBE7DnP95V/lTtI023t7m9jWS4Y+YrMzTMSxKDJ60W0DnfNaxs4PoaRgcHg1jX+mQ3WqQxm4vIwsDMNlw453AcjPPGaW30u1s9REcMt4VkhYkSXTvyCPU8UWDnd9tDVgz5Ef+6P5U88EA8E9KqwWkPkR/NN90f8tW9Koanpdrd6haQzNc7NkjfJcOpzx3BoRUm0tDVaeBCoaeJSwyuXAz9KlHY9qx08N6Ouc27vk8GSVmK+y5PA9hRp2mW1pqM9vDJdeWY1fa9y7YOT0yeKLIlSlfVGlZZ+yx/Q/wA6mwfQ1RsrSH7LH803Q/8ALVvWq+p2IlmtoY7m5h3MxLLKc8ChFydlc1sH0NGD6GsX+wcgFtVvy5OHbzCNyf3cZwPqOam0i1j+wIDJcNtd1BaZicByBzn0FDRMZNuzVi/bA+V/wJv5mpK50aWLye9829uxbIxUQpKVycA53A579K0dKtY20u0ZmmJMCEnzW/uihoIzbdrGlg0h4HPA96g+xw/3pv8Av61Zmo6Xa3mrWsMzXRjEErbVuHXJ3IOcHnqaEOTaWhrRsqg7mCks2MnGealwfSsGLw1prK/mPeyKCQga6cleecHOeat6PaxtpduWedjsxkzMScH60NIUZSvZo0hznbzjrjtS4PoawINDs7u6vJJJb1c3BVhHdOgOFXHQ1b0a1jbS4N0k7ELjJmYk4PrmhoUZtvVFtZoYTL50sceZDjewGeB61YHIyOlc5JpFhcDVrieN5pEd1QySFgoCDoD0rWsrSI2UHzTf6pf+WregoaHGTbLD3VukvkvPEsmQNpYA1Ng+lc/Po+nzyapNLBvkAwrljuGEGOfrWlZWsTWcDM8xJjXJ81vShoUZNvUljngW4mRp4g28DaXAOcDtVnB9K5abSbBrO/umhLTC4yHLHd94d66E2kP96b/v61DQ4SbepYwagku7WNwj3EStu27Swzn0pPscP96b/v61ZdpoumXDXck1tvdp3UuWO7HHehWCTeiRqwSRyXEqxyI5AGQrAkVPg1zeo6DptvaXdxbpPDLDCXVo53UkhSRnB5/GttLSEhfmm7f8tWoYRbvZlg/L97j60uDXLJolnLob30kt805heTJvJMbgCQcZxW9DaxNEhLTZKj/lq1DVhQm5bokQj7ZKuRuCLkZ5HWp8GuZsNOt01GK5VrjzJZHDsZ2O4Zbjr04GK3vscP8Aem/7+tQ1YcJOSJ2IVSzEKo6knAFRtcW643XEK56ZkAzWfrdnA2myKxlKsyKQZW5BcCmr4c0ZSc2hf/ro5bH0z0o0BuV7IurPA19sWeJmMYwA4JPNWJGWONpJGCooyxPQCueuNF0211Sxe3t/LbzvvBznBV+M+laGs2cB0u4DGUgpggyEg5NFkJSdnfoSR6tp8l19mS43SFtowh2k+zYwfzqzeXMNnAZrhikYIGdpPJ9hWbqWn2tvpB8lHRYNsiKrkAbWB4H4VJqlrDi2w03Nyn/LVvenoLmkk77irq1jJqEMKSsWZSAdjAZOMDOK0XIRCzHCgZJPYVk6vYQi0kEfmKVjZ1xIeoIOf0p2s28J0K9kBm5tXbHmt/dNFkPmavcc3iDRVODqVv8A99fT/EVpIyugdGDKwyGByCKyk8M6CFVP7Lt8Bt2Ng6+tSeHbeKHSrby9wAjwBuJAH0odugoOpe0rfI0qKKKk1CiiigAooooAiu5fs9pNPtLeXGz7R1OBnFYN14gKeF7TVvLezScKT5y8xggnBHY9q6GVkSNnkICKCWJ6Yqhc3lj/AGUkzpHdW8uNoUB1fvn0I4zmkBl61rN3Hpun3MMv2Vp4DKdyZ3N8gCc9Pvs3r8npmo/Cuq6tez3jyBr+yilFvFOhQLIVOGkGPbk/pWjq+t6JZQWcmoMClwpe3UQGQnC84AB5wf1xTfD+u6DfS/YNJyjLuIjFq0S8BSSMgA/eXp600MwY/GWpQ3rWtxaWrcMysrMCAJQoDA9yM4x3x61PZ+LNSlvrS1uNNji+1MQME5VfJ8zPPcEgY+tblzfaDDevBctaR3AljhIkjALOw3IAT16Z46Y9qf8A2noLSnN/pvmRNj5pUyp4HH/fSj8QKYrHOJ4p1WG0ithYme/WJHl8/AI3LuGdnHf9K0vC3iKfWLyaKW3ihRDKEwxLNtYDOO3BGc984q3f61odi4ed1zIiMJIoC4dS21TuUcgH8hz0p1nqmiPayXthJbP8m8iJQJGUtwcdcMeh70kIu6j/AKlP+ui1j6d/yFIf+usn8mp02v6beXlvZWtxvd3YnKEcqxUj8wfypmnH/ibQj/prJ/JqBnRUUUUAKOtYWm/fuv8ArzH/AKMmqwfEOji4SD7YC7sqrtUkEsxUcj3B+lVNOliD3OZEz9jA+8P+ek1NES3RvR/6tfoKqRf8hq4/69ov/QpKnjmh8tf3qdB/EKqRTRf25c/vU/49of4h/eloQ5bo0KpS/wDIWP8A16N/6EKtedD/AM9U/wC+hVGWaL+1v9an/Ho/8Q/vChBLoLef8fWlf9dmP/kF/wDGpbT/AJCF9/vJ/wCg1BcyxG60z96nDsfvD/nmf8afazRf2le/vU/5Z/xD0NPoR9r5/oSH/kMD2t//AGb/AOtRN/yFYP8Ari/8xTRND/azfvU/491/iH94024mi/tW2/ep/qpP4h7UD6fMuQf6iP8A3R/Kq03/ACGLb/rlJ/Namgmh8iP96n3R/EPSq8ssX9rwfvU/1L/xD1FJFS2L1VI/+Q1L/wBe6/8AoRqx50P/AD1T/voVUjmi/tqT96n/AB7r/EP7xoQS6Fiy/wCPWP6H+dMuP+P+0+jn9BRZTQ/ZY/3qdD/EPWo7iaH+0bX96n3ZP4h/s0IJbF2qmkf8ef8A21k/9DarHnQ/89U/76FVNKmi+yN+9T/XSfxD++aOgP4l/XYj07ltS/67n/0BasaR/wAgmz/64J/6CKqaXNFv1P8AeJ/x8H+If880qxpE0X9lWn71P9Qn8Q/uimyY7/f+ZdqnJ/yG4fa2k/8AQkqz50P/AD1T/voVUaWL+2Yz5qcW7fxD+8tJFS2LcPRv98/zqroRzo9t/un/ANCNT280PP71Pvn+IetU/D00X9jW371OjfxD+8aOgn8a+f6E+l/fu/8Ar6b/ANBWk0b/AJBkP4/zNN0qaHdd/vU/4+m/iHotGjzRf2dF+9Tv/EPU02KO6+ZDDzbav/12l/8AQBV6x/48bf8A65L/ACFZ9tNEbXVv3iczy/xD+4Ku2M0P2GD96n+qX+IelDFDciX5otS/3mH/AI5VjT/+PG3/AOua/wAqo2c0TRal+9T/AF8g+8P7oq1ps0P2C3/ep/q1/iHpQxw3/ruZ7/8AIHvz/wBNj/6EK2qwRNEdEvv3qf60/wAQ/vCtvzof+eqf99ChhDf5L9R9VNL+5cf9fEn86sedD/z1T/voVT0qaLypv3qf8fEn8Q/vUuhT+JCax/yDNS/69n/9BNX4/ur9BWdqssR0/UR5qc27fxD+6auxTQ+Un71Og/iFHQF8Zn2w/wCKWI/6dn/ka0rbmCL/AHV/lWZayxf8I0B5qf8AHu38Q9DV+zmh+zQ/vU+4v8Q9KbJp9PRGZYn57M+sh/8AZ62qwLCaLbYHzE5cfxD0etzzof8Anqn/AH0KJBS2/rsVta/48P8AttEP/Ii1crP1maL7Ev71P9fD/EP+eq1d86H/AJ6p/wB9Cl0Gvif9dyjqX/H/AGZ9JV/k9Taz/wAgyb/gI/8AHhVfUpYvtlqfMTiVP4h/tU/Wpov7Nk/ep95P4h/fWmuhMtpf10JtX/5Bdz/1zNM1H7ll73KfyNGrSw/2ZcjzE/1bfxD0qO/miK2H71P+PmP+If3WoQT3fyJdV/495f8ArhJ/So9X/wCRdu/+vR//AEA0uqTRfZ5f3qf6h/4h7VHq00X/AAjt1+9T/j0b+If3KF0CfX0NQdRVLRP+QVb/AO5VkTQ5/wBan/fQqpoTo2lwKrqTt6A+9LoW/iXz/QvUUUUigooooAKKKKAGXESzwSQScpIhRvoRg1jz+HbCXw/BpMbzWsEAURNE3zRgDAAz7cc1r3SPJayxxsUdkIVh1Bxwa526sddj8JWtuJk1K+h2mZmPl+ccHJz25IP4UgLupeG7W+tbW186eGC2iaHZHj50bbkEkZH3RyCDTW8K6b/a7ao32gSlDGqhyqrGyBGQY7Hapz1yODWZ4n0PVdRsNLhQGWaCCRJWWfy0DsFALDOWXhuhzUOj+G9Y0nxFJcWLxfY9jpmaV3MjtGmJCN3ADIcr1O7imhl3UfBOm3mpPqIuruCeR1dyu1g23O37wOMZ6jB4571BD4B02P799dSgooYPHH8zKqAOSF6/uwfTJPtitrGmeMG12W6s5AbWS4ilCQzKh/dgj5t2chhjgY5xnvUMFj4+LuXurmEyBJDi4hKo22LcmNvqHGemM+ooDoa//CGQCysbOPVdQSCztRbIoCHcu7LE5HUj5T7VDoXg8aTqtzJDdo9tL9n8pCv7xUhbcEz0K5wPpWZd6L4pnFjfTrK18lnAt6RcrskaOUsVVR3IJye+AKn0e117WfC1r/aLXf2/7ON8kw8pw5n3MMYHREX8PrQKyNKLw3p9nfyahDJPJIZkUq+NqsvcY/X3Jp+nf8heH/rrJ/JqxLHQ9fgbTJL5Qqx3IuJgs+QJCzhu/I2leK2tNP8AxOoh/wBNZP5NQPodJQKKKBHHw+Eb43iXE97aDExcpFGwGGkLMBn/AGcAe+a0tOijJuSY1z9kHb/ppNW+OtYmndLj/rz/APak1NEy3RqxwxeWv7teg7VThhi/t26/dr/x6w9v9uWtCP8A1a/QVTg/5Dt2f+naEf8Aj0tC6iluv66FryYv+ea/lVGaGL+1h+7X/j0k7f7S1o1Rn/5C6f8AXpJ/6ElCHPYZNDF9r0/92v8AGen+z/8AXp1rDF/ad5+7X7sfb2NPfm8sfaNz+i/40W3/ACFbz/ci/wDZqfQn7Xz/AEEWGL+13Hlr/wAe69v9pqZdQxf2tZ/u15jl7ewqVf8AkMyf9eyf+htTbv8A5C1j/uS/yFHUOnz/AFJoIYvIj/dr90dvaoJIYv7Xi/dr/qG7e4q3B/qI/wDdH8qrv/yGI/8Ar3b/ANCFJFS6FjyYv+ea/lVNIYv7bf8Adr/x7L2/2jV+qi/8hw/9ew/9DNCCXQdZQxfZY/3a9D296iuIov7UtB5a/wCrl7f7lWLL/j1j+h/nUNz/AMhiyH/TKb/2ShBPb7vzLPkxf881/KqelQxfZn/dr/rpO3+0av1U0r/US/8AXeT/ANCo6A/iRU0mGIyap+7Xi6I6f9M0qzpEMX9lWn7tf9Snb2FQ6N/rNU/6+z/6LSrOkf8AIKtf+uK/ypsiG/3/AJk/kxf881/Kqhhi/tgfu14tz2/2qvVUH/IZb2th/wChGki5dCW3hi5/dr989veqXh2GL+xbf92vRu3+0a0Lfv8A75/nVTQONIgH+9/6EaOgn8a9H+gaVDFm5/dr/wAfL9vpSaRDF9gT92v3m7f7RqTSvu3H/Xy/9KNI/wCPIf77/wDoRpsUenzKdnDEbTVP3a/6+Xt/sirthDF9hg/dr/q17e1VtP5tNT/6+Jv/AEEVdsP+PGD/AK5r/KhhDdFDTYIvJ1H92vN1L29hVrTIYjYW37tf9Wvb2punr/o91/tTyGpdK/5B9r/1zX+VDCHQyIIYjoN4fLX77dv9qtsQxYH7tfyrGs+fDt3/ALz/APoRrcX7o+lDFT6eiG+TF/zzX8qp6TDF9nl/dr/x8S9v9s1fqnpH/HtJ/wBfEv8A6GaXQt/EiPUoYvsN/wDu1/1Ddv8AZNWoYYvIT92v3R29qhv+bS+H/TA/+gmrEH/HtH/uD+VHQPtGfZwxHw8v7tf+Pc9vY1csIYjaW58tf9Wvb2FQ2I/4kUY/6YH+VWNN/wCPK1/65J/IUMmHT0MTToojBph8teWXt7PW95MX/PNfyrC0w/6HpB9TH/6BJXQU5bipfD935GfrEMX2Nf3a/wCvh7f9NVq75MX/ADzX8qrav/x6J/18Q/8AoxauUuha+J/13MzUoYvtVv8Au1/1kfb/AGjT9ahi/s5/3a/6yPt/00Wl1L/Xxf8AXSL/ANDp+sf8eDf9dI//AENaa6Ey2l6BqsMX9nXP7tf9W3b2qG9hi2af+7X/AI+I+3+yat6n/wAg+5/65t/Kq91/qtN/67x/+gmhCnuGqQxfZ5f3a/6iTt9Kj1aGL/hHrr92v/Ho3b/YqfVP+PeX/rhJ/Smar/yL11/16N/6BQgn19C4IYs/6tfyqpocaLpkBVQDtPQe9Xx1qlov/ILg+h/maXQt/Evn+hcooopFBRRRQAUUUUAFRj/j2/4DUlRj/j3/AOA0AUtV1VbG5sYTbzyG7m8oFUOF46n0rC8VeJIvD94gubUTxSncNrENjeVJz06kfka6meaCJo1mdFLttTd3PtWTqmq6VZX5s7ud1l+RvnUbAHYgckeoP6UhnN+GfGNvqeufYzacXEiiMC6VljBUfdI+/wBe3Qc13X2eH+5+pqhZ3Ok3F61rZXcUs8YYsIgp8vaQCCQOD8w4q/5J/wCe835imIPs8P8Ac/U0G3h/ufqaPJP/AD3m/MUeSf8AnvN+YpAVNVijihikVdu2ZcnJ6cisrTf+Q3F/11k/9BatbVYCbF/3krncpCk9TuFZGmn/AInsX/XWT/0FqYHTUUUUAYOpeJrex1/+yDbmSUJFKxEgBVHYqWI64GOvfpTdPuFH2geXN/x644jP/PSWrN94dsLzVhqUzTCYeXwrAL8hz6Z56H6UzT/uze9of/Rkv+NNEy3RpR3KeWv7qfoP+WZqpb3K/wBs3Z8uf/UxD/Vn1f8AxrSj/wBWv0FVLb/kK3p/2Yh+hoQS3X9dCX7Un/PKf/v0apXFyv8Aa8Z8uf8A49Jf+WZ/vJWpVK5/5CsX/XrL/wChJQgnsRG5T7bZ/u5/9TJ/yzP+xRb3K/2td/u5/wDVxf8ALM/7dSsf+JhZf9cJP/ZKW3/5DF3/ANcYf5vT6Ev4vn+hCtyn9ty/u5/+PVP+WZ/vvSXdwn9qWR8uf7sv/LM+gqdD/wAT2X/r0j/9Dei7/wCQnZf7sv8A6CKOounz/UdBcp5Ef7qf7o/5Zn0qBrlP7YX93P8A8e5/5Zn+8KvQf6iP/dH8qgP/ACGR/wBex/8AQ6SLl0H/AGpP+eU//fo1UFyv9t/6uf8A49R/yzP981pVU/5jg/69f/Z6EEugllcp9lj/AHU/Q/8ALM+tV7m5X+27H93P/qZ/+WZ9Y6v2X/HrH9D/ADqrdH/if2H/AF73H84qEKpt81+ZY+1J/wA8p/8Av0aqaXcp5U/7uf8A4+JP+WZ9a0qqaX9y4/6+X/pR0G90UtHuF3aj+7n5um/5Zn+4lT6Rcp/Zdt+6n/1Y/wCWZo0brf8AvdN/6CtT6P8A8gu3/wBymyYb/f8AmP8AtSf88p/+/Rqotyv9syfu5/8Aj2T/AJZn+81aVU4/+Q1P/wBe0f8A6E9JFS3Q+3uk5/dT/fP/ACzPrVXRLhRpkQ8ufq3/ACzP941oW/f/AHz/ADqvo/Gnxj3b/wBCNHQH8S+f6EOl3KeXN+6n/wCPiT/lmfWk0i5X7Hjyp/8AWP8A8sz/AHjVjSv9TL/13k/9CNJpH/Hq3/XaT/0M02THoUNLuV+xX/7ufm4m/wCWZq5p1yn2G3/dT/6tf+WZ9Ki0fnT7z3uJ/wCZq5pn/IPtv+ua/wAqGEOnoVdPukNpIfKn5kk/5Zn1NO0i6T+zbX91P/q1/wCWZ9Kdo53afn1kl/8AQ2p+in/iV2n/AFyX+VDCH2fT/IxdOuV/4Ru5/dz8mT/lmf7xrcS6TYv7qfoP+WRrK0z/AJFq4/7a/wDoTVuR/wCrX6CiQqWy9EQ/ak/55T/9+jVTSblfsr/u5/8AXy/8sz/z0atKqej/APHm3/XeX/0Y1LoW/iX9diK8uFNveDy5+YT/AMsz/dNSwXSfY0PlT/6sf8sz6U+6/wBTd/8AXI/yNOtz/wAS+M/9MR/6DR0D7RTsLhP7GiHlz/6n/nmfSpdLuk/s+0/dz/6lP+WZ/uin2H/IIh/64j+VP0k/8Sy0P/TFP/QRQyY9PQwdNuFWy0f93NwYv+WZ/uSVv/ak/wCeU/8A36NZFjxZ6R7NF/6BJW9TkKj8P3fkZurXKG1T93P/AK+H/lmf+ei1b+1J/wA8p/8Av0aj1X/j3j/6+Iv/AEYtW6XQtfEzJ1O5XzY/3c/+si/5Zn/noKl1a5U2RHlz/wCsj/5Zn++KXVj+8i/66w/+jRUurH/RVHrNGP8Ax4U10Jl9r0G6jcobG4/dT/6tv+WZ9KrT3KmHTf3c/wDrY/8Almf7hrQv/wDjyuP+ubfyqtJ/qNM/66R/+gGhBPcZqlyv2eX91P8A6iT/AJZn2qPVblf+Efuf3c//AB6t/wAsz/cq3qf/AB7y/wDXCT+lR6p/yL1z/wBejf8AoFCFPr6FkXSZ/wBVP/36NVdBmV9OhUJIODyyEDqa0R1FUtF/5BkP4/zNLoW/iXz/AELlFFFIoKKKKACiiigAqMf8e3/AakqMf8e3/AaAKt/pNjfT2k1xFl7WXzYiDjDVU1vw1pusXcdzeedvQqQEcAHGeCMdOan1W21Sa5sWs7tIoo591wpXl0x0Fc54z0DxFea+dU0GSO3l+yCATNc7Co3ZI247+v4UrX0Gja8P+GNM0O6murJrgyzj94ZH3biQoJ6dTsB+pNbdefJ4d8cLazK2sOzx8Witd5AxsALHHJGHP1NdzpiXMem2sd64e6WFBMwOQXAG45+uaYixRRRQBW1H/Up/10WsHTP+Q9F/11k/9Bat7Uf9Sn/XRawNN/5GCL/rrJ/6C1AHUUUUUAKOtYlj0f3tH/8ARj/41n614ku7TxP/AGVAm1VWFyzw5WQMx3BWz97GABjvmrNo9yGwIEI+yTf8tO3mH296aJl0Ogj/ANWv0FVbX/kJXp94x/47/wDXp8b3Xlr/AKPH0H/LX/61VrR7r7dfH7PH99B/rP8AYX2oQS3Ro1Suf+QpF/17S/zWpt91/wA+8f8A39/+tVO5e6/tKL/R4/8AUSf8tPdfahBLYlb/AJCVj/1wl/nHToP+Qzd/9cIf5yVWZ7r+07H/AEeP/j3l/wCWnvH7U+F7r+2Ln/R48+RF/wAtP9qT2p9CPtfP9CVP+Q9N/wBekf8A6G9Ld/8AISsvpL/6CKgje6/tuf8A0eP/AI9o/wDlp/tP7Ut291/aFn/o8fST/lp/sj2o6h9n5/qX4P8AUR/7o/lVf/mND/r1/wDZ6WB7ryI/9Hj+6P8Alr7fSq++6/tv/j3j/wCPX/np/t/Ski5dDSqp/wAxpf8Ar3/9mqTfdf8APvH/AN/f/rVVZ7r+2I/9Hj/1B/5af7X0oQS6Fuy/49Y/of51WuP+Q9Ze1vP/ADjp9m919lj/ANHj6H/lr7/SoJmuv7btj9njyIJf+WnuntQhT2+78zTqppfS5/6+X/pUm+6/594/+/v/ANaqmmPdf6V/o8f/AB8v/wAtPp7UdBv4kO0bpe+90/8AIVLo/wDyDIP90/zNVdHe62XWLePm6k/5afT2qTR3uv7Nhxbx/wAX/LT/AGj7U2THdfM0apxf8hq4/wCveL/0J6l33X/PvH/39/8ArVUhe6/tm5/0ePPkRf8ALT3f2pIqW6L9v/F/vn+dQaX/AMea/wC83/oRoge6w3+jx/fP/LX3+lQ6Y919k/494/vv/wAtP9o+1HQPtIm0r/j3f/rvL/6GaTSP+PeT/r4l/wDQzUGkvdfZX/0eP/Xy/wDLT/bb2o0l7ryJf9Hj/wCPiX/lr/tn2pvqTH7PoJof/IOufe4n/wDQjVrSf+Qbbf8AXNaoaE11/Z82LePmeb/lp/tH2qxpEl1/Zlt/o8f+rH/LT/61D6hD7Pp/kP0P/kGJ/wBdJf8A0Y1Lof8AyCLP/rkv8qh0Vrr+z48W8f3n/wCWn+23tTdCkuv7Gs8W8f8Aql/5ae30ofUUPs+n+RBp/Hhy5/3ZP5mtmL/VJ/uj+VYVo10PD1z/AKPHjy5P+Wn19q1oXuvJT/R4/uj/AJa+30oYU+noizVPR/8AjyP/AF2l/wDRjVLvuv8An3j/AO/v/wBaqejvdfYf+PeP/XS/8tP+mje1LoW/iXz/AELdxzHdf9c/6Gktj/xKoz/0wH/oNRStdbbj/R4/uf8APX2PtUdrJdf2NGfs8ePsw/5af7P0oE9yxYf8gmH/AK4j+VGk/wDIJtP+uCf+giobF7r+y4P9Hj/1I/5ae30pukSXX9j2n+jx/wDHun/LX/ZHtQxR3Xp/kVLQYtNL9mi/9Bet2uega5Frp37hOGh/5aeze1bW+6/594/+/v8A9anIVLb7vyI9V/1EX/XxF/6GKt1nam915cH+jx/8fEf/AC0/2vpVrfdf8+8f/f3/AOtS6Fr4mVNY+9H/ANdYP/Ry1Nq5/cwD1uYx+tUtZe6zH/o8f+ut/wDlp/02X2qXV5LrFmPs8fN5GP8AWfX2proRPr8i/e/8ec//AFzb+VVG/wCPfTP9+P8A9ANSXj3X2Of/AEeP/Vt/y19vpVMyXXk6X/o8fVf+Wn+wfahDnv8A13Lupf6iX/rhJ/IVHqf/ACLtx/16N/6BTdRe68mX/R4/9RJ/y19h7VFqT3X/AAj0/wDo8ePsh/5af7H0oQT6+hrjrVLRv+QbF/wL/wBCNTB7rP8Ax7x/9/f/AK1VdBaY6fEJIlVfm5D5/iNLoU/iX9djQooopFBRRRQAUUUUAFRj/j34GTtp0jrHG0jnCqCzH0AqlLqVtBp0V0G82OTATZg7sjOR7YGaAI9W1cafc2EBs7iU3k/khlXhOOp9qy/F3iK60O+VEgjmieLzAGJUDGQcsAeScYGOtaepa3aWdvb3DQzzrNGZU8pQSFAHJyR/eA/Gq9p4p024E+IrmMwxvLiRADIiqGJXnnhl9OtAzCbxxeh1ig0iO6aIlbpvOKMhG3ou05JDZxmun8Mao2s6Fbam1sbYzhj5ROduGI/pn8ajbxJosZ2XF9HbzBSzxSD50wFyDjIyNy9+9S2uu6RdXos7e/hkmYDao/iyu8Y9fl5oEaNFFFAFbUf9Sn/XRa5/TP8AkYY/+usn/oLV0Go/6lP+ui1z2mf8jFH/ANdZP/QWoA6qiiigCvNp9jPcrczWkMkwK4kZckbTlfyJJrLtPvR+9ncf+jB/jW6OtYNv/rLf3srr/wBGJTRE9jcj/wBWv0FVbP8A4/r/AP66p/6LWrUf+rX6Cqll/wAf+of9dU/9FpQhy3X9dGXKp3X/ACEYf+uMn/stXKp3f/IQg/65SfyFCCWwxv8AkK2H/XtN/OKpIv8AkMXH/XCL/wBCeoz/AMhWx9raX+cdSRf8hif/AK4R/wDoTU+hH2vn+gkX/IZuD/0wjH6tS3n/AB/2f/bT/wBBoh/5C9yf+mUf82ovf+P2y/3n/wDQaOo/s/P9SxB/qI/90fyqr/zHf+3X/wBnq1B/qI/90fyqqP8AkOt/16f+z0kVLoXaqt/yGIv+uDf+hCrVVX/5C8P/AFxf+YoQSJLL/j1j+h/nUUn/ACGIfaB//QlqWy/49Y/of51G3/IWT2gP/oQoQSLVU9L63f8A19P/ACFXKp6Z9+9/6+m/ktC2B7oZov8Aqrn/AK+pP51Jo3/INi+rf+hGo9D/ANTc/wDX3L/6Eafo3/INi+r/APoZpsmO6+f6FyqcH/IXuj/0yiH/AKFVyqlv/wAhO8P+zGP0P+NJFS3RYg6N/vn+dV9K/wCPZv8ArrJ/6EasQdG/3z/Oq+k/8e8n/XeT/wBCNHQH8SE0j/j0b/rvL/6MajSf9TN/18y/+hmjRv8AjyP/AF3m/wDRjUaT/qp/+vmX/wBCNN9SIfZ9CLQP+QfJ7zy/+hGptG/5BNr/ANcxUPh//kHH3kc/mal0b/kE23/XMUPqOH2fT/Ido3FhD9W/9CNR6Bxodn/1xWpdG/5B8H0J/U1FofGjWw9IxQ+oo/Z9P8irBx4euv8Ark//AKCa1YP9RH/uD+VZiceH7v8A64P/AOgGtO3/AOPeL/cX+VDHDp6IfVPRv+PAf9dJf/RjVcqpo/8AyD0/35P/AENqXQp/Ev67Er9Z/wDc/oagtD/xIYj/ANOo/wDQKnP35v8AdH8jVay/5F6E/wDTmP8A0ChClv8AInsP+QbB/wBcV/lUejf8gSz/AOvZP/QRUlj/AMg6D/rkv8qh0jjQbT2tl/8AQaYluvT/ACKkf/HtYezQ/wAmrZrHT/j2s/rB/Wtikwh/kVNU+5b/APXzH/OrdVNT6Wv/AF8p/WrdHQpfEzM1zpH/ANd7b/0elTatybL/AK/I/wCtQ6391faS3P8A5GWp9TGWs/8Ar6Q/zpoiW7+RPef8ec//AFzb+RqkP9XpH4f+i6vXf/HpN/1zb+RrPTpo49v/AGnQgnv/AF3LWo/6mX/rhJ/IVDqP/IuT/wDXof8A0CptR/1Mv/XvJ/IVDqP/ACLs/wD16H/0ChDn19DRHWqWjf8AINi+rf8AoRq6OtUtG/5B0f1b/wBCNLoU/iX9di5RRRSKCiiigAooooAZcRLPBJC/3ZFKt9CMGsebw9p0nh6HSY82lvCqiIwnYYwOAAfTHFa12sj2kyQnErRsEPo2OP1rAvLLXG8LWsPmRXuoRhfOz+7WU4ILcdOecUgJ9X8P6ddQWNvLJBFb2qNEElRWDoQMgE9D8o5HbPrUN14X0u5vLq7jujG0kLwmNHBijRowhBTOOiqefSq3iPR9SvLHS7bHnSpA8U0ghSRVchcMQ3QcNyOT06E1Qfw3q1neXy2EcRs5LWaHcDiSV3hQByvQ/Mh6n+KmuozXXwnbMFlS6wxjKlo4gFYk5BABwOccD0xUej+DrXS7uyuEvGdbLBRGjAAAjKdc8feY/jjtWbJo/iBpPMjkv44WibZDHL5Qj5X5dqnC/KoAx0JPrSaBpniZdTs5NSa7eMhVu97gpIBAV5XPHzFf+BBvrTF0O6RldQyMrqehU5B/GlPTnivP4NF8S2jTR2bTw2kRxFbxvtBBKhtmD/dDY6YYn60umWvi65SKW+kvFj+xMojULiSQqTljnI6qBjuD0FA0ro7bUf8AUp/10Wue0z/kY4/+usn/AKC1VLa1119YF1evqK27XjyiKYqscSELtQbSd349Du/Gzpf/ACMsf/XWT/0FqQjrKKKKAOQ8S3msR+KYLeGK9isdsPlyxj928pk+6SDn68YxV2CO48y3IuQB9ku8DyxwPMTiujHWsK3623/Xndf+jEpoie33fmaccd15a/6UOg/5ZCqtjHc/b9R/0of65P8AlkP+eSVpR/6tfoKp2H/IQ1L/AK7J/wCikoQS3X9dGTeXdf8AP2P+/QqleR3P9oW3+lD/AFcn/LIelalUr7/j/tP92X/0GhDnt935lbyrn+1LT/Sh/wAe0n/LIeqVJHHc/wBrTf6UP9Qn/LIf3mqQf8hS2/69m/mtSJ/yF5P+uC/+hGmT1+f6FeGK5/tS5/0ofcT/AJZD3pL6O5+12X+lD77f8sh/dNWYP+Qndf7sf8jTb/8A4+rL/rq3/oJo6h9n5/qOgjuvIj/0ofdH/LIelVljuf7af/Sh/wAew/5ZD+9WhB/qI/8AdH8qrp/yGZf+vdf/AEI0kVLoSeXdf8/Y/wC/QqpLHc/2vb/6UOYn/wCWQ9VrSqpN/wAhm0/65SfzWhBLb7htnHc/ZY/9KHQ/8sh60wx3P9qD/ShnyP8AnkP71WrL/j1j+h/nUef+Jvj/AKdx/wChGhBLoP8ALuv+fsf9+hVPTY7nzL3/AEof8fLf8sh6LWnVTTv9be/9fJ/9BWhA90VNCjufs9xi6A/0ub/lkP75p+jR3P8AZ0f+lD7z/wDLIf3zT9A/49p/+vyf/wBGNUmi/wDIOT/fk/8AQ2psiPT0/wAiXy7r/n7H/foVUtY7k397/pQ4ZB/qh/cFaVU7I51DUPaRP/Ra0kXLdf10FhjusN/pQ++f+WQ9ar6RHc+RN/pQ4uZR/qh/eNaEPRv98/zqro/+puP+vqb/ANDNHQH8SINFjufsHF0B++m/5ZD/AJ6tS6XHc+Xcf6UP+PmX/lkP7xqbRP8AkHj/AK7Tf+jWpdM/1d1/18y/+hGm+pENo+hU0CO5/s1MXQGTn/VDuBUmjx3P9kW/+lD/AFf/ADyFP8Pc6XD7qv8A6CKfo3/IHt/+udD6jj9n0/yI9Gjuf7Ntj9qH3Af9UKZpEdz/AGTB/pQ+5/zyFWtE/wCQTZ/9cVP6U3SuNKj9lP8AM0MI/Z9P8jOSO5Ph+6/0of8AHs3/ACyH9ytK2juvs0X+lD7i/wDLIelVLfnw/P72x/8ARdaVp/x6w/8AXNf5UmEN16DPLuv+fsf9+hVTR47n+z4/9KHVv+WQ/vGtKqmj/wDINh/H+Zo6FP4l/XYTy7rzJf8ASh0H/LIVUso7n/hHYj9qGPsg/wCWQ/uVpD/Wy/QVTs/+Rai/69B/6BQhS3+TH2UVz/Z8H+lD/VL/AMsh6VBpkdyNBg/0oYFuP+WQ/u1fsv8Ajwg/65L/ACqtY8aAntbn+Rpi7en+RQEdz9ltP9KHWD/lkPU1r+Xdf8/Y/wC/QrPb/j0tfrb/AM616TCH+RmanHc5tP8ASh/x8r/yyHo1XPLuv+fsf9+hUWp/fs/+vlf/AEFquUPYpbsxtZjufLP+lDgxH/VD/nqtWL+O5820H2oczj/lkOwNGs/6qT2EZ/8AIgqa/wD+PyxX1mb9FNNES3fy/MLqK6+yzf6UP9W3/LIelZ0cdzu0b/ShyjY/dD/nnWzcf8e8v+438qzIf9Zon+4//ouhbBPdfL80SajHc+TL/pQ/495P+WQ9BUeoR3P/AAj03+lDH2Q/8sh/cq5qP+ol/wCveT+QqHUP+Rdm/wCvQ/8AoFCHPr6FkR3Wf+Psf9+hVbQkmWxQyTBxl+NgH8RrRHWqWjf8g9P95/8A0I0uhT+Jf12LlFFFIoKKKKACiiigCO7lMFrNMFLGNGfA74GcVgXWvyReGLXVWt5bITBSwmTc0WQTtIXPOePSuhlZY42kkICKCWJ9BVCXULFdMjuPkuYZcbBHhg/fI7EcZzSAyNe17ULPT9Oube3Ia6t3ZkZclZNq7B/301ZP/Cc6k0IKaVEByplLnaT8xB+hUDPcEn0rqNT1zTbOC3muPnSeF5oyFzlUUMf0xVI+IvCawbVkttrBmMYg9yGBGOuQ3FMCjL40l8tmgsoWeJVMqPIQTkrwnqfmzz7VN4V8VXeqzm3l03c6W8chMLcksRxzjopBPuGHar9zqPheNY5J/seH+YN9n3YztGSccdVGT7elP0TVvD9427T5LaOQxB2HliMhWcgckDqxP1znvQhGHd+L7mwnRJI4brz2c4ztNuQTiM+uQrYPXOAeoqrceMtYn0+eKOCztLxY1cOr7gSQpKKG6tlsEHjqe1asmsaLJfotzoYVJJiUuisbBnEipk4JbO4r19vSt2bSdMlmSWTT7ZnRmYExjqwwSfU4pFGdpWrHWNKFyYvL23CqPcbQwz74bBHYgiqOl/8AIzR/9dZP/QWroLyKKG3VYo0jUzBiFXAJOcmue0v/AJGaP/rrJ/6C1MR1tFFFAET3VrHKIpLqBJCRhGkAbk4HBPft61lW44t/+vS6/wDRiVQ8QeHtQ1LxHFfJHpP2eNYVVpFbzuHLMeBjI42ehJ6VZgtoyIGzJzbXR/1h/wCei00TPb7jfjB8tfoKp6eD/aGpf9d0/wDRSVJHaxeWvzS9B/y0aqthaxfbNQ+aX/Xr/wAtD/zzWhCluv66M1MGqGoZ+32X/bX/ANANT/ZYv70v/fxqo6jaxC+seZeTL/y0P/PM0IJ7fd+ZYQf8TKD/AK9j/MU9c/2w3/XuP/QqrR2sX9oxcy/8e3/PQ/3qX7LF/bOMy/8AHt/z0b+8KYv8yxb/APITvPpH/Km6j/x8WXH/AC2P/oDVDbWsX9pXnzS/8s/+Wh/u0mo2sXn2XzS/6/8A56H+41HUPs/P9TQgz5Ef+6P5VBGD/a03H/LFP5miC1i8iP5pfuj/AJaN6VDFaxf2ncfNL/q0/wCWh9WpIqW6NHBqlcZ/tqy/65S/+yVL9li/vS/9/GqncWsX9s2PMv8Aq5v+Wjf7FCCe33fmXrLP2WP6H+dRc/2yR/07D/0M0yztYvssfzS9D/y0b1qEWsX9tsN0v/Hqv/LRv75oQS6Gpg1T08Hzr3/r4P8A6CKk+yxf3pf+/jVVsbWLz7wbpf8AXf8APRv7ooQPdC+H8/ZZuP8Al8uP/RrVJooP9nr/ANdJP/Q2qroNrF9kl+aX/j6n/wCWh/56tT9HtYvsI5l/1kn/AC0P98031Ih9n0/yNTBqlYKft2oN6zL/AOi1qX7LF/el/wC/jVVsbSLzrs5l5m/56HsopIuW6L0IOG/3z/Oq2kA+Vc/9fUv/AKEadDaxYb5pfvn/AJaN61W0u1i2XPzS/wDHzL/y0b+9R0B/EifRR/xL1/66Sf8AoxqNOHyXfH/LxJ/OodItYv7PT5pfvP8A8tG/vmm2lrEI707peJ5P+WjU+5Edo+hJ4b50i390T/0Bafo+f7Gg/wCudV/D9nENNgGZeFQf6w/3VpNJtYv7FiO6X/Vn/lofehhH7Pp/kXNFB/smz/64J/6CKTTh/wAS1fYN/M1FpFrF/Zdp80v+oT/lo390UywtYjpx+aXq/wDy0P8AeNA49PT/ACEshnQJPe1H/our9nn7JD/1zX+VZOnWsR0LrLzar/y0P/PMVfs7WL7HD80v+rX/AJaN6UmEOnoXcGqmjj/iWQf7v9af9li/vS/9/Gqpo9rEdLtzul+4P+WjUdCn8S/rsXlB82X6CqVpn/hGo/8Ar0/9kqZbSLzpPml6D/lo1UbW1i/4RpDul/49f+eh/u0ImW/yZqWYP2KD/rkv8hVW148P/SB/5Gn2lpF9kh+aX/Vr/wAtG9BVSK1iGgPzLxDJ/wAtD/tUA/0/yCTP2O3/AO3b/wBCrYwawZrWL7FBzL/y7f8ALQ/3xWt9li/vS/8AfxqGOO/3EepZ8yy/6+R/6C1XMGsvUbWLzbL5pebkf8tG/uNVz7LF/el/7+NQxx3ZW1gfuZvaNT/4/Ut8D/aNhx/y0k/9ANVNWtYhb3HMvEGf9YfWpLy0i/tKy5l+9J/y0b+4aaJlv935mhMP3L8fwn+VZdvnfov+4/8A6BV6S0i8tvml6H/lo1ZdraxE6RzL9x/+Wh/uUIU91/XVGlqX+om/695P5Cor/wD5F2b/AK9D/wCgU3UbWLyZuZf+PeT/AJaN6Cor61i/4R6U7pf+PQ/8tD/coQT6+hr4NU9H/wCQen++/wD6Gak+yxf3pf8Av41VtChSOyVlL53OOXJ/jNLoW/iX9djQooopFBRRRQAUUUUAMnjSaCSGT7kilW+hGDWTcaFpknh+LS8G1tYQojMTbDGBwACO2OMVqXaSSWk0cTbZGRlRvQkcGsG70zWG8L2tqt0l5fwhfMeYbVmIBBY7cc85x0pAXNR0XSbqGys58IkKlLdA+Cw4JA9eF59s1nDwXpEcLq00m9TvMpwGXggE/gep64ye9SavoF5fWmmxm+dZLOEh3TAMj5Tv1Awrcjn86xrXw/4iVtsksojNvcR4Mwb72/apyefvLg9Rjmmg3NaPwfYSRO9vqE5gnA3bQrI6jbgfTK5/GrGkeGdM0WaW6aXzF8lUb7QF2qqEbTz0wAo/4CD1rn7Xw74mgNg8FxJEyBvNDSjbtJHyFRxnGMFePve1bFlpOqR+FYLa4kluJ42VmtZXVvMVZ9+0t3JQbeTj1oETzeEdPuo0W4knlSOR5Itn7vaWZWHK43YKg5PXvW6ZI1mW3aVPOZSyxlhuYDqQOuK87Hh/xNLI8c6XBSMNIird7R80kh2Ag+hQjPTGKS30LxDJPDM1vObi2t/s1xO84DTtmJsrz8oAHbAJVvWgbO/1H/Up/wBdFrnNL/5GWP8A66yf+gtXRXwYW0QdgzB13EDqe5rntL/5GSP/AK6yf+gtQB1dFFFACjrWLbf6qD/r2uf/AENav6lqNppqwvdu6rNMsKbULfMx4zjoPUngVmQzwrFbgzRj9xcjlh/eFNEy2NyP/Vr9BVTT/wDj5vj6z/8Asi1LFdWrRjbcwnAGcOKradcW5lvGE8RBnPIcegoQPdGhVHUf+P6x+sv/AKLNWvtEH/PaP/voVR1G4txeWRNxEBuk6uP+eZoQT2+78yWL/kJx/wDXqP8A0KlP/IcX3tW/9DFQwXNu2prtuISPso6OP7xoe5t112PdcRAfZH6uP760yP8AMntf+QnffWP/ANBpNS/11l/18f8AsjVFZXNu2pX5W4iIzHyHH9yjVLi3ElkTPEB9oHJcf3Go6h9n5/qXoP8AUR/7o/lUEP8AyE7n/rnH/wCzU62urVoUC3MJIUcBx6VBBcW/9q3f7+L/AFcX8Y/2qSLlui/VS5B/taxbtslH/oP+FT/aIP8AntH/AN9CqeozQ/aLCQXEQC3HzHeOhRhj8yKEE9vu/MtWX/HrH9D/ADqAf8h5/wDr0X/0NqdZXVr9mjH2mHOD/GPWoVuLf+3pP38X/Hoo++P77UIUuho1Vsf+Pm8/66j/ANBFTfaIP+e0f/fQqpZXFv8Aa70GeIfvF/jH90UIct0LoX/HpJ/18z/+jWp+kf8AHl/21k/9DNQ6LPALR/30f/HxN/EP+ejUuk3Ft9lYfaIciaQH5xx8xpvqRH7Pp/kaFVdOO43X/Xw4/lUpubYdbiEf8DFUdHuYGW8Pnx/8fko+8PWl0Kb95GhD0b/fP86r6X925/6+ZP50+G4gw376P75/iHrUGm3Fv/pI8+LP2mT+MetHQb+JEukf8g+L/gX/AKEaihO2DUPaWT/0EUulTwDT4f30fT+8PWq7XNutpqv7+LIMhxvH9wU+pH2V/XQuaQNtqq+mB/46Ki0vjRU/3G/mafp88AjP76P7394egqtYXNuNEP8ApEXCv/GPU0h7Nen+Rd0rjTLT/rgn/oIqLTj/AMS1/wDfl/8AQ2p2nTwLp9sPOj4hT+If3RVbTbi3/syX9/EP3s/8Y/56NTBdPT/IXSR/xI1H/Tqn/ooVdsf+PKD/AK5r/KqGkzQf2Qg86P8A494/4h/zzFWtPubc2EDefFjy1/jHpSYQ6ehbqnon/IItf+uS/wAqsC4t/wDn4i/77FU9EuIP7Hs/30f+pX+IelHQr7S/rsXE/wBfJ9BVC2/5FhP+vX/2WraXEHnyfvo+g/iFZ8FzbDw2FNxCD9nPG8Z6UIme/wAmalr/AMesP/XNf5VSh/5F+X/rlL/NqtW88H2eL99H9xf4h6Vn29zb/wDCPyj7RFny5uN49WoQS/R/oLcf8eUX/br/AOhitasW6ng+wp++j/5dv4h/fFapubcdbiEf8DFDCO/yRBqP+vsf+vn/ANkerlZ9/cW5uLHFxEf9I7OP7j1c+0Qf89o/++hQyo7sp6x/x7XX/Xv/AFqa6/5CloP+uh/8dqprVxB9kuz50f8Ax7n+IetSz3NudYtsXERxHIeHH+zTRMt/u/M0D0NZVnz/AGT/ALkn/oNaP2iD/ntH/wB9CsmwuLcrpX7+LISTPzj+7Qgnuv66ov6l/qJv+veT+QqK9/5F2X/r0P8A6BS6lcQeRN++j/495P4h6VDe3Vr/AMI7IPtMOfspH+sH9yhCn19DVqno/wDx4L/vyf8AoZqx9og/57R/99CqmiTQyWYVJo2YPJkBgT980uhb+Jf12L9FFFIoKKKKACiiigCK8lMFpNOqljHGzhR3wM4rAu/EDR+FrTVWjlsvOClxIhJhyCcH3zxXRSukcTySEBFBZiewHWqE1/Zf2TFchUuoJcbAoDK/fPpjAzmkBlavqesi20m6063YmSIy3EbYCgfIPmzz/ETgc9Pesq38XarMzxm2iDNbztlOgZPM2suex2jIOcEiuovdb0yzSxe6kZIrzIil8smNcLu+duiDA7+lLa6lodxdfZba80+ScEqERlLZIJIH5HP0NCA5Sx8YatElgtxZLcJMCrOPmk64D/Lww65KjHT1FaTa5qVz4OTUTCLaVyqtNDMgVT9o8s7S2QPl+bJ45rqFhhXbthiG0YXCDgeg9KDFD5XleTH5f9zYNv5dKfQDm/C2p30mtXWl3c9zdLHEXSaWHaCQ3QMAFPDrx1+X3rp6QKo6KB9BS0AVtR/1Kf8AXRa57TP+Rjj/AOusn/oLV0Oo/wCpT/rotc9pn/IxR/8AXWT/ANBagDqqKKKAKOr6ampJAj3E0HlTLJmPHzgdUOR0PfHNVBp9leaIPtNuj7RKynoQct6VtDrWHBqEcOmPA9rf+YokGBauc8t04oE0mrMmXQNHZFzZDoOjsP61dtLGztIvKt7eNEyTjGeT9arJq1vsX/Rr/oP+XR/8KX+17f8A59r/AP8AAV/8Kd2JQindIveVH/zzT/vkVXv7Czu4Clxbo6rkjjGDj2qH+17f/n2v/wDwFf8AwpJNWt/Lb/Rr/of+XR/8KQ2k9GP07TLCzTdb2qIzqAx6/wA6feaZYXjI1zao5TIU9MZ+lQRatbiNQba/zgf8uj/4U7+17f8A59r/AP8AAV/8Kd2Lkja1tCez0+ys1Zbe2RAxy3Gcn8aW7srS6hMc9vG6ZzjGOfwqv/a9v/z7X/8A4Cv/AIUHVrfB/wBGv/8AwFf/AApXHyq1rEMWgaO0EebMfdHR2Hb61bstNsbIOLa2RN+N2ctnH1qvDq1uIUBttQB2j/l0f/Cn/wBr2/8Az7X/AP4Cv/hTuxKEU7pF7yo/+eaf98iorqytLqEw3FujxkgkYx0ORyKrf2vb/wDPtf8A/gK/+FKNXt8/8e9//wCAr/4UhtX0ZWs9B0g2qZs16f329frVyy0vT7Isba1RC2AxOWJx9arWmqwLbIrWuoAgHg2j+v0qX+17f/n2v/8AwFf/AAp3ZKpxTukXvKj/AOeaf98iqV1o2mXU5mmtFaQ4yQxXP5Gk/te3/wCfa/8A/AV/8KP7Xt/+fa//APAV/wDCkmU4qW6JdOtLa3tFhhhRUVmwMZ7nuaiuNE0ueZppbNS7dSGK5/AGo7fVoBHg2uoD5j/y6P6/SpP7Xt/+fa//APAV/wDCndicItWaIx4f0f8A58x/38b/ABq7a2VpawiG3t40QEnGM8n61W/te3/59r//AMBX/wAKP7Xt/wDn2v8A/wABX/wouwUIx2Rahjjw37tPvn+EetVLjRNLuJnmltFLvyxDMM/kabFq0ADZttQHzH/l0f1+lP8A7Xt/+fa//wDAV/8ACknYcoqW6LcFtbwwpDFCioihVGM4AqpdaJpd1K0s9mrO33iGIz26A0f2vb/8+1//AOAr/wCFH9r2/wDz7X//AICv/hTuxOMWrNFi2iiBl/dpxIf4R6Cqsmg6Q7s7WS5YknDMASfbNNg1aAGXNrqAzISP9Ef0HtUn9r2//Ptf/wDgK/8AhQm0Eoxlui6sMKqFWKMADAG0VQk0HSJJHkezUs7Fmw7DJPXgGnf2vb/8+1//AOAr/wCFH9r2/wDz7X//AICv/hRdg4xluie3t4EMkawxhVKqBtHA2iqh8PaP/wA+Q+gkbH86ItWgEkpNrqHLDH+iP6D2qT+17f8A59r/AP8AAV/8KLsHCMt0Rnw/o5/5c/8AyI3+NX4ba3hhSGOGNURQqjb0Aqp/a9v/AM+1/wD+Ar/4Uf2vb/8APtf/APgK/wDhQ22ChGOyLSRx+fJ+7ToP4RVI6Bo+SfsS8nJ+Zv8AGhNWg86Q/ZtQwcf8uj/4U/8Ate3/AOfa/wD/AAFf/ChNoJRjLdF0RRAACKPH+6Kz30DR2ZmayXLEsfnYAk8nvT/7Xt/+fa//APAV/wDCj+17f/n2v/8AwFf/AAoTYOMZbokks7WdpbeW3jaIooK4x0JquPD+j/8APmP+/jf40Lq0H2l2+y6hgqvP2R/f2qT+17f/AJ9r/wD8BX/wouwcIvdC2+i6XbzrPDaKsi5wSxOPwJq75Uf/ADzT/vkVR/te3/59r/8A8BX/AMKP7Xt/+fa//wDAV/8AClcaio7ImmtreaWSGWGNo3h2sNvUE0yz0nTrSUy29qiORtJJJ4/GoP7Wg+1FvsuoY8vGfsj+v0qT+17f/n2v/wDwFf8AwouDim72L3lx/wDPNP8AvkVUtNJ020mM1vaIjnOTknr9elM/te3/AOfa/wD/AAFf/Cj+17f/AJ9r/wD8BX/wouDinuizJDC0wVoYyrRsCNo5HFU10DR124sU+XGBuOP50Nq0Hnofs2oY2n/l0f1HtT/7Xt/+fa//APAV/wDCndicYy3Re8qP/nmn/fIqvbabY21y9zBbrHK+dzAnnJyeOlQ/2vb/APPtf/8AgK/+FTWl9FcyGNIbpCBnMkDIPzNIbSZaooooGFFFFABRRRQAyeJJ4JIZBlJFKsPUEYNZV14c06bRItITzbe3hCiIxNhowOAB+HFbFFAGPrfhvTtW0WHSLgzR20ONgibBGFKjr7GqWn+C9KstXt9Ujmu2nt3Z0DMu3Lbs5wP9s/kK6WihaAFFFFABRRRQBW1H/Up/10Wuf0wf8VDGf+msn/oLV0Go/wCpT/rotc0kzW2pfaFTeY5WO3OMg5B/nQB11FYv9vj/AJ82/wC+/wD61H9vj/nzb/vv/wCtQBtVzvjHX20Xaq6lptmz20skf2vPzOhTHccfMQfqKsf2+P8Anzb/AL7/APrUyTWoZMeZpySY6byD/MUAY/8AwlupHxZHpavp/kNOsZQZaTkJkA5xn5i/T7qn6122T6msH+2od27+zk3dc5GfzxT/AO3x/wA+bf8Aff8A9agDbyfU1g+L9dk0SKB42R5JUlEcAQvLK6pldig5ODyR6U/+3x/z5t/33/8AWpp12NmDNY5K/dJYEj6ccUAYJ8Y6i2rWVusunRxziAtDIreblxyvXhm/hGONjA5ruyTnqawf7ah3bv7NTdxzxnjp2p/9vj/nzb/vv/61AG3k+prnvHevT+H9Kju4JLQSOzqsdw23zGETsADnjlRn2zU39vj/AJ82/wC+/wD61NfXIpABJp4cDpuIOPzFAHP3PjPU1urCOOfSoxPFGZFcFizHbkqQ3RiSq+/rXeknJ5NYH9swZH/EtTI6fd4/SpP7fH/Pm3/ff/1qANvJ9TWN4u1htF0tLwXFtDmdIv3/AEfccbRyOf8AA03+3x/z5t/33/8AWpr65HIMSWAcZzhmBGfxFAHJzePdXGnaVcRyaSHurZJZAysQzEMcqN3AyoXnPLqa9IVmKgnIJHSsH+2bfA/4lkfHT7vH6VJ/b4/582/77/8ArUAbeT6msbxhq0uj6K15DcWsUvmoiC5ztkJONg5GGPY03+3x/wA+bf8Aff8A9amvrkbjElgHGc4ZgefxFAHNXvjXVIbO0kS+0UNKJN0rKxQgSbQ4G7hVHX3I6V3tpK81pDM6lGeNWZT/AAkjOKxTrFuRg6ZGR0x8v+FSf2+P+fNv++//AK1AG3k+prM8Uai2l6LNerdW1syMgV7kEoSWA29Ryc4FV/7fH/Pm3/ff/wBamvrkbrtew3r6MwI/UUAYF54yvksYprfUdFcNLMnnYJRwpIyBuyNmMtzyBkYrtNMuJLnTra4kK75IlZtv3SSOo9qyP7Yt8bf7Ljxzxhcc9e1PGvKBgWZA9A4/woA3Mn1NZ/iHUP7M0ia+a4ggWIqWec/IAWAOefQ1U/t8f8+bf99//Wpr67G6lXsd6nqGYEH8MUActJ8QNWt2lubjST9ia4+ywq8bRSrKdxUuG/h2r17mu18N6m2r6HaakY1jM8e4qsgdQehww4I96ptrkbfe08Nznkg8/lSrrqKoVbHao6BWAA/SgDcyfU1S1y7kstHu7uKSNHiiZleXlFP95vYdT7CqP9vj/nzb/vv/AOtSNrysCrWRYHqC4IP6UAc1deN9Si0qa5gudJu5Y7gR/uwccRBjHjdncSeD7jiuu8L6hPqWhwXlxJDJI5cF4ARG4DkBlyTwQAapjWbcdNMjHOeNvX16U9deRVCrY7QOgDAAfpQBuZPqar6lcSW2n3FxHgtFEzjPTIHf2rM/t8f8+bf99/8A1qQ68pGDZkj/AHx/hQBzMXjjVHsLqQraI8It9k7wssNxv35MeT8wYqAuDwT3rq/CGp3GraHFe3EtvLIzEb7cERsPbJPTofcGoDrUO0L/AGcu0YwMjAx07Uqa6iLtSx2r6KwA/lQBu5PqaiupXhtZplUu0cbMF9SBnFZP9vj/AJ82/wC+/wD61H9vj/nzb/vv/wCtQByum+OdWuLfUvOl0mM26p5Vxk+Wcvguy7s7SCAOeoNdV4N1a61jSWurpoC4lZf3AIVf9k5J+Zeh9xUf9s2+CP7Mjweo+Xn9KcuuoowtjtGc4VgOfyoA3cn1NBJx3rE/t8f8+bf99/8A1qP7fH/Pm3/ff/1qAOTs/HeqSy3sT3GkYhtlkSYAhFYtgsw3cqvQj1Vq6bwPrd5rdhcXF21sXSUKBACNmUU7WyT8wJ/UU7+2Lfn/AIlkfIwfu8j8qcuuRrnZYBcnJ2sBk/lQBu5PqaMn1NYn9vj/AJ82/wC+/wD61H9vj/nzb/vv/wCtQBiXPi+8TULy3hvNLmW3EykDO5SrYDHnovAYdyR0rR8Ca9fa5DdPeSWjGLZt+zgjbncCDknrtDD2YVN/bMGSf7NTJzk/Lz69qcmuRpnZYBM9drAZ/SgDdyfU0ZrE/t8f8+bf99//AFqP7fH/AD5t/wB9/wD1qANqisX+3x/z5t/33/8AWo/t8f8APm3/AH3/APWoA2qKxf7fH/Pm3/ff/wBaj+3x/wA+bf8Aff8A9agDaorF/t8f8+bf99//AFqKANqiiigAooooAKKKKACiiigCtqP+pT/rotctN/r5f99v511Oo/6lP+ui1zEv+uk/32/nQBFRT6KAGUU+igBlFPooAZRT6KAGUU+igBlFPooAZRT6KAGUU+igBlFPooAZRT6KAGUU+igBlFPooAZRT6KAGUU+igBlFPooAZRT6KAGUU+igBlFPooAZRT6KAGUU+igBlFPooAZRT6KAGUU+igBlFPooAZRT6KAGUU+igBlFPooAZRT6KAGUU+igD//2Q=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CEE7C833-E668-57E7-FCD2-7B23CE995C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1518" y="12348402"/>
            <a:ext cx="5187548" cy="170996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38CD49E-1E5C-F203-EA18-F40C6E4977B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0" r="1310" b="26695"/>
          <a:stretch/>
        </p:blipFill>
        <p:spPr>
          <a:xfrm>
            <a:off x="19137635" y="4260269"/>
            <a:ext cx="4715314" cy="77695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m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922359" y="284793"/>
            <a:ext cx="634039" cy="634039"/>
          </a:xfrm>
          <a:prstGeom prst="rect">
            <a:avLst/>
          </a:prstGeom>
        </p:spPr>
      </p:pic>
      <p:sp>
        <p:nvSpPr>
          <p:cNvPr id="17" name="Elipse 16">
            <a:hlinkClick r:id="" action="ppaction://noaction"/>
            <a:extLst>
              <a:ext uri="{FF2B5EF4-FFF2-40B4-BE49-F238E27FC236}">
                <a16:creationId xmlns:a16="http://schemas.microsoft.com/office/drawing/2014/main" id="{36D343A6-05A8-89A6-0574-368BDBFE239A}"/>
              </a:ext>
            </a:extLst>
          </p:cNvPr>
          <p:cNvSpPr/>
          <p:nvPr/>
        </p:nvSpPr>
        <p:spPr>
          <a:xfrm>
            <a:off x="19249396" y="87436"/>
            <a:ext cx="1802433" cy="1332017"/>
          </a:xfrm>
          <a:prstGeom prst="ellipse">
            <a:avLst/>
          </a:prstGeom>
          <a:solidFill>
            <a:srgbClr val="93C01E"/>
          </a:solidFill>
          <a:ln>
            <a:solidFill>
              <a:srgbClr val="93C0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800" b="1">
                <a:latin typeface="Segoe UI" panose="020B0502040204020203" pitchFamily="34" charset="0"/>
                <a:cs typeface="Segoe UI" panose="020B0502040204020203" pitchFamily="34" charset="0"/>
              </a:rPr>
              <a:t>NIRH</a:t>
            </a:r>
          </a:p>
        </p:txBody>
      </p:sp>
      <p:sp>
        <p:nvSpPr>
          <p:cNvPr id="18" name="Espaço Reservado para Conteúdo 11">
            <a:extLst>
              <a:ext uri="{FF2B5EF4-FFF2-40B4-BE49-F238E27FC236}">
                <a16:creationId xmlns:a16="http://schemas.microsoft.com/office/drawing/2014/main" id="{418DECD1-E748-49FB-42CF-FAD201DCB39F}"/>
              </a:ext>
            </a:extLst>
          </p:cNvPr>
          <p:cNvSpPr txBox="1">
            <a:spLocks/>
          </p:cNvSpPr>
          <p:nvPr/>
        </p:nvSpPr>
        <p:spPr>
          <a:xfrm>
            <a:off x="1044650" y="1419453"/>
            <a:ext cx="22024908" cy="2065775"/>
          </a:xfrm>
          <a:prstGeom prst="rect">
            <a:avLst/>
          </a:prstGeom>
        </p:spPr>
        <p:txBody>
          <a:bodyPr vert="horz" lIns="191703" tIns="95851" rIns="191703" bIns="95851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220000"/>
              </a:lnSpc>
              <a:spcBef>
                <a:spcPts val="600"/>
              </a:spcBef>
              <a:spcAft>
                <a:spcPts val="1200"/>
              </a:spcAft>
              <a:buNone/>
            </a:pPr>
            <a:endParaRPr lang="pt-BR" sz="3200">
              <a:highlight>
                <a:srgbClr val="FF00FF"/>
              </a:highligh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517525" y="2194494"/>
            <a:ext cx="23850230" cy="2482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93C01E"/>
              </a:buClr>
            </a:pPr>
            <a:r>
              <a:rPr lang="pt-BR" sz="36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Permite a monitoração em tempo real dos Sistemas de Abastecimento de Água (SAA) da Eletronuclear, com o objetivo de identificar potenciais eventos e perdas no SAA, contribuindo de maneira eficaz na gestão hídrica, monitoramento e controle das outorgas.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9"/>
          <a:srcRect t="10303" r="1260" b="8140"/>
          <a:stretch/>
        </p:blipFill>
        <p:spPr>
          <a:xfrm>
            <a:off x="517525" y="4817245"/>
            <a:ext cx="18105304" cy="7753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3E9265E0-116A-14C0-9691-866A02D3943C}"/>
              </a:ext>
            </a:extLst>
          </p:cNvPr>
          <p:cNvSpPr txBox="1">
            <a:spLocks/>
          </p:cNvSpPr>
          <p:nvPr/>
        </p:nvSpPr>
        <p:spPr>
          <a:xfrm>
            <a:off x="517525" y="1515463"/>
            <a:ext cx="17641936" cy="609179"/>
          </a:xfr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3600" b="1">
                <a:solidFill>
                  <a:srgbClr val="1F4E79"/>
                </a:solidFill>
                <a:latin typeface="Segoe UI"/>
                <a:cs typeface="Segoe UI"/>
              </a:rPr>
              <a:t>SISTEMA INTEGRADO: MONITORAÇÃO DE RECURSOS HÍDRICOS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11AF1059-6100-9415-A12A-505E7B953425}"/>
              </a:ext>
            </a:extLst>
          </p:cNvPr>
          <p:cNvSpPr txBox="1"/>
          <p:nvPr/>
        </p:nvSpPr>
        <p:spPr>
          <a:xfrm>
            <a:off x="13314757" y="10908977"/>
            <a:ext cx="3710317" cy="2241732"/>
          </a:xfrm>
          <a:prstGeom prst="rect">
            <a:avLst/>
          </a:prstGeom>
          <a:solidFill>
            <a:srgbClr val="20A8C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37160" tIns="137160" rIns="137160" bIns="137160" numCol="1" spcCol="1270" anchor="ctr" anchorCtr="0">
            <a:noAutofit/>
          </a:bodyPr>
          <a:lstStyle/>
          <a:p>
            <a:pPr lvl="0" algn="ctr" defTabSz="1600200">
              <a:spcBef>
                <a:spcPct val="0"/>
              </a:spcBef>
              <a:spcAft>
                <a:spcPct val="35000"/>
              </a:spcAft>
            </a:pPr>
            <a:r>
              <a:rPr lang="pt-BR" sz="2200" b="1" kern="1200">
                <a:latin typeface="Segoe UI" panose="020B0502040204020203" pitchFamily="34" charset="0"/>
                <a:cs typeface="Segoe UI" panose="020B0502040204020203" pitchFamily="34" charset="0"/>
              </a:rPr>
              <a:t>O Sistema foi instalado visando o atendimento de uma condicionante da outorga de uso da água.</a:t>
            </a:r>
          </a:p>
          <a:p>
            <a:pPr lvl="0" algn="ctr" defTabSz="1600200">
              <a:spcBef>
                <a:spcPct val="0"/>
              </a:spcBef>
              <a:spcAft>
                <a:spcPct val="35000"/>
              </a:spcAft>
            </a:pPr>
            <a:r>
              <a:rPr lang="pt-BR" sz="2200" b="1" kern="1200">
                <a:latin typeface="Segoe UI" panose="020B0502040204020203" pitchFamily="34" charset="0"/>
                <a:cs typeface="Segoe UI" panose="020B0502040204020203" pitchFamily="34" charset="0"/>
              </a:rPr>
              <a:t>Lei Federal nº 9.433/97</a:t>
            </a:r>
          </a:p>
        </p:txBody>
      </p:sp>
    </p:spTree>
    <p:extLst>
      <p:ext uri="{BB962C8B-B14F-4D97-AF65-F5344CB8AC3E}">
        <p14:creationId xmlns:p14="http://schemas.microsoft.com/office/powerpoint/2010/main" val="2959222933"/>
      </p:ext>
    </p:extLst>
  </p:cSld>
  <p:clrMapOvr>
    <a:masterClrMapping/>
  </p:clrMapOvr>
</p:sld>
</file>

<file path=ppt/theme/theme1.xml><?xml version="1.0" encoding="utf-8"?>
<a:theme xmlns:a="http://schemas.openxmlformats.org/drawingml/2006/main" name="3_Personalizar design">
  <a:themeElements>
    <a:clrScheme name="Personalizada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70AD47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95b98672-4638-4fd1-868d-8c73eb17db43">
      <UserInfo>
        <DisplayName>Denis Rodrigues Figueira de Castro</DisplayName>
        <AccountId>31</AccountId>
        <AccountType/>
      </UserInfo>
      <UserInfo>
        <DisplayName>Livia da Silva Policarpo - RP Engenharia</DisplayName>
        <AccountId>13</AccountId>
        <AccountType/>
      </UserInfo>
      <UserInfo>
        <DisplayName>Iara de Oliveira Fortes - RP Engenharia</DisplayName>
        <AccountId>49</AccountId>
        <AccountType/>
      </UserInfo>
    </SharedWithUsers>
    <lcf76f155ced4ddcb4097134ff3c332f xmlns="e4efe8b1-ae85-4fd8-9026-fcb729c8ddf2">
      <Terms xmlns="http://schemas.microsoft.com/office/infopath/2007/PartnerControls"/>
    </lcf76f155ced4ddcb4097134ff3c332f>
    <TaxCatchAll xmlns="95b98672-4638-4fd1-868d-8c73eb17db43" xsi:nil="true"/>
    <FOTOSMURORUADOURADOSN_x00b0_01 xmlns="e4efe8b1-ae85-4fd8-9026-fcb729c8ddf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07FB5641E2B7FC438C1E90E81D3643F7" ma:contentTypeVersion="16" ma:contentTypeDescription="Criar um novo documento." ma:contentTypeScope="" ma:versionID="3ce93554d154043cc5a1cbfc9e7fe33b">
  <xsd:schema xmlns:xsd="http://www.w3.org/2001/XMLSchema" xmlns:xs="http://www.w3.org/2001/XMLSchema" xmlns:p="http://schemas.microsoft.com/office/2006/metadata/properties" xmlns:ns2="e4efe8b1-ae85-4fd8-9026-fcb729c8ddf2" xmlns:ns3="95b98672-4638-4fd1-868d-8c73eb17db43" targetNamespace="http://schemas.microsoft.com/office/2006/metadata/properties" ma:root="true" ma:fieldsID="6dbfd892793d47569b145b04ffa11214" ns2:_="" ns3:_="">
    <xsd:import namespace="e4efe8b1-ae85-4fd8-9026-fcb729c8ddf2"/>
    <xsd:import namespace="95b98672-4638-4fd1-868d-8c73eb17db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ObjectDetectorVersions" minOccurs="0"/>
                <xsd:element ref="ns2:FOTOSMURORUADOURADOSN_x00b0_01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efe8b1-ae85-4fd8-9026-fcb729c8dd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Etiquetas de Imagem" ma:readOnly="false" ma:fieldId="{5cf76f15-5ced-4ddc-b409-7134ff3c332f}" ma:taxonomyMulti="true" ma:sspId="37d676b8-d979-44ac-94e4-c5562c6d176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FOTOSMURORUADOURADOSN_x00b0_01" ma:index="22" nillable="true" ma:displayName=" FOTOS MURO RUA DOURADOS N° 01" ma:format="Dropdown" ma:internalName="FOTOSMURORUADOURADOSN_x00b0_01">
      <xsd:simpleType>
        <xsd:restriction base="dms:Text">
          <xsd:maxLength value="255"/>
        </xsd:restriction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b98672-4638-4fd1-868d-8c73eb17db43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91c7f7a4-704a-491c-bdd7-19818eb379f9}" ma:internalName="TaxCatchAll" ma:showField="CatchAllData" ma:web="95b98672-4638-4fd1-868d-8c73eb17db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A8358F4-B4D5-42A5-9A77-779064A3028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D11CAC0-533D-4B02-9487-A15C100BA729}">
  <ds:schemaRefs>
    <ds:schemaRef ds:uri="95b98672-4638-4fd1-868d-8c73eb17db43"/>
    <ds:schemaRef ds:uri="e4efe8b1-ae85-4fd8-9026-fcb729c8ddf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BA272B1-4149-4908-922B-1DAA1CA57C29}">
  <ds:schemaRefs>
    <ds:schemaRef ds:uri="95b98672-4638-4fd1-868d-8c73eb17db43"/>
    <ds:schemaRef ds:uri="e4efe8b1-ae85-4fd8-9026-fcb729c8ddf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386</TotalTime>
  <Words>1127</Words>
  <Application>Microsoft Office PowerPoint</Application>
  <PresentationFormat>Personalizar</PresentationFormat>
  <Paragraphs>120</Paragraphs>
  <Slides>18</Slides>
  <Notes>17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18</vt:i4>
      </vt:variant>
    </vt:vector>
  </HeadingPairs>
  <TitlesOfParts>
    <vt:vector size="28" baseType="lpstr">
      <vt:lpstr>Arial</vt:lpstr>
      <vt:lpstr>Calibri</vt:lpstr>
      <vt:lpstr>Calibri Light</vt:lpstr>
      <vt:lpstr>Segoe UI</vt:lpstr>
      <vt:lpstr>Segoe UI </vt:lpstr>
      <vt:lpstr>Segoe UI Black</vt:lpstr>
      <vt:lpstr>Times New Roman</vt:lpstr>
      <vt:lpstr>Verdana</vt:lpstr>
      <vt:lpstr>3_Personalizar design</vt:lpstr>
      <vt:lpstr>Tema do Office</vt:lpstr>
      <vt:lpstr>Apresentação do PowerPoint</vt:lpstr>
      <vt:lpstr>INTRODUÇÃO</vt:lpstr>
      <vt:lpstr>INTRODUÇÃO</vt:lpstr>
      <vt:lpstr>INTRODUÇÃO</vt:lpstr>
      <vt:lpstr>PROBLEMA</vt:lpstr>
      <vt:lpstr>OBJETIVOS</vt:lpstr>
      <vt:lpstr>INTEGRAÇÃO DE SISTEMAS</vt:lpstr>
      <vt:lpstr>INTEGRAÇÃO DE SISTEMAS</vt:lpstr>
      <vt:lpstr>NÚCLEO INTEGRADO DE RECURSOS HÍDRICOS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CIITIS</vt:lpstr>
      <vt:lpstr>PRINCIPAIS BENEFÍCIOS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"KICKOFF MEETING"</dc:title>
  <dc:subject>Inicio para o Comite de Validação</dc:subject>
  <dc:creator>Andre Arnaldo</dc:creator>
  <cp:keywords>CSN</cp:keywords>
  <dc:description>Esta apresentação foi preparada para dar uma introdução ao Comite de Validação da CSN , simplesmente para vender a ideia do skill do usuario ( APRESENTAÇÃO PREPARADA SEM CONSIDERAR O ESCOPO DA DELOITTE )</dc:description>
  <cp:lastModifiedBy>Renato Brasil Viana Rosa</cp:lastModifiedBy>
  <cp:revision>5</cp:revision>
  <cp:lastPrinted>2021-04-06T18:34:41Z</cp:lastPrinted>
  <dcterms:created xsi:type="dcterms:W3CDTF">1997-11-06T01:26:22Z</dcterms:created>
  <dcterms:modified xsi:type="dcterms:W3CDTF">2024-04-08T17:22:23Z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0x01010007FB5641E2B7FC438C1E90E81D3643F7</vt:lpwstr>
  </property>
  <property fmtid="{D5CDD505-2E9C-101B-9397-08002B2CF9AE}" pid="3" name="MediaServiceImageTags">
    <vt:lpwstr/>
  </property>
  <property fmtid="{D5CDD505-2E9C-101B-9397-08002B2CF9AE}" pid="4" name="MSIP_Label_51af5932-353d-4b92-80ca-bd7fd888b4dd_Enabled">
    <vt:lpwstr>true</vt:lpwstr>
  </property>
  <property fmtid="{D5CDD505-2E9C-101B-9397-08002B2CF9AE}" pid="5" name="MSIP_Label_51af5932-353d-4b92-80ca-bd7fd888b4dd_SetDate">
    <vt:lpwstr>2023-10-17T11:01:35Z</vt:lpwstr>
  </property>
  <property fmtid="{D5CDD505-2E9C-101B-9397-08002B2CF9AE}" pid="6" name="MSIP_Label_51af5932-353d-4b92-80ca-bd7fd888b4dd_Method">
    <vt:lpwstr>Privileged</vt:lpwstr>
  </property>
  <property fmtid="{D5CDD505-2E9C-101B-9397-08002B2CF9AE}" pid="7" name="MSIP_Label_51af5932-353d-4b92-80ca-bd7fd888b4dd_Name">
    <vt:lpwstr>Interno</vt:lpwstr>
  </property>
  <property fmtid="{D5CDD505-2E9C-101B-9397-08002B2CF9AE}" pid="8" name="MSIP_Label_51af5932-353d-4b92-80ca-bd7fd888b4dd_SiteId">
    <vt:lpwstr>0ad73864-486f-4f58-a5da-a44c51bf5c9b</vt:lpwstr>
  </property>
  <property fmtid="{D5CDD505-2E9C-101B-9397-08002B2CF9AE}" pid="9" name="MSIP_Label_51af5932-353d-4b92-80ca-bd7fd888b4dd_ActionId">
    <vt:lpwstr>d65a5248-0c75-4c06-83c3-77682bdb7c3b</vt:lpwstr>
  </property>
  <property fmtid="{D5CDD505-2E9C-101B-9397-08002B2CF9AE}" pid="10" name="MSIP_Label_51af5932-353d-4b92-80ca-bd7fd888b4dd_ContentBits">
    <vt:lpwstr>2</vt:lpwstr>
  </property>
  <property fmtid="{D5CDD505-2E9C-101B-9397-08002B2CF9AE}" pid="11" name="ClassificationContentMarkingFooterLocations">
    <vt:lpwstr>3_Personalizar design:4\Tema do Office:8</vt:lpwstr>
  </property>
  <property fmtid="{D5CDD505-2E9C-101B-9397-08002B2CF9AE}" pid="12" name="ClassificationContentMarkingFooterText">
    <vt:lpwstr>(  ) Público ( X ) Interno (  ) Setorial (  ) Confidencial</vt:lpwstr>
  </property>
</Properties>
</file>