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89" r:id="rId4"/>
  </p:sldMasterIdLst>
  <p:notesMasterIdLst>
    <p:notesMasterId r:id="rId21"/>
  </p:notesMasterIdLst>
  <p:handoutMasterIdLst>
    <p:handoutMasterId r:id="rId22"/>
  </p:handoutMasterIdLst>
  <p:sldIdLst>
    <p:sldId id="262" r:id="rId5"/>
    <p:sldId id="2147471479" r:id="rId6"/>
    <p:sldId id="414" r:id="rId7"/>
    <p:sldId id="326" r:id="rId8"/>
    <p:sldId id="2147377207" r:id="rId9"/>
    <p:sldId id="2147471480" r:id="rId10"/>
    <p:sldId id="2147471182" r:id="rId11"/>
    <p:sldId id="2147471481" r:id="rId12"/>
    <p:sldId id="266" r:id="rId13"/>
    <p:sldId id="1574" r:id="rId14"/>
    <p:sldId id="2147376884" r:id="rId15"/>
    <p:sldId id="1569" r:id="rId16"/>
    <p:sldId id="1573" r:id="rId17"/>
    <p:sldId id="352" r:id="rId18"/>
    <p:sldId id="468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3D"/>
    <a:srgbClr val="D9D9D9"/>
    <a:srgbClr val="E4E4E4"/>
    <a:srgbClr val="002169"/>
    <a:srgbClr val="13C3A8"/>
    <a:srgbClr val="0047BB"/>
    <a:srgbClr val="00B5E2"/>
    <a:srgbClr val="93D500"/>
    <a:srgbClr val="00AE8D"/>
    <a:srgbClr val="8AB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2"/>
    <p:restoredTop sz="92398"/>
  </p:normalViewPr>
  <p:slideViewPr>
    <p:cSldViewPr snapToGrid="0" snapToObjects="1" showGuides="1">
      <p:cViewPr>
        <p:scale>
          <a:sx n="73" d="100"/>
          <a:sy n="73" d="100"/>
        </p:scale>
        <p:origin x="715" y="5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" d="1"/>
        <a:sy n="1" d="1"/>
      </p:scale>
      <p:origin x="0" y="-1190"/>
    </p:cViewPr>
  </p:sorterViewPr>
  <p:notesViewPr>
    <p:cSldViewPr snapToGrid="0" snapToObjects="1" showGuides="1">
      <p:cViewPr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EA4C09-2D6B-CA4B-B5FF-7E08CE746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B4B80-3455-274F-9485-7CCEDC3981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2118-F615-594D-8E1E-AA2A052847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DA4FD-9086-3341-A748-98AF28654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B5CB5-2113-3F4A-9A50-4C47D820B5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643DA-9B1E-734D-8147-9BB12A763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5507-1844-F445-9F1F-53256068D2E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C40D-9ECE-1F4D-8FC5-37332CB1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BC40D-9ECE-1F4D-8FC5-37332CB16F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8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6" name="Google Shape;10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7" name="Google Shape;104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500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BC40D-9ECE-1F4D-8FC5-37332CB16F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2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5.emf"/><Relationship Id="rId5" Type="http://schemas.openxmlformats.org/officeDocument/2006/relationships/tags" Target="../tags/tag2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7.emf"/><Relationship Id="rId4" Type="http://schemas.openxmlformats.org/officeDocument/2006/relationships/tags" Target="../tags/tag34.xml"/><Relationship Id="rId9" Type="http://schemas.openxmlformats.org/officeDocument/2006/relationships/oleObject" Target="../embeddings/oleObject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5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8.emf"/><Relationship Id="rId4" Type="http://schemas.openxmlformats.org/officeDocument/2006/relationships/tags" Target="../tags/tag55.xml"/><Relationship Id="rId9" Type="http://schemas.openxmlformats.org/officeDocument/2006/relationships/oleObject" Target="../embeddings/oleObject5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6" Type="http://schemas.openxmlformats.org/officeDocument/2006/relationships/image" Target="../media/image7.emf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6" Type="http://schemas.openxmlformats.org/officeDocument/2006/relationships/image" Target="../media/image7.emf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6" Type="http://schemas.openxmlformats.org/officeDocument/2006/relationships/image" Target="../media/image9.emf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2" Type="http://schemas.openxmlformats.org/officeDocument/2006/relationships/tags" Target="../tags/tag99.xml"/><Relationship Id="rId16" Type="http://schemas.openxmlformats.org/officeDocument/2006/relationships/image" Target="../media/image7.emf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oleObject" Target="../embeddings/oleObject9.bin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6" Type="http://schemas.openxmlformats.org/officeDocument/2006/relationships/image" Target="../media/image9.emf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6" Type="http://schemas.openxmlformats.org/officeDocument/2006/relationships/image" Target="../media/image9.emf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oleObject" Target="../embeddings/oleObject11.bin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6" Type="http://schemas.openxmlformats.org/officeDocument/2006/relationships/image" Target="../media/image7.emf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oleObject" Target="../embeddings/oleObject12.bin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2" Type="http://schemas.openxmlformats.org/officeDocument/2006/relationships/tags" Target="../tags/tag151.xml"/><Relationship Id="rId16" Type="http://schemas.openxmlformats.org/officeDocument/2006/relationships/image" Target="../media/image7.emf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oleObject" Target="../embeddings/oleObject13.bin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1DA8-F1E0-BA4E-9E45-77CA5F7C64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816781"/>
            <a:ext cx="8690833" cy="184665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LGE Strategic Advisors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40F963-411D-EC4A-A2DB-EE443243E3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825659"/>
            <a:ext cx="8690832" cy="229358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Optional Disclaimer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D29CAC6-AF1F-A644-8D5E-BFDB849327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4979271"/>
            <a:ext cx="8690832" cy="35708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2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DD4C701-ECC2-4818-9F4C-7739DC887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9786025" y="5416251"/>
            <a:ext cx="2318426" cy="10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914400"/>
            <a:ext cx="9143999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FB4FE4-8356-984F-BE53-F7DA9D3553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32865"/>
            <a:ext cx="12192000" cy="4982896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48C9BED6-4128-E4EE-9B22-CA77EED84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9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D48AA827-37FC-14FC-06A1-2BC237C8C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rgbClr val="00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>
            <a:extLst>
              <a:ext uri="{FF2B5EF4-FFF2-40B4-BE49-F238E27FC236}">
                <a16:creationId xmlns:a16="http://schemas.microsoft.com/office/drawing/2014/main" id="{9883ED63-A746-9041-8631-B7C7059E06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FCED308-63B9-427F-AC80-67FD2EFB9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10330773" y="5662535"/>
            <a:ext cx="1773677" cy="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B23EC498-1C05-8C45-8556-71E17C02B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A4563-9B87-124C-98BC-511CF797D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79576"/>
            <a:ext cx="7863840" cy="4498848"/>
          </a:xfrm>
        </p:spPr>
        <p:txBody>
          <a:bodyPr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Bigger slide statement: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dolore.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B093969-76D8-BF90-ACCD-2CE2046AE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10330773" y="5662535"/>
            <a:ext cx="1773677" cy="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Blu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Section Title</a:t>
            </a:r>
          </a:p>
        </p:txBody>
      </p:sp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4739905-3951-A48D-0F95-38685EF9B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10330773" y="5662535"/>
            <a:ext cx="1773677" cy="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+ Text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1601766"/>
            <a:ext cx="5398719" cy="365446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8EF02249-1D77-0A42-9BB4-8570A6A6E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01766"/>
            <a:ext cx="4113422" cy="3654468"/>
          </a:xfrm>
        </p:spPr>
        <p:txBody>
          <a:bodyPr lIns="0" tIns="0" rIns="0" bIns="0" anchor="ctr" anchorCtr="0">
            <a:no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B99E9FC-E167-3A38-6B95-447757320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10330773" y="5662535"/>
            <a:ext cx="1773677" cy="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5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Navy">
    <p:bg>
      <p:bgPr>
        <a:solidFill>
          <a:srgbClr val="00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Section Title</a:t>
            </a:r>
          </a:p>
        </p:txBody>
      </p:sp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7058E81-6BC7-F318-B75D-73BCB2A63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10330773" y="5662535"/>
            <a:ext cx="1773677" cy="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70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Light Blue">
    <p:bg>
      <p:bgPr>
        <a:solidFill>
          <a:srgbClr val="00B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Section Title</a:t>
            </a:r>
          </a:p>
        </p:txBody>
      </p:sp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4DCA9BB-1495-8317-F9B8-2A5057D17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10330773" y="5662535"/>
            <a:ext cx="1773677" cy="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4877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 1">
  <p:cSld name="Bullets 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25079f73c0_0_100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9144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2800"/>
              <a:buFont typeface="Helvetica Neue"/>
              <a:buNone/>
              <a:defRPr sz="2800" b="0">
                <a:solidFill>
                  <a:srgbClr val="0021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25079f73c0_0_100"/>
          <p:cNvSpPr txBox="1">
            <a:spLocks noGrp="1"/>
          </p:cNvSpPr>
          <p:nvPr>
            <p:ph type="body" idx="1"/>
          </p:nvPr>
        </p:nvSpPr>
        <p:spPr>
          <a:xfrm>
            <a:off x="914400" y="1989920"/>
            <a:ext cx="9144000" cy="3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2169"/>
              </a:buClr>
              <a:buSzPts val="1600"/>
              <a:buFont typeface="Helvetica Neue"/>
              <a:buChar char="•"/>
              <a:defRPr sz="1600">
                <a:solidFill>
                  <a:srgbClr val="0021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125079f73c0_0_100"/>
          <p:cNvSpPr txBox="1">
            <a:spLocks noGrp="1"/>
          </p:cNvSpPr>
          <p:nvPr>
            <p:ph type="sldNum" idx="12"/>
          </p:nvPr>
        </p:nvSpPr>
        <p:spPr>
          <a:xfrm>
            <a:off x="274320" y="6333199"/>
            <a:ext cx="43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A8C7591C-1A84-B612-5D49-C32530EBD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91440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989920"/>
            <a:ext cx="9144000" cy="3590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FC746F4F-9663-0546-57E8-AE0E336E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E931-BC43-1EE3-E731-AD7BA9B5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5F57-3B3C-228A-DCCE-894E24A06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F0DBD-57A4-6C0D-4925-A38BB930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C5A6-6F35-4E38-B173-EE09D1C996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D1B12-EDAF-F548-8366-8B359CD5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4874E-6F1B-2D79-0B21-2242E75C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49E-B3E4-4F8D-8F58-A94538BD61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6D412D7A-C9D1-7639-1B4B-56B662C89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7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1560"/>
            <a:ext cx="91440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200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03F2CEED-B0DA-2A7B-F770-AD663F669A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989920"/>
            <a:ext cx="9144000" cy="3590000"/>
          </a:xfrm>
        </p:spPr>
        <p:txBody>
          <a:bodyPr lIns="0" tIns="0" rIns="0" bIns="0" anchor="ctr" anchorCtr="0">
            <a:noAutofit/>
          </a:bodyPr>
          <a:lstStyle>
            <a:lvl1pPr marL="285764" indent="-285764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7DC7CE98-9BCA-AF6C-7747-730B6BC9D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blipFill dpi="0" rotWithShape="1">
          <a:blip r:embed="rId9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BEFF58C-83CF-420F-BF45-F188AE9E7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737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4" imgH="344" progId="TCLayout.ActiveDocument.1">
                  <p:embed/>
                </p:oleObj>
              </mc:Choice>
              <mc:Fallback>
                <p:oleObj name="think-cell Slide" r:id="rId10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EC3B16-0840-4135-8BED-D45704C3559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id="{365FDE2E-B4AC-48A0-8D5A-94F648AEA896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1942" y="6190488"/>
            <a:ext cx="4114800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CA" sz="80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CA" sz="800">
                <a:solidFill>
                  <a:schemeClr val="tx1"/>
                </a:solidFill>
                <a:latin typeface="+mn-lt"/>
              </a:rPr>
              <a:t>Any use of this material without specific permission is strictly prohibited</a:t>
            </a:r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49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0856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5EE31F-4647-48C1-8F33-15A7FC3D3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31619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515588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17836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A466E0-AD73-4F3A-9B78-5C1BB1238B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29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52DFA4F-F49F-468D-B19A-F0D9ACACF9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60330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5A42E5-8A95-48CC-91A7-EC09BEF8D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1396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96343A1-B4C8-41A2-9540-F666771DD0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71616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399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BF2AED7-361B-4221-9AF6-77A108DA0C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0628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207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67A342-8C8E-4A76-A2F2-1541645630A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03969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ext Sl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0" y="914400"/>
            <a:ext cx="8503920" cy="454548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FD5C6E57-1D61-104F-5B50-8A678F3E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6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5793B5E-3475-4FCD-8164-7A168B5C1B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227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89D8F9-1075-4B52-8375-8D4A2673D8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59492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3886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3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435192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6252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F94EA0-F844-4358-BAB1-09AA056D6A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id="{2638C600-7B94-46B1-84A4-8C904769428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id="{B99699F0-BA7E-4449-B3AE-B5E796EBA187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id="{C34BF1E9-D917-4FD9-B9F4-CB69675F1DDF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id="{D35815C2-596B-44C1-B9BE-5474DFE650BA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03755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B8ACA33-401E-43F4-A170-DD6C5D984D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5926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4231008-BBCB-47D1-91D5-881CAE172F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87964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315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06395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0418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8451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93469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id="{2F705A80-1DB0-43C3-A71A-9587E6BCC3A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66168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blipFill dpi="0" rotWithShape="1">
          <a:blip r:embed="rId4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91B0EE-37B4-4A8C-9C8F-48909747EA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4478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6099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ext Sl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0" y="914400"/>
            <a:ext cx="8503920" cy="357149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10000"/>
              </a:lnSpc>
              <a:defRPr sz="2200" b="1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Smaller 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13A62FD3-BE7F-CAC4-4519-E34B02CEC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4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91440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989920"/>
            <a:ext cx="9144000" cy="3590000"/>
          </a:xfrm>
        </p:spPr>
        <p:txBody>
          <a:bodyPr lIns="0" tIns="0" rIns="0" bIns="0" anchor="ctr" anchorCtr="0">
            <a:no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257AD13C-5E73-56A2-59F1-DBBA8AD5A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6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2-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914400"/>
            <a:ext cx="9144001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343400" cy="259751"/>
          </a:xfrm>
        </p:spPr>
        <p:txBody>
          <a:bodyPr lIns="0" tIns="0" rIns="0" bIns="0" anchor="t" anchorCtr="0">
            <a:sp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2555310"/>
            <a:ext cx="4343400" cy="259751"/>
          </a:xfrm>
        </p:spPr>
        <p:txBody>
          <a:bodyPr lIns="0" tIns="0" rIns="0" bIns="0" anchor="t" anchorCtr="0">
            <a:sp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C6B9FE33-2450-730D-1378-8884E261D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-Column 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43434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911E1-EFF6-E643-9ED9-CF9FAB8FD9CD}"/>
              </a:ext>
            </a:extLst>
          </p:cNvPr>
          <p:cNvSpPr/>
          <p:nvPr userDrawn="1"/>
        </p:nvSpPr>
        <p:spPr>
          <a:xfrm>
            <a:off x="6095999" y="16439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281" y="2555310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92155C20-4A23-3A6A-BE61-44588FB83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-Colum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43434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911E1-EFF6-E643-9ED9-CF9FAB8FD9CD}"/>
              </a:ext>
            </a:extLst>
          </p:cNvPr>
          <p:cNvSpPr/>
          <p:nvPr userDrawn="1"/>
        </p:nvSpPr>
        <p:spPr>
          <a:xfrm>
            <a:off x="6095999" y="16439"/>
            <a:ext cx="6096001" cy="68580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281" y="2555310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EFA482E-862F-1975-D845-3D9FD8BBF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94" b="27395"/>
          <a:stretch/>
        </p:blipFill>
        <p:spPr>
          <a:xfrm>
            <a:off x="10330773" y="5662535"/>
            <a:ext cx="1773677" cy="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2-Colum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911E1-EFF6-E643-9ED9-CF9FAB8FD9CD}"/>
              </a:ext>
            </a:extLst>
          </p:cNvPr>
          <p:cNvSpPr/>
          <p:nvPr userDrawn="1"/>
        </p:nvSpPr>
        <p:spPr>
          <a:xfrm>
            <a:off x="-56135" y="0"/>
            <a:ext cx="6096001" cy="68580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1D8EBE9D-9806-6446-8984-C16AB7F92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2343FEDE-E12B-43E6-EC25-25A6EFA8E6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8121" y="2555310"/>
            <a:ext cx="4343400" cy="259751"/>
          </a:xfrm>
        </p:spPr>
        <p:txBody>
          <a:bodyPr lIns="0" tIns="0" rIns="0" bIns="0" anchor="t" anchorCtr="0">
            <a:sp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3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body text here…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D5E074-4D96-4AE5-4962-B700663E8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79576"/>
            <a:ext cx="4040372" cy="4498848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Bigger slide statement: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dolore.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BA2303DF-7905-7B4E-4620-C261A1814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896" y="5840568"/>
            <a:ext cx="1400784" cy="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0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tags" Target="../tags/tag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tags" Target="../tags/tag2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openxmlformats.org/officeDocument/2006/relationships/image" Target="../media/image5.emf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5EE7D-B57B-0D4A-B82E-52BD5D57B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5625"/>
            <a:ext cx="9144000" cy="41148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5E5EAB5-91AB-854D-A3E7-0D0B2D56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9144000" cy="4545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27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81" r:id="rId3"/>
    <p:sldLayoutId id="2147483683" r:id="rId4"/>
    <p:sldLayoutId id="2147483676" r:id="rId5"/>
    <p:sldLayoutId id="2147483678" r:id="rId6"/>
    <p:sldLayoutId id="2147483682" r:id="rId7"/>
    <p:sldLayoutId id="2147483685" r:id="rId8"/>
    <p:sldLayoutId id="2147483688" r:id="rId9"/>
    <p:sldLayoutId id="2147483684" r:id="rId10"/>
    <p:sldLayoutId id="2147483677" r:id="rId11"/>
    <p:sldLayoutId id="2147483686" r:id="rId12"/>
    <p:sldLayoutId id="2147483671" r:id="rId13"/>
    <p:sldLayoutId id="2147483672" r:id="rId14"/>
    <p:sldLayoutId id="2147483675" r:id="rId15"/>
    <p:sldLayoutId id="2147483673" r:id="rId16"/>
    <p:sldLayoutId id="2147483674" r:id="rId17"/>
    <p:sldLayoutId id="2147483680" r:id="rId18"/>
    <p:sldLayoutId id="2147483687" r:id="rId19"/>
    <p:sldLayoutId id="2147483709" r:id="rId20"/>
    <p:sldLayoutId id="2147483710" r:id="rId21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8800E62-ECD5-472D-995B-013B57BB4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538187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344" imgH="344" progId="TCLayout.ActiveDocument.1">
                  <p:embed/>
                </p:oleObj>
              </mc:Choice>
              <mc:Fallback>
                <p:oleObj name="think-cell Slide" r:id="rId42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1744EB-7E76-4AE2-88F6-C0D4CE03B5B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id="{8B868434-776E-46FC-90D6-2CC6F63A9A51}"/>
              </a:ext>
            </a:extLst>
          </p:cNvPr>
          <p:cNvCxnSpPr/>
          <p:nvPr userDrawn="1">
            <p:custDataLst>
              <p:tags r:id="rId22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id="{00E8CD27-C104-4563-9322-C0A2ABFCB5E3}"/>
              </a:ext>
            </a:extLst>
          </p:cNvPr>
          <p:cNvCxnSpPr/>
          <p:nvPr userDrawn="1">
            <p:custDataLst>
              <p:tags r:id="rId23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id="{28785628-9685-42DD-85C6-4A7FDEAEB9E4}"/>
              </a:ext>
            </a:extLst>
          </p:cNvPr>
          <p:cNvGrpSpPr/>
          <p:nvPr userDrawn="1"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id="{BCBAA4B3-76E3-4E3E-9DFB-193618E70571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FAD167A-470E-49B3-9358-C391E9721499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id="{2106BC3D-6019-4A97-BF49-95FEE529E3E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4C29FC0-EC32-412C-A1FC-29EF13DE812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08217F02-10EE-4BF5-8640-3409A47C584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9BF58B2-CF38-41FB-8EF8-3EE6A3F13980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9A2D06B2-79B1-475C-A66E-9CB573E9882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A7C7C4F-14E8-4812-AC35-7D066AEC66E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7F7E2EA4-AD8C-4DA3-ACA6-A69404D1E88D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8573FB6-1F3D-4B01-98F6-7E4478BE33E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id="{CF3B10D5-50BA-4075-BEDD-5D7FF7BE36E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id="{174FA759-1A16-45E2-B8DB-6AC61DFC92D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id="{99FB5892-A9FF-4D0E-8661-19A39D5E096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id="{96520A0D-E8D0-48B5-8162-BA1976A5C3E1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www.thehydrogenmap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uclearbank-io-sa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B646-DA51-A442-94DF-2BD7ADEDF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82" y="1216843"/>
            <a:ext cx="9438468" cy="1661993"/>
          </a:xfrm>
        </p:spPr>
        <p:txBody>
          <a:bodyPr/>
          <a:lstStyle/>
          <a:p>
            <a:pPr marL="12700" marR="5080">
              <a:spcBef>
                <a:spcPts val="135"/>
              </a:spcBef>
            </a:pPr>
            <a:r>
              <a:rPr lang="en-US" sz="4400" spc="45" dirty="0">
                <a:solidFill>
                  <a:schemeClr val="accent2"/>
                </a:solidFill>
                <a:latin typeface="Helvetica"/>
                <a:cs typeface="Helvetica"/>
              </a:rPr>
              <a:t>Nuclear Energy and Climate Change:</a:t>
            </a:r>
            <a:br>
              <a:rPr lang="en-US" sz="4400" spc="45" dirty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2000" i="1" spc="45" dirty="0">
                <a:solidFill>
                  <a:srgbClr val="FFFFFF"/>
                </a:solidFill>
                <a:latin typeface="Helvetica"/>
                <a:cs typeface="Helvetica"/>
              </a:rPr>
              <a:t>How Nuclear Energy can be a Catalyst for a Sustainable Energy Transition</a:t>
            </a:r>
            <a:endParaRPr lang="en-US" sz="4400" i="1" dirty="0">
              <a:latin typeface="Helvetica"/>
              <a:cs typeface="Helvetic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A30AA-AB9F-CF43-A7E2-CF3A91099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054" y="5641157"/>
            <a:ext cx="8690832" cy="827418"/>
          </a:xfrm>
        </p:spPr>
        <p:txBody>
          <a:bodyPr>
            <a:normAutofit/>
          </a:bodyPr>
          <a:lstStyle/>
          <a:p>
            <a:r>
              <a:rPr lang="en-US" sz="1800" dirty="0"/>
              <a:t>April 2024</a:t>
            </a:r>
          </a:p>
          <a:p>
            <a:r>
              <a:rPr lang="en-US" sz="1800" dirty="0"/>
              <a:t>ABDAN Nuclear Summit 2024 – Rio de Janeiro, Brazil</a:t>
            </a:r>
          </a:p>
          <a:p>
            <a:endParaRPr lang="en-US" sz="18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30ACD88-24B6-1F39-4E52-022911077D1C}"/>
              </a:ext>
            </a:extLst>
          </p:cNvPr>
          <p:cNvSpPr txBox="1">
            <a:spLocks/>
          </p:cNvSpPr>
          <p:nvPr/>
        </p:nvSpPr>
        <p:spPr>
          <a:xfrm>
            <a:off x="830054" y="3321269"/>
            <a:ext cx="8690832" cy="116021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Carlos Leipner</a:t>
            </a:r>
          </a:p>
          <a:p>
            <a:r>
              <a:rPr lang="en-US" sz="1800" dirty="0"/>
              <a:t>Executive Director, LGE Strategic Advisors</a:t>
            </a:r>
          </a:p>
          <a:p>
            <a:r>
              <a:rPr lang="en-US" sz="1800" dirty="0"/>
              <a:t>VP, ABDAN </a:t>
            </a:r>
            <a:r>
              <a:rPr lang="en-US" sz="1800" dirty="0" err="1"/>
              <a:t>Conselho</a:t>
            </a:r>
            <a:r>
              <a:rPr lang="en-US" sz="1800" dirty="0"/>
              <a:t> </a:t>
            </a:r>
            <a:r>
              <a:rPr lang="en-US" sz="1800" dirty="0" err="1"/>
              <a:t>Curador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89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16B9-02F6-0456-3D2A-2E6FC8DC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8" y="37407"/>
            <a:ext cx="5896795" cy="1481328"/>
          </a:xfrm>
        </p:spPr>
        <p:txBody>
          <a:bodyPr anchor="b">
            <a:normAutofit fontScale="90000"/>
          </a:bodyPr>
          <a:lstStyle/>
          <a:p>
            <a:r>
              <a:rPr lang="en-US" sz="5000" dirty="0"/>
              <a:t>Nuclear and Industrial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A02-5ED0-A001-8F45-221E5236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11" y="1539207"/>
            <a:ext cx="5896794" cy="4087368"/>
          </a:xfrm>
        </p:spPr>
        <p:txBody>
          <a:bodyPr anchor="t">
            <a:noAutofit/>
          </a:bodyPr>
          <a:lstStyle/>
          <a:p>
            <a:r>
              <a:rPr lang="en-US" sz="1800" b="0" i="0" dirty="0">
                <a:solidFill>
                  <a:srgbClr val="404040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en-US" sz="1800" b="1" i="0" dirty="0">
                <a:solidFill>
                  <a:srgbClr val="404040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Dow Inc and X-energy </a:t>
            </a:r>
            <a:r>
              <a:rPr lang="en-US" sz="1800" b="0" i="0" dirty="0">
                <a:solidFill>
                  <a:srgbClr val="404040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have agreed to develop and demonstrate the first grid-scale next-generation nuclear reactor for an industrial site in Texas. </a:t>
            </a:r>
          </a:p>
          <a:p>
            <a:r>
              <a:rPr lang="en-US" sz="1800" dirty="0">
                <a:solidFill>
                  <a:srgbClr val="404040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Seadrift site covers 4700 acres and manufactures more than 4,000,000 pounds (1816 </a:t>
            </a:r>
            <a:r>
              <a:rPr lang="en-US" sz="1800" b="0" i="0" dirty="0" err="1">
                <a:solidFill>
                  <a:srgbClr val="212529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tonnes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) of materials per year for use in applications such as food packaging, footwear, wire and cable insulation, solar cell membranes and packaging for pharmaceutical products</a:t>
            </a:r>
            <a:endParaRPr lang="en-US" sz="1800" b="0" i="0" dirty="0">
              <a:effectLst/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b="0" i="0" dirty="0">
                <a:solidFill>
                  <a:srgbClr val="212529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Each Xe-100 high-temperature gas reactor is engineered to operate as a single 80 MW electric unit, </a:t>
            </a:r>
            <a:r>
              <a:rPr lang="en-US" sz="1800" b="0" i="0" dirty="0" err="1">
                <a:solidFill>
                  <a:srgbClr val="212529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optimised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as a four-unit plant delivering 320 MWe, on a roughly 30-acre site. The reactor can provide baseload power to an electricity system or support industrial applications with 200 MW thermal output per unit of high pressure, high temperature steam.</a:t>
            </a:r>
            <a:endParaRPr lang="en-US" sz="18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644F8-3005-8EFD-1A76-03A4EDAC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54" y="987136"/>
            <a:ext cx="5071935" cy="53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16B9-02F6-0456-3D2A-2E6FC8DC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9" y="297222"/>
            <a:ext cx="7117368" cy="869511"/>
          </a:xfrm>
        </p:spPr>
        <p:txBody>
          <a:bodyPr anchor="b">
            <a:normAutofit fontScale="90000"/>
          </a:bodyPr>
          <a:lstStyle/>
          <a:p>
            <a:r>
              <a:rPr lang="en-US" sz="5000" dirty="0"/>
              <a:t>Nuclear and Data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A02-5ED0-A001-8F45-221E5236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32" y="1454305"/>
            <a:ext cx="5781023" cy="5011809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Data centers and data transmission networks are responsible for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1% of energy-related GHG emissions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(330 Mt CO2 equivalent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3F3F3"/>
                </a:highlight>
                <a:latin typeface="Graphik"/>
              </a:rPr>
              <a:t>in 2020)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Estimated global data center </a:t>
            </a:r>
            <a:r>
              <a:rPr lang="en-US" u="sng" dirty="0">
                <a:solidFill>
                  <a:srgbClr val="000000"/>
                </a:solidFill>
                <a:latin typeface="+mn-lt"/>
              </a:rPr>
              <a:t>electricity consumption in 2022 was 240-340 TWh, or around 1-1.3% of global final electricity demand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. This excludes energy used for cryptocurrency mining, which was estimated to be around 110 TWh in 2022, accounting for 0.4% of annual global electricity demand.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Combined electricity use by Amazon, Microsoft, Google, and Meta more than doubled between 2017 and 2021, rising to around 72 TWh in 2021.</a:t>
            </a:r>
          </a:p>
          <a:p>
            <a:r>
              <a:rPr lang="en-US" u="sng" dirty="0">
                <a:solidFill>
                  <a:srgbClr val="000000"/>
                </a:solidFill>
                <a:latin typeface="+mn-lt"/>
              </a:rPr>
              <a:t>Google, Microsoft, and Nucor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partner for new energy tech PPAs.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 Focus on accelerating the development of first-of-a-kind and early commercial projects, including </a:t>
            </a:r>
            <a:r>
              <a:rPr lang="en-US" u="sng" dirty="0">
                <a:solidFill>
                  <a:srgbClr val="000000"/>
                </a:solidFill>
                <a:latin typeface="+mn-lt"/>
              </a:rPr>
              <a:t>advanced nuclear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, next-generation geothermal, clean hydrogen, long-duration energy storage (LDES) and others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9E2B0-2765-11FE-16BD-CC5696BE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88" y="4537245"/>
            <a:ext cx="3378941" cy="1928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118672-E21C-5E20-2074-09474974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555" y="1314454"/>
            <a:ext cx="5981913" cy="32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1A42-DBCE-4E89-960E-2CFF9EFC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577" y="635601"/>
            <a:ext cx="8503920" cy="780983"/>
          </a:xfrm>
        </p:spPr>
        <p:txBody>
          <a:bodyPr/>
          <a:lstStyle/>
          <a:p>
            <a:r>
              <a:rPr lang="en-US" dirty="0"/>
              <a:t>Hydrogen Production via Nuclear Power</a:t>
            </a:r>
            <a:br>
              <a:rPr lang="en-US" dirty="0"/>
            </a:br>
            <a:r>
              <a:rPr lang="en-US" b="0" i="1" dirty="0">
                <a:solidFill>
                  <a:srgbClr val="FF0000"/>
                </a:solidFill>
              </a:rPr>
              <a:t>Many Pathways to Zero Carbon Hydrogen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A8AFB-4805-4948-BE8D-467914EF9D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43158-A1FA-7088-27F2-F6AEFE124CEA}"/>
              </a:ext>
            </a:extLst>
          </p:cNvPr>
          <p:cNvSpPr txBox="1"/>
          <p:nvPr/>
        </p:nvSpPr>
        <p:spPr>
          <a:xfrm>
            <a:off x="1487724" y="3851568"/>
            <a:ext cx="23795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 Temperature Electrolysis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163EB-90B2-A998-ED5F-173FEFAF96BA}"/>
              </a:ext>
            </a:extLst>
          </p:cNvPr>
          <p:cNvSpPr txBox="1"/>
          <p:nvPr/>
        </p:nvSpPr>
        <p:spPr>
          <a:xfrm>
            <a:off x="4783281" y="3851568"/>
            <a:ext cx="225829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 Temperature Electrolysis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F7DB8-8D73-D173-94B3-3C2F7D29F869}"/>
              </a:ext>
            </a:extLst>
          </p:cNvPr>
          <p:cNvSpPr txBox="1"/>
          <p:nvPr/>
        </p:nvSpPr>
        <p:spPr>
          <a:xfrm>
            <a:off x="7786255" y="3851568"/>
            <a:ext cx="272424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Thermo-Chemical</a:t>
            </a:r>
          </a:p>
          <a:p>
            <a:pPr algn="ctr"/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2A388-486C-BB84-C480-53090DF7D7D7}"/>
              </a:ext>
            </a:extLst>
          </p:cNvPr>
          <p:cNvSpPr txBox="1"/>
          <p:nvPr/>
        </p:nvSpPr>
        <p:spPr>
          <a:xfrm>
            <a:off x="4364180" y="5673441"/>
            <a:ext cx="3096491" cy="400110"/>
          </a:xfrm>
          <a:prstGeom prst="rect">
            <a:avLst/>
          </a:prstGeom>
          <a:solidFill>
            <a:srgbClr val="93D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Zero Carbon Hydrogen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FE404-3395-DA87-12D7-698F1AD5ECE1}"/>
              </a:ext>
            </a:extLst>
          </p:cNvPr>
          <p:cNvSpPr txBox="1"/>
          <p:nvPr/>
        </p:nvSpPr>
        <p:spPr>
          <a:xfrm>
            <a:off x="1698001" y="1770527"/>
            <a:ext cx="288867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Existing Reactors</a:t>
            </a:r>
          </a:p>
          <a:p>
            <a:pPr algn="ctr"/>
            <a:r>
              <a:rPr lang="en-US" sz="2000" dirty="0"/>
              <a:t>Gen II / III / III+ (LWR)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A109F-F81F-AB5F-9663-76BD8995C8CE}"/>
              </a:ext>
            </a:extLst>
          </p:cNvPr>
          <p:cNvSpPr txBox="1"/>
          <p:nvPr/>
        </p:nvSpPr>
        <p:spPr>
          <a:xfrm>
            <a:off x="7460671" y="1770527"/>
            <a:ext cx="288867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Advanced Reactors</a:t>
            </a:r>
          </a:p>
          <a:p>
            <a:pPr algn="ctr"/>
            <a:r>
              <a:rPr lang="en-US" sz="2000" dirty="0"/>
              <a:t>Gen IV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37E84E-22E9-DDB7-9570-01B001679F0A}"/>
              </a:ext>
            </a:extLst>
          </p:cNvPr>
          <p:cNvCxnSpPr>
            <a:stCxn id="9" idx="2"/>
            <a:endCxn id="5" idx="0"/>
          </p:cNvCxnSpPr>
          <p:nvPr/>
        </p:nvCxnSpPr>
        <p:spPr>
          <a:xfrm flipH="1">
            <a:off x="2677483" y="2478413"/>
            <a:ext cx="464855" cy="137315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3DE809-2042-E60A-82BD-A39CE3DE1D48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3142338" y="2478413"/>
            <a:ext cx="2770089" cy="137315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1F2AD9-6611-9DD3-C03B-4533B5E81704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flipH="1">
            <a:off x="2677483" y="2478413"/>
            <a:ext cx="6227525" cy="1373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430822-EC09-C048-8B19-D9796354B742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 flipH="1">
            <a:off x="5912427" y="2478413"/>
            <a:ext cx="2992581" cy="1373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475714-F22E-B489-25B0-330CED1C5F0B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>
            <a:off x="8905008" y="2478413"/>
            <a:ext cx="243368" cy="1373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F50FF7-FAAF-A907-E03A-C1CD29C7F282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2677483" y="4559454"/>
            <a:ext cx="3234943" cy="1113987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F000EF-5B80-C6D8-58FF-A3E4F29CF6DA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5912426" y="4559454"/>
            <a:ext cx="1" cy="1113987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275FBF-917F-DCDF-CFA0-D56D8DB6FAE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5912426" y="4559454"/>
            <a:ext cx="3235950" cy="1113987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552342-A800-E587-63C5-0004B9A94391}"/>
              </a:ext>
            </a:extLst>
          </p:cNvPr>
          <p:cNvGrpSpPr/>
          <p:nvPr/>
        </p:nvGrpSpPr>
        <p:grpSpPr>
          <a:xfrm>
            <a:off x="4403749" y="2171871"/>
            <a:ext cx="1597797" cy="1219200"/>
            <a:chOff x="802640" y="5354320"/>
            <a:chExt cx="1597797" cy="1219200"/>
          </a:xfrm>
        </p:grpSpPr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D8B9E3C-B874-1421-5E6B-1B7E575FFF45}"/>
                </a:ext>
              </a:extLst>
            </p:cNvPr>
            <p:cNvSpPr/>
            <p:nvPr/>
          </p:nvSpPr>
          <p:spPr>
            <a:xfrm>
              <a:off x="802640" y="5354320"/>
              <a:ext cx="1597797" cy="1219200"/>
            </a:xfrm>
            <a:prstGeom prst="irregularSeal1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95A205-4475-8662-F370-8B1D0DC37BF6}"/>
                </a:ext>
              </a:extLst>
            </p:cNvPr>
            <p:cNvSpPr txBox="1"/>
            <p:nvPr/>
          </p:nvSpPr>
          <p:spPr>
            <a:xfrm>
              <a:off x="1111873" y="5763332"/>
              <a:ext cx="11722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Electricity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61CC23A-9040-E490-E2E4-49C1CFC7E6E4}"/>
              </a:ext>
            </a:extLst>
          </p:cNvPr>
          <p:cNvGrpSpPr/>
          <p:nvPr/>
        </p:nvGrpSpPr>
        <p:grpSpPr>
          <a:xfrm>
            <a:off x="5887651" y="2142418"/>
            <a:ext cx="1597797" cy="1219200"/>
            <a:chOff x="2583410" y="5306132"/>
            <a:chExt cx="1597797" cy="1219200"/>
          </a:xfrm>
        </p:grpSpPr>
        <p:sp>
          <p:nvSpPr>
            <p:cNvPr id="50" name="Explosion: 8 Points 49">
              <a:extLst>
                <a:ext uri="{FF2B5EF4-FFF2-40B4-BE49-F238E27FC236}">
                  <a16:creationId xmlns:a16="http://schemas.microsoft.com/office/drawing/2014/main" id="{92A29486-80CF-AB4D-B344-B7A50FF8B445}"/>
                </a:ext>
              </a:extLst>
            </p:cNvPr>
            <p:cNvSpPr/>
            <p:nvPr/>
          </p:nvSpPr>
          <p:spPr>
            <a:xfrm>
              <a:off x="2583410" y="5306132"/>
              <a:ext cx="1597797" cy="1219200"/>
            </a:xfrm>
            <a:prstGeom prst="irregularSeal1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77BDC6-E23A-A187-4C9E-59B81EA2A014}"/>
                </a:ext>
              </a:extLst>
            </p:cNvPr>
            <p:cNvSpPr txBox="1"/>
            <p:nvPr/>
          </p:nvSpPr>
          <p:spPr>
            <a:xfrm>
              <a:off x="2819906" y="5652798"/>
              <a:ext cx="11722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High Temp</a:t>
              </a:r>
            </a:p>
            <a:p>
              <a:pPr algn="ctr"/>
              <a:r>
                <a:rPr lang="en-US" sz="1600" i="1" dirty="0"/>
                <a:t>Steam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21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3B42E-143A-8DB8-9B90-DE60FEDB85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8F8F6-401C-64CE-24E3-A1309095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01" y="41735"/>
            <a:ext cx="11613736" cy="5801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EF295-F5F1-FDB8-5BE5-2BACA9D75E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2319793"/>
            <a:ext cx="1355469" cy="255302"/>
          </a:xfrm>
          <a:prstGeom prst="rect">
            <a:avLst/>
          </a:prstGeom>
        </p:spPr>
      </p:pic>
      <p:pic>
        <p:nvPicPr>
          <p:cNvPr id="1026" name="Picture 2" descr="Constellation Energy Corporation">
            <a:extLst>
              <a:ext uri="{FF2B5EF4-FFF2-40B4-BE49-F238E27FC236}">
                <a16:creationId xmlns:a16="http://schemas.microsoft.com/office/drawing/2014/main" id="{D4EF6347-A7DE-876A-6105-783983EF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657" y="2369877"/>
            <a:ext cx="1482980" cy="5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098DC-11CA-E961-9234-BE2D392FA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179" y="1283450"/>
            <a:ext cx="1155903" cy="290058"/>
          </a:xfrm>
          <a:prstGeom prst="rect">
            <a:avLst/>
          </a:prstGeom>
        </p:spPr>
      </p:pic>
      <p:pic>
        <p:nvPicPr>
          <p:cNvPr id="8" name="Picture 6" descr="APS RFP Seeks Innovative Demand-side Resources to Accelerate Carbon-free  Commitment | Business Wire">
            <a:extLst>
              <a:ext uri="{FF2B5EF4-FFF2-40B4-BE49-F238E27FC236}">
                <a16:creationId xmlns:a16="http://schemas.microsoft.com/office/drawing/2014/main" id="{74DC52CA-2585-BBBB-77EB-A6DA5C45D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7794" y="5106318"/>
            <a:ext cx="295763" cy="1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59C8D5-3D5B-3DE0-7A90-78E82CF2F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95" y="534508"/>
            <a:ext cx="960197" cy="235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928EEC-FA85-3670-D27B-6FDAA79BE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9062" y="2911155"/>
            <a:ext cx="802233" cy="31896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DEB24B2-F282-E001-C1F0-713B6435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039" y="4818190"/>
            <a:ext cx="960198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B31FF5-9A20-D371-B043-1D85118B1F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324" y="1982715"/>
            <a:ext cx="783684" cy="40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363B79-0EDC-9787-D122-07B9888B81A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117" y="3107205"/>
            <a:ext cx="1317727" cy="225974"/>
          </a:xfrm>
          <a:prstGeom prst="rect">
            <a:avLst/>
          </a:prstGeom>
        </p:spPr>
      </p:pic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1E5086F-D068-DAB3-A7D1-BAC0B40C2BA2}"/>
              </a:ext>
            </a:extLst>
          </p:cNvPr>
          <p:cNvSpPr/>
          <p:nvPr/>
        </p:nvSpPr>
        <p:spPr>
          <a:xfrm>
            <a:off x="4469122" y="4439637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C203A57B-74FB-CF8E-9F5E-0B2664699E2F}"/>
              </a:ext>
            </a:extLst>
          </p:cNvPr>
          <p:cNvSpPr/>
          <p:nvPr/>
        </p:nvSpPr>
        <p:spPr>
          <a:xfrm>
            <a:off x="2356838" y="2522854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29E8D48-4802-8FEE-266F-5399BF66DB74}"/>
              </a:ext>
            </a:extLst>
          </p:cNvPr>
          <p:cNvSpPr/>
          <p:nvPr/>
        </p:nvSpPr>
        <p:spPr>
          <a:xfrm>
            <a:off x="3208203" y="2368535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450C504D-ACFA-E711-FB11-90FAD2B946C2}"/>
              </a:ext>
            </a:extLst>
          </p:cNvPr>
          <p:cNvSpPr/>
          <p:nvPr/>
        </p:nvSpPr>
        <p:spPr>
          <a:xfrm>
            <a:off x="3477413" y="2229245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17FEA17-6A0C-9EBE-1642-4D3030189DEB}"/>
              </a:ext>
            </a:extLst>
          </p:cNvPr>
          <p:cNvSpPr/>
          <p:nvPr/>
        </p:nvSpPr>
        <p:spPr>
          <a:xfrm>
            <a:off x="3375984" y="1955674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4445E30-D3BB-5AEE-C2F4-841AA88AD637}"/>
              </a:ext>
            </a:extLst>
          </p:cNvPr>
          <p:cNvSpPr/>
          <p:nvPr/>
        </p:nvSpPr>
        <p:spPr>
          <a:xfrm>
            <a:off x="6096000" y="2065996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B04E3E08-FEDE-9759-797E-1D9CCC2735E5}"/>
              </a:ext>
            </a:extLst>
          </p:cNvPr>
          <p:cNvSpPr/>
          <p:nvPr/>
        </p:nvSpPr>
        <p:spPr>
          <a:xfrm>
            <a:off x="5932745" y="1863984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63EC754-21D5-0040-90EF-7127A7DF6BAC}"/>
              </a:ext>
            </a:extLst>
          </p:cNvPr>
          <p:cNvSpPr/>
          <p:nvPr/>
        </p:nvSpPr>
        <p:spPr>
          <a:xfrm>
            <a:off x="10631701" y="2458174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C314E50-6CF6-B7C0-B2B5-36FA2F3854EE}"/>
              </a:ext>
            </a:extLst>
          </p:cNvPr>
          <p:cNvSpPr/>
          <p:nvPr/>
        </p:nvSpPr>
        <p:spPr>
          <a:xfrm>
            <a:off x="2185887" y="2286215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9C8AD1F7-5E86-E51A-49F5-1525DE67036B}"/>
              </a:ext>
            </a:extLst>
          </p:cNvPr>
          <p:cNvSpPr/>
          <p:nvPr/>
        </p:nvSpPr>
        <p:spPr>
          <a:xfrm>
            <a:off x="2868947" y="2237829"/>
            <a:ext cx="208049" cy="2366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6" descr="APS RFP Seeks Innovative Demand-side Resources to Accelerate Carbon-free  Commitment | Business Wire">
            <a:extLst>
              <a:ext uri="{FF2B5EF4-FFF2-40B4-BE49-F238E27FC236}">
                <a16:creationId xmlns:a16="http://schemas.microsoft.com/office/drawing/2014/main" id="{75675811-0A68-B375-6ABE-93235D3DF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7794" y="2939846"/>
            <a:ext cx="757405" cy="3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4F7ACB-D8E8-218C-32B6-10F547248777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3376518" y="2605173"/>
            <a:ext cx="170941" cy="2921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E9AB5B-2598-3A4C-5F9C-5937EA98B225}"/>
              </a:ext>
            </a:extLst>
          </p:cNvPr>
          <p:cNvCxnSpPr>
            <a:cxnSpLocks/>
          </p:cNvCxnSpPr>
          <p:nvPr/>
        </p:nvCxnSpPr>
        <p:spPr>
          <a:xfrm flipH="1" flipV="1">
            <a:off x="3746624" y="2530619"/>
            <a:ext cx="214693" cy="116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089BA8-8181-9380-7467-F8756B7908D1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3480009" y="1487657"/>
            <a:ext cx="28996" cy="4680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930867-A290-D0BB-7C74-038581466EFF}"/>
              </a:ext>
            </a:extLst>
          </p:cNvPr>
          <p:cNvCxnSpPr>
            <a:cxnSpLocks/>
          </p:cNvCxnSpPr>
          <p:nvPr/>
        </p:nvCxnSpPr>
        <p:spPr>
          <a:xfrm flipV="1">
            <a:off x="1938563" y="2751240"/>
            <a:ext cx="418275" cy="2703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68AC8A-75B7-F773-8DA1-10E635A0439E}"/>
              </a:ext>
            </a:extLst>
          </p:cNvPr>
          <p:cNvCxnSpPr>
            <a:cxnSpLocks/>
          </p:cNvCxnSpPr>
          <p:nvPr/>
        </p:nvCxnSpPr>
        <p:spPr>
          <a:xfrm>
            <a:off x="1615591" y="2481130"/>
            <a:ext cx="560927" cy="220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BC0DB5-493E-0944-5A46-A9320DBD00C3}"/>
              </a:ext>
            </a:extLst>
          </p:cNvPr>
          <p:cNvCxnSpPr>
            <a:cxnSpLocks/>
            <a:stCxn id="1032" idx="1"/>
          </p:cNvCxnSpPr>
          <p:nvPr/>
        </p:nvCxnSpPr>
        <p:spPr>
          <a:xfrm flipH="1" flipV="1">
            <a:off x="4677171" y="4676276"/>
            <a:ext cx="219868" cy="3435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CA6BA8-A063-399A-1277-A468EB190FD6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359225" y="753263"/>
            <a:ext cx="1509722" cy="15749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747783F-C7B4-1545-9CDE-53BEEAF97A4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717008" y="2039810"/>
            <a:ext cx="228681" cy="1445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C352E88-6280-4A86-CBF9-14456BA33FAF}"/>
              </a:ext>
            </a:extLst>
          </p:cNvPr>
          <p:cNvCxnSpPr>
            <a:cxnSpLocks/>
          </p:cNvCxnSpPr>
          <p:nvPr/>
        </p:nvCxnSpPr>
        <p:spPr>
          <a:xfrm flipV="1">
            <a:off x="5717008" y="2254827"/>
            <a:ext cx="382456" cy="216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58C3572-0115-1B68-1264-BAF2A082A471}"/>
              </a:ext>
            </a:extLst>
          </p:cNvPr>
          <p:cNvCxnSpPr>
            <a:cxnSpLocks/>
            <a:endCxn id="27" idx="3"/>
          </p:cNvCxnSpPr>
          <p:nvPr/>
        </p:nvCxnSpPr>
        <p:spPr>
          <a:xfrm flipH="1" flipV="1">
            <a:off x="10800016" y="2694812"/>
            <a:ext cx="411775" cy="3758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37561AA-90C7-F0E4-65AF-D94D82A770E9}"/>
              </a:ext>
            </a:extLst>
          </p:cNvPr>
          <p:cNvSpPr txBox="1"/>
          <p:nvPr/>
        </p:nvSpPr>
        <p:spPr>
          <a:xfrm>
            <a:off x="2374299" y="6094929"/>
            <a:ext cx="780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Many Nuclear Hydrogen Demonstration Projects Underway Worldwide and more being planned!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322F5B-53DA-F04C-0986-15F9FD6309AA}"/>
              </a:ext>
            </a:extLst>
          </p:cNvPr>
          <p:cNvSpPr txBox="1"/>
          <p:nvPr/>
        </p:nvSpPr>
        <p:spPr>
          <a:xfrm>
            <a:off x="6066085" y="5305752"/>
            <a:ext cx="4288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Over 200 low and zero-carbon H</a:t>
            </a:r>
            <a:r>
              <a:rPr lang="en-US" sz="1400" b="1" baseline="-25000" dirty="0">
                <a:effectLst/>
                <a:latin typeface="Helvetica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b="1" dirty="0">
                <a:latin typeface="Helvetica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p</a:t>
            </a:r>
            <a:r>
              <a:rPr lang="en-US" sz="1400" b="1" dirty="0">
                <a:effectLst/>
                <a:latin typeface="Helvetica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rojects globally under development</a:t>
            </a:r>
            <a:endParaRPr lang="en-US" sz="1400" dirty="0">
              <a:effectLst/>
              <a:latin typeface="Helvetica" pitchFamily="2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Helvetica" panose="020B0604020202020204" pitchFamily="34" charset="0"/>
                <a:hlinkClick r:id="rId13"/>
              </a:rPr>
              <a:t>https://www.thehydrogenmap.com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en-US" sz="1400" dirty="0">
              <a:latin typeface="Helvetica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7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87552C-1FEB-264C-1D69-D18ADD89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320776"/>
            <a:ext cx="10439400" cy="1187248"/>
          </a:xfrm>
        </p:spPr>
        <p:txBody>
          <a:bodyPr/>
          <a:lstStyle/>
          <a:p>
            <a:r>
              <a:rPr lang="en-US" sz="2400" b="1" dirty="0">
                <a:solidFill>
                  <a:srgbClr val="3D3D3D"/>
                </a:solidFill>
              </a:rPr>
              <a:t>Initiatives to change the global nuclear industry </a:t>
            </a:r>
            <a:r>
              <a:rPr lang="en-US" sz="2400" dirty="0">
                <a:solidFill>
                  <a:srgbClr val="3D3D3D"/>
                </a:solidFill>
              </a:rPr>
              <a:t>and make nuclear energy relevant to the urgent climate and human development challenges of this century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FE9B18-664D-1E80-72E0-2DF77C58C922}"/>
              </a:ext>
            </a:extLst>
          </p:cNvPr>
          <p:cNvGrpSpPr/>
          <p:nvPr/>
        </p:nvGrpSpPr>
        <p:grpSpPr>
          <a:xfrm>
            <a:off x="914399" y="2054906"/>
            <a:ext cx="9579837" cy="4093794"/>
            <a:chOff x="914399" y="2054906"/>
            <a:chExt cx="9579837" cy="40937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287AC5-8D68-409D-58C1-57DF02976AF7}"/>
                </a:ext>
              </a:extLst>
            </p:cNvPr>
            <p:cNvGrpSpPr/>
            <p:nvPr/>
          </p:nvGrpSpPr>
          <p:grpSpPr>
            <a:xfrm>
              <a:off x="914399" y="2054906"/>
              <a:ext cx="9268987" cy="554086"/>
              <a:chOff x="5031783" y="914400"/>
              <a:chExt cx="11217364" cy="670558"/>
            </a:xfrm>
          </p:grpSpPr>
          <p:sp>
            <p:nvSpPr>
              <p:cNvPr id="9" name="Title 3">
                <a:extLst>
                  <a:ext uri="{FF2B5EF4-FFF2-40B4-BE49-F238E27FC236}">
                    <a16:creationId xmlns:a16="http://schemas.microsoft.com/office/drawing/2014/main" id="{73367F2B-4E34-E584-2E70-C1F8A9B164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1783" y="914400"/>
                <a:ext cx="11217364" cy="670558"/>
              </a:xfrm>
              <a:prstGeom prst="roundRect">
                <a:avLst>
                  <a:gd name="adj" fmla="val 50000"/>
                </a:avLst>
              </a:prstGeom>
              <a:noFill/>
            </p:spPr>
            <p:txBody>
              <a:bodyPr vert="horz" wrap="square" lIns="640080" tIns="91440" rIns="182880" bIns="9144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11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500" b="0" dirty="0">
                    <a:solidFill>
                      <a:srgbClr val="3D3D3D"/>
                    </a:solidFill>
                  </a:rPr>
                  <a:t>Move from slow and expensive mega-“projects” to </a:t>
                </a:r>
                <a:r>
                  <a:rPr lang="en-US" sz="1500" b="0" u="sng" dirty="0">
                    <a:solidFill>
                      <a:srgbClr val="3D3D3D"/>
                    </a:solidFill>
                  </a:rPr>
                  <a:t>commoditized, standardized, and manufactured “products”</a:t>
                </a:r>
                <a:r>
                  <a:rPr lang="en-US" sz="1500" b="0" dirty="0">
                    <a:solidFill>
                      <a:srgbClr val="3D3D3D"/>
                    </a:solidFill>
                  </a:rPr>
                  <a:t> supplying large order books.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B4CBB35-3324-4343-9692-55F54E6B558D}"/>
                  </a:ext>
                </a:extLst>
              </p:cNvPr>
              <p:cNvSpPr/>
              <p:nvPr/>
            </p:nvSpPr>
            <p:spPr>
              <a:xfrm>
                <a:off x="5031784" y="914400"/>
                <a:ext cx="670558" cy="6705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3D3D3D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2856CD-1D1F-ADEB-9797-BD0A5FE36F10}"/>
                </a:ext>
              </a:extLst>
            </p:cNvPr>
            <p:cNvGrpSpPr/>
            <p:nvPr/>
          </p:nvGrpSpPr>
          <p:grpSpPr>
            <a:xfrm>
              <a:off x="914400" y="2762847"/>
              <a:ext cx="9579836" cy="554086"/>
              <a:chOff x="5031784" y="914400"/>
              <a:chExt cx="11593553" cy="670558"/>
            </a:xfrm>
          </p:grpSpPr>
          <p:sp>
            <p:nvSpPr>
              <p:cNvPr id="12" name="Title 3">
                <a:extLst>
                  <a:ext uri="{FF2B5EF4-FFF2-40B4-BE49-F238E27FC236}">
                    <a16:creationId xmlns:a16="http://schemas.microsoft.com/office/drawing/2014/main" id="{358D8D59-07BA-2F7B-BCF2-0AEBFD0A6A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1784" y="914400"/>
                <a:ext cx="11593553" cy="670558"/>
              </a:xfrm>
              <a:prstGeom prst="roundRect">
                <a:avLst>
                  <a:gd name="adj" fmla="val 50000"/>
                </a:avLst>
              </a:prstGeom>
              <a:noFill/>
            </p:spPr>
            <p:txBody>
              <a:bodyPr vert="horz" wrap="square" lIns="640080" tIns="91440" rIns="182880" bIns="9144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11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500" b="0" dirty="0">
                    <a:solidFill>
                      <a:srgbClr val="3D3D3D"/>
                    </a:solidFill>
                  </a:rPr>
                  <a:t>Use demand aggregation to </a:t>
                </a:r>
                <a:r>
                  <a:rPr lang="en-US" sz="1500" b="0" u="sng" dirty="0">
                    <a:solidFill>
                      <a:srgbClr val="3D3D3D"/>
                    </a:solidFill>
                  </a:rPr>
                  <a:t>develop large orderbooks </a:t>
                </a:r>
                <a:r>
                  <a:rPr lang="en-US" sz="1500" b="0" dirty="0">
                    <a:solidFill>
                      <a:srgbClr val="3D3D3D"/>
                    </a:solidFill>
                  </a:rPr>
                  <a:t>and promote repeat builds of the same design.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6ADC3E-CC77-E7D3-9546-9D7851329410}"/>
                  </a:ext>
                </a:extLst>
              </p:cNvPr>
              <p:cNvSpPr/>
              <p:nvPr/>
            </p:nvSpPr>
            <p:spPr>
              <a:xfrm>
                <a:off x="5031784" y="914400"/>
                <a:ext cx="670558" cy="6705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3D3D3D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178A5-1E78-DD86-ACEC-0F8DDE21CC1F}"/>
                </a:ext>
              </a:extLst>
            </p:cNvPr>
            <p:cNvGrpSpPr/>
            <p:nvPr/>
          </p:nvGrpSpPr>
          <p:grpSpPr>
            <a:xfrm>
              <a:off x="914400" y="3470788"/>
              <a:ext cx="7601700" cy="554086"/>
              <a:chOff x="5031784" y="914400"/>
              <a:chExt cx="9199606" cy="670558"/>
            </a:xfrm>
          </p:grpSpPr>
          <p:sp>
            <p:nvSpPr>
              <p:cNvPr id="15" name="Title 3">
                <a:extLst>
                  <a:ext uri="{FF2B5EF4-FFF2-40B4-BE49-F238E27FC236}">
                    <a16:creationId xmlns:a16="http://schemas.microsoft.com/office/drawing/2014/main" id="{B841925D-5E72-99E4-4EDC-10EAE96594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1784" y="914400"/>
                <a:ext cx="9199606" cy="670558"/>
              </a:xfrm>
              <a:prstGeom prst="roundRect">
                <a:avLst>
                  <a:gd name="adj" fmla="val 50000"/>
                </a:avLst>
              </a:prstGeom>
              <a:noFill/>
            </p:spPr>
            <p:txBody>
              <a:bodyPr vert="horz" wrap="square" lIns="640080" tIns="91440" rIns="182880" bIns="9144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11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500" b="0" u="sng" dirty="0">
                    <a:solidFill>
                      <a:srgbClr val="3D3D3D"/>
                    </a:solidFill>
                  </a:rPr>
                  <a:t>Integrate Plant Delivery </a:t>
                </a:r>
                <a:r>
                  <a:rPr lang="en-US" sz="1500" b="0" dirty="0">
                    <a:solidFill>
                      <a:srgbClr val="3D3D3D"/>
                    </a:solidFill>
                  </a:rPr>
                  <a:t>Services.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E0A0A06-DA0E-708F-7700-DB24BA4585C2}"/>
                  </a:ext>
                </a:extLst>
              </p:cNvPr>
              <p:cNvSpPr/>
              <p:nvPr/>
            </p:nvSpPr>
            <p:spPr>
              <a:xfrm>
                <a:off x="5031784" y="914400"/>
                <a:ext cx="670558" cy="6705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3D3D3D"/>
                    </a:solidFill>
                    <a:latin typeface="Helvetica" pitchFamily="2" charset="0"/>
                  </a:rPr>
                  <a:t>3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369A3E1-4DFC-658D-F0A1-39DC92E6EE9B}"/>
                </a:ext>
              </a:extLst>
            </p:cNvPr>
            <p:cNvGrpSpPr/>
            <p:nvPr/>
          </p:nvGrpSpPr>
          <p:grpSpPr>
            <a:xfrm>
              <a:off x="914400" y="4178729"/>
              <a:ext cx="7601700" cy="554086"/>
              <a:chOff x="5031784" y="914400"/>
              <a:chExt cx="9199607" cy="670558"/>
            </a:xfrm>
          </p:grpSpPr>
          <p:sp>
            <p:nvSpPr>
              <p:cNvPr id="18" name="Title 3">
                <a:extLst>
                  <a:ext uri="{FF2B5EF4-FFF2-40B4-BE49-F238E27FC236}">
                    <a16:creationId xmlns:a16="http://schemas.microsoft.com/office/drawing/2014/main" id="{CB60B12B-A0F8-B20B-74D7-20486AB77F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1784" y="914400"/>
                <a:ext cx="9199607" cy="670558"/>
              </a:xfrm>
              <a:prstGeom prst="roundRect">
                <a:avLst>
                  <a:gd name="adj" fmla="val 50000"/>
                </a:avLst>
              </a:prstGeom>
              <a:noFill/>
            </p:spPr>
            <p:txBody>
              <a:bodyPr vert="horz" wrap="square" lIns="640080" tIns="91440" rIns="182880" bIns="9144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11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500" b="0" u="sng" dirty="0">
                    <a:solidFill>
                      <a:srgbClr val="3D3D3D"/>
                    </a:solidFill>
                  </a:rPr>
                  <a:t>Streamline &amp; Harmonize Licensing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55C1CA-2D61-8BA5-3B8A-BF541F770067}"/>
                  </a:ext>
                </a:extLst>
              </p:cNvPr>
              <p:cNvSpPr/>
              <p:nvPr/>
            </p:nvSpPr>
            <p:spPr>
              <a:xfrm>
                <a:off x="5031784" y="914400"/>
                <a:ext cx="670558" cy="6705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3D3D3D"/>
                    </a:solidFill>
                    <a:latin typeface="Helvetica" pitchFamily="2" charset="0"/>
                  </a:rPr>
                  <a:t>4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CDF1EB2-6C8D-A49A-637B-016AEA4FCD30}"/>
                </a:ext>
              </a:extLst>
            </p:cNvPr>
            <p:cNvGrpSpPr/>
            <p:nvPr/>
          </p:nvGrpSpPr>
          <p:grpSpPr>
            <a:xfrm>
              <a:off x="914400" y="4886670"/>
              <a:ext cx="7601700" cy="554086"/>
              <a:chOff x="5031784" y="914400"/>
              <a:chExt cx="9199607" cy="670558"/>
            </a:xfrm>
          </p:grpSpPr>
          <p:sp>
            <p:nvSpPr>
              <p:cNvPr id="21" name="Title 3">
                <a:extLst>
                  <a:ext uri="{FF2B5EF4-FFF2-40B4-BE49-F238E27FC236}">
                    <a16:creationId xmlns:a16="http://schemas.microsoft.com/office/drawing/2014/main" id="{D387C6B9-8C05-2FBE-311F-C9D4CC794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1784" y="914400"/>
                <a:ext cx="9199607" cy="670558"/>
              </a:xfrm>
              <a:prstGeom prst="roundRect">
                <a:avLst>
                  <a:gd name="adj" fmla="val 50000"/>
                </a:avLst>
              </a:prstGeom>
              <a:noFill/>
            </p:spPr>
            <p:txBody>
              <a:bodyPr vert="horz" wrap="square" lIns="640080" tIns="91440" rIns="182880" bIns="9144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11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500" b="0" u="sng" dirty="0">
                    <a:solidFill>
                      <a:srgbClr val="3D3D3D"/>
                    </a:solidFill>
                  </a:rPr>
                  <a:t>Technical support </a:t>
                </a:r>
                <a:r>
                  <a:rPr lang="en-US" sz="1500" b="0" dirty="0">
                    <a:solidFill>
                      <a:srgbClr val="3D3D3D"/>
                    </a:solidFill>
                  </a:rPr>
                  <a:t>for first-time nuclear nations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435A577-3EAA-95C1-4850-B273A9500F52}"/>
                  </a:ext>
                </a:extLst>
              </p:cNvPr>
              <p:cNvSpPr/>
              <p:nvPr/>
            </p:nvSpPr>
            <p:spPr>
              <a:xfrm>
                <a:off x="5031784" y="914400"/>
                <a:ext cx="670558" cy="6705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3D3D3D"/>
                    </a:solidFill>
                    <a:latin typeface="Helvetica" pitchFamily="2" charset="0"/>
                  </a:rPr>
                  <a:t>5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D12F043-9DF2-444D-18E0-4CBBA6EF3AD7}"/>
                </a:ext>
              </a:extLst>
            </p:cNvPr>
            <p:cNvGrpSpPr/>
            <p:nvPr/>
          </p:nvGrpSpPr>
          <p:grpSpPr>
            <a:xfrm>
              <a:off x="914400" y="5594613"/>
              <a:ext cx="7601700" cy="554087"/>
              <a:chOff x="5031784" y="914400"/>
              <a:chExt cx="9199607" cy="670559"/>
            </a:xfrm>
          </p:grpSpPr>
          <p:sp>
            <p:nvSpPr>
              <p:cNvPr id="24" name="Title 3">
                <a:extLst>
                  <a:ext uri="{FF2B5EF4-FFF2-40B4-BE49-F238E27FC236}">
                    <a16:creationId xmlns:a16="http://schemas.microsoft.com/office/drawing/2014/main" id="{8D82D6B2-B695-A849-EC17-2F64E40186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1784" y="914400"/>
                <a:ext cx="9199607" cy="670558"/>
              </a:xfrm>
              <a:prstGeom prst="roundRect">
                <a:avLst>
                  <a:gd name="adj" fmla="val 50000"/>
                </a:avLst>
              </a:prstGeom>
              <a:noFill/>
            </p:spPr>
            <p:txBody>
              <a:bodyPr vert="horz" wrap="square" lIns="640080" tIns="91440" rIns="182880" bIns="9144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11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500" b="0" u="sng" dirty="0">
                    <a:solidFill>
                      <a:srgbClr val="3D3D3D"/>
                    </a:solidFill>
                  </a:rPr>
                  <a:t>Financing</a:t>
                </a:r>
                <a:r>
                  <a:rPr lang="en-US" sz="1500" b="0" dirty="0">
                    <a:solidFill>
                      <a:srgbClr val="3D3D3D"/>
                    </a:solidFill>
                  </a:rPr>
                  <a:t> Challenges and Solutions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500" b="0" dirty="0">
                    <a:solidFill>
                      <a:srgbClr val="FF0000"/>
                    </a:solidFill>
                  </a:rPr>
                  <a:t>Set up an </a:t>
                </a:r>
                <a:r>
                  <a:rPr lang="en-US" sz="1500" dirty="0">
                    <a:solidFill>
                      <a:srgbClr val="FF0000"/>
                    </a:solidFill>
                  </a:rPr>
                  <a:t>International Bank for Nuclear Infrastructure (IBNI)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500" dirty="0">
                    <a:solidFill>
                      <a:srgbClr val="FF0000"/>
                    </a:solidFill>
                  </a:rPr>
                  <a:t>(</a:t>
                </a:r>
                <a:r>
                  <a:rPr lang="en-US" sz="1500" dirty="0">
                    <a:solidFill>
                      <a:srgbClr val="FF0000"/>
                    </a:solidFill>
                    <a:hlinkClick r:id="rId3"/>
                  </a:rPr>
                  <a:t>https://nuclearbank-io-sag.org/</a:t>
                </a:r>
                <a:r>
                  <a:rPr lang="en-US" sz="1500" dirty="0">
                    <a:solidFill>
                      <a:srgbClr val="FF0000"/>
                    </a:solidFill>
                  </a:rPr>
                  <a:t> )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9910215-5D79-E7E8-196A-5B9054C99907}"/>
                  </a:ext>
                </a:extLst>
              </p:cNvPr>
              <p:cNvSpPr/>
              <p:nvPr/>
            </p:nvSpPr>
            <p:spPr>
              <a:xfrm>
                <a:off x="5031784" y="914401"/>
                <a:ext cx="670558" cy="6705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3D3D3D"/>
                    </a:solidFill>
                    <a:latin typeface="Helvetica" pitchFamily="2" charset="0"/>
                  </a:rPr>
                  <a:t>6</a:t>
                </a:r>
              </a:p>
            </p:txBody>
          </p:sp>
        </p:grpSp>
      </p:grp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B37A441-77FF-F862-453A-0CE225E6B1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</p:spPr>
        <p:txBody>
          <a:bodyPr/>
          <a:lstStyle/>
          <a:p>
            <a:fld id="{4047B581-6BF3-6D4E-B0DE-BB20D4DED49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8288B-B43F-BF80-B881-7AD9F68D40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67" y="3231861"/>
            <a:ext cx="2084969" cy="208496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5F1FA6C3-8371-C8F9-2514-3096EAB0E59F}"/>
              </a:ext>
            </a:extLst>
          </p:cNvPr>
          <p:cNvSpPr txBox="1">
            <a:spLocks/>
          </p:cNvSpPr>
          <p:nvPr/>
        </p:nvSpPr>
        <p:spPr>
          <a:xfrm>
            <a:off x="7042366" y="5288381"/>
            <a:ext cx="4875314" cy="10623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u="sng" dirty="0">
                <a:solidFill>
                  <a:srgbClr val="3D3D3D"/>
                </a:solidFill>
              </a:rPr>
              <a:t>Nuclear energy at scale: </a:t>
            </a:r>
          </a:p>
          <a:p>
            <a:pPr algn="ctr"/>
            <a:r>
              <a:rPr lang="en-US" sz="1600" dirty="0">
                <a:solidFill>
                  <a:srgbClr val="3D3D3D"/>
                </a:solidFill>
              </a:rPr>
              <a:t>A new pathway to meet the climate and human development challenge</a:t>
            </a:r>
          </a:p>
          <a:p>
            <a:pPr algn="ctr"/>
            <a:r>
              <a:rPr lang="en-US" sz="1600" dirty="0">
                <a:solidFill>
                  <a:srgbClr val="3D3D3D"/>
                </a:solidFill>
              </a:rPr>
              <a:t>(CATF) </a:t>
            </a:r>
          </a:p>
        </p:txBody>
      </p:sp>
    </p:spTree>
    <p:extLst>
      <p:ext uri="{BB962C8B-B14F-4D97-AF65-F5344CB8AC3E}">
        <p14:creationId xmlns:p14="http://schemas.microsoft.com/office/powerpoint/2010/main" val="153846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D80E-E491-C19F-7224-634580A8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30" y="499789"/>
            <a:ext cx="6601460" cy="743793"/>
          </a:xfrm>
        </p:spPr>
        <p:txBody>
          <a:bodyPr/>
          <a:lstStyle/>
          <a:p>
            <a:pPr algn="just">
              <a:lnSpc>
                <a:spcPts val="5750"/>
              </a:lnSpc>
            </a:pPr>
            <a:r>
              <a:rPr lang="en-US" sz="5000" dirty="0">
                <a:solidFill>
                  <a:srgbClr val="00B0EB"/>
                </a:solidFill>
                <a:latin typeface="Codec Pro ExtraBold"/>
                <a:ea typeface="+mn-ea"/>
                <a:cs typeface="+mn-cs"/>
              </a:rPr>
              <a:t>Concluding Thought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76127-B3A8-712E-1C4E-4ADAECAF4F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98747-E1CE-4E85-5640-51A965E18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362200"/>
            <a:ext cx="5951675" cy="3657600"/>
          </a:xfrm>
        </p:spPr>
        <p:txBody>
          <a:bodyPr/>
          <a:lstStyle/>
          <a:p>
            <a:r>
              <a:rPr lang="en-US" dirty="0"/>
              <a:t>Going forward, the energy mix is projected to shift toward power. By 2050, electricity and enabling hydrogen and synfuels could account for up to 50% of the energy mix. </a:t>
            </a:r>
          </a:p>
          <a:p>
            <a:r>
              <a:rPr lang="en-US" dirty="0"/>
              <a:t>Electricity demand is projected to triple by 2050 as sectors electrify and hydrogen and hydrogen-based fuels increase their market share due to decarbonization</a:t>
            </a:r>
          </a:p>
          <a:p>
            <a:r>
              <a:rPr lang="en-US" dirty="0"/>
              <a:t>Several energy segments are being challenged to go through the energy transition and Nuclear Energy has a Key Role to Play in Decarbonization</a:t>
            </a:r>
          </a:p>
          <a:p>
            <a:r>
              <a:rPr lang="en-US" dirty="0"/>
              <a:t>Clean electricity and high temperature heat from nuclear energy can provide broad use to varied applications beyond the traditional nuclear utility role.</a:t>
            </a:r>
          </a:p>
          <a:p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SMRs can pave the way for a more significant role nuclear can play in the energy transition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525BC1-AB99-D4E7-255E-BF6A3EA0FA69}"/>
              </a:ext>
            </a:extLst>
          </p:cNvPr>
          <p:cNvGrpSpPr/>
          <p:nvPr/>
        </p:nvGrpSpPr>
        <p:grpSpPr>
          <a:xfrm>
            <a:off x="7095490" y="1448628"/>
            <a:ext cx="4312739" cy="4331688"/>
            <a:chOff x="7095490" y="871685"/>
            <a:chExt cx="4312739" cy="43316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C80CA4-7AAB-DED7-CC28-BEF46FC05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5490" y="871685"/>
              <a:ext cx="4312739" cy="40390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4DFC5-A442-55D3-4D34-864EA9DF1A63}"/>
                </a:ext>
              </a:extLst>
            </p:cNvPr>
            <p:cNvSpPr txBox="1"/>
            <p:nvPr/>
          </p:nvSpPr>
          <p:spPr>
            <a:xfrm>
              <a:off x="8697685" y="4895596"/>
              <a:ext cx="143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2"/>
                  </a:solidFill>
                </a:rPr>
                <a:t>IEA NZE Scenario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82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F475-9ACB-C843-AE2D-A0003B46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5" y="596822"/>
            <a:ext cx="9144000" cy="34571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EAE7C-6869-B251-9571-D6ABF94CC130}"/>
              </a:ext>
            </a:extLst>
          </p:cNvPr>
          <p:cNvSpPr txBox="1"/>
          <p:nvPr/>
        </p:nvSpPr>
        <p:spPr>
          <a:xfrm>
            <a:off x="756745" y="3592341"/>
            <a:ext cx="688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Carlos Leipner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Executive Director, LGE Strategic Advisors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cleipner@global-lge.com </a:t>
            </a:r>
          </a:p>
        </p:txBody>
      </p:sp>
    </p:spTree>
    <p:extLst>
      <p:ext uri="{BB962C8B-B14F-4D97-AF65-F5344CB8AC3E}">
        <p14:creationId xmlns:p14="http://schemas.microsoft.com/office/powerpoint/2010/main" val="10799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D80E-E491-C19F-7224-634580A8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thought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76127-B3A8-712E-1C4E-4ADAECAF4F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98747-E1CE-4E85-5640-51A965E18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16440"/>
            <a:ext cx="4655692" cy="3590000"/>
          </a:xfrm>
        </p:spPr>
        <p:txBody>
          <a:bodyPr/>
          <a:lstStyle/>
          <a:p>
            <a:r>
              <a:rPr lang="en-US" dirty="0"/>
              <a:t>The world is spending more than $750 Billion per year on clean energy, most of it on EVs and renewables.</a:t>
            </a:r>
          </a:p>
          <a:p>
            <a:r>
              <a:rPr lang="en-US" dirty="0"/>
              <a:t>Yet, </a:t>
            </a:r>
            <a:r>
              <a:rPr lang="en-US" u="sng" dirty="0"/>
              <a:t>emissions continue to dramatically rise</a:t>
            </a:r>
            <a:r>
              <a:rPr lang="en-US" dirty="0"/>
              <a:t>.</a:t>
            </a:r>
          </a:p>
          <a:p>
            <a:r>
              <a:rPr lang="en-US" dirty="0"/>
              <a:t>To gain more quickly on the climate problem, we need more aggressive deployment of zero carbon energy, and </a:t>
            </a:r>
            <a:r>
              <a:rPr lang="en-US" u="sng" dirty="0"/>
              <a:t>nuclear is an essential part </a:t>
            </a:r>
            <a:r>
              <a:rPr lang="en-US" dirty="0"/>
              <a:t>of the portfolio.</a:t>
            </a:r>
          </a:p>
          <a:p>
            <a:r>
              <a:rPr lang="en-US" dirty="0">
                <a:latin typeface="Helvetica"/>
                <a:cs typeface="Helvetica"/>
              </a:rPr>
              <a:t>But why isn’t nuclear growing?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4EEF1-6F3D-438B-F807-B5152F68602E}"/>
              </a:ext>
            </a:extLst>
          </p:cNvPr>
          <p:cNvGrpSpPr/>
          <p:nvPr/>
        </p:nvGrpSpPr>
        <p:grpSpPr>
          <a:xfrm>
            <a:off x="5936974" y="713105"/>
            <a:ext cx="4926496" cy="5620094"/>
            <a:chOff x="6391364" y="567265"/>
            <a:chExt cx="4670888" cy="53284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715B67-D8E5-F3E4-E003-B5E253164945}"/>
                </a:ext>
              </a:extLst>
            </p:cNvPr>
            <p:cNvGrpSpPr/>
            <p:nvPr/>
          </p:nvGrpSpPr>
          <p:grpSpPr>
            <a:xfrm>
              <a:off x="6414761" y="567265"/>
              <a:ext cx="4647491" cy="2737147"/>
              <a:chOff x="6414761" y="453699"/>
              <a:chExt cx="4647491" cy="273714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6B15302-67CA-6E69-21C9-FE28BE633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14761" y="453699"/>
                <a:ext cx="4439093" cy="273714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84A2D9-CDF9-9DB5-FDF4-901F44163833}"/>
                  </a:ext>
                </a:extLst>
              </p:cNvPr>
              <p:cNvSpPr txBox="1"/>
              <p:nvPr/>
            </p:nvSpPr>
            <p:spPr>
              <a:xfrm>
                <a:off x="9492877" y="2840703"/>
                <a:ext cx="1569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Source: Bloomberg</a:t>
                </a:r>
                <a:r>
                  <a:rPr lang="en-US" sz="800"/>
                  <a:t> </a:t>
                </a:r>
                <a:r>
                  <a:rPr lang="en-US" sz="80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New</a:t>
                </a:r>
                <a:r>
                  <a:rPr lang="en-US" sz="800"/>
                  <a:t> </a:t>
                </a:r>
                <a:r>
                  <a:rPr lang="en-US" sz="80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Energy</a:t>
                </a:r>
                <a:r>
                  <a:rPr lang="en-US" sz="800"/>
                  <a:t> </a:t>
                </a:r>
                <a:r>
                  <a:rPr lang="en-US" sz="80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Finance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95D039-DFD1-10E0-B127-A99B50ADC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1364" y="3771195"/>
              <a:ext cx="4670888" cy="20886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233409-1206-7287-3413-3725A94543B1}"/>
                </a:ext>
              </a:extLst>
            </p:cNvPr>
            <p:cNvSpPr txBox="1"/>
            <p:nvPr/>
          </p:nvSpPr>
          <p:spPr>
            <a:xfrm>
              <a:off x="9699515" y="5574776"/>
              <a:ext cx="1154339" cy="32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</a:rPr>
                <a:t>Source: Global Carbon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22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64" y="1330574"/>
            <a:ext cx="10296074" cy="4142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17"/>
          <p:cNvCxnSpPr/>
          <p:nvPr/>
        </p:nvCxnSpPr>
        <p:spPr>
          <a:xfrm rot="10800000">
            <a:off x="7044862" y="1523537"/>
            <a:ext cx="0" cy="377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1" name="Google Shape;1051;p17"/>
          <p:cNvCxnSpPr/>
          <p:nvPr/>
        </p:nvCxnSpPr>
        <p:spPr>
          <a:xfrm rot="10800000">
            <a:off x="3481437" y="1523537"/>
            <a:ext cx="0" cy="377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2" name="Google Shape;1052;p17"/>
          <p:cNvSpPr txBox="1">
            <a:spLocks noGrp="1"/>
          </p:cNvSpPr>
          <p:nvPr>
            <p:ph type="title"/>
          </p:nvPr>
        </p:nvSpPr>
        <p:spPr>
          <a:xfrm>
            <a:off x="2720775" y="5473150"/>
            <a:ext cx="1521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rPr lang="en-US" sz="1320" b="1" dirty="0"/>
              <a:t>Kyoto Protocol</a:t>
            </a:r>
            <a:endParaRPr sz="1320" b="1" dirty="0"/>
          </a:p>
        </p:txBody>
      </p:sp>
      <p:sp>
        <p:nvSpPr>
          <p:cNvPr id="1053" name="Google Shape;1053;p17"/>
          <p:cNvSpPr txBox="1">
            <a:spLocks noGrp="1"/>
          </p:cNvSpPr>
          <p:nvPr>
            <p:ph type="title"/>
          </p:nvPr>
        </p:nvSpPr>
        <p:spPr>
          <a:xfrm>
            <a:off x="6284200" y="5473150"/>
            <a:ext cx="1521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rPr lang="en-US" sz="1320" b="1" dirty="0"/>
              <a:t>Paris Agreement</a:t>
            </a:r>
            <a:endParaRPr sz="1320" b="1" dirty="0"/>
          </a:p>
        </p:txBody>
      </p:sp>
      <p:sp>
        <p:nvSpPr>
          <p:cNvPr id="1054" name="Google Shape;1054;p17"/>
          <p:cNvSpPr txBox="1">
            <a:spLocks noGrp="1"/>
          </p:cNvSpPr>
          <p:nvPr>
            <p:ph type="sldNum" idx="12"/>
          </p:nvPr>
        </p:nvSpPr>
        <p:spPr>
          <a:xfrm>
            <a:off x="274320" y="6333199"/>
            <a:ext cx="43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61A30-2D0F-85FE-4A87-10F04D4688D2}"/>
              </a:ext>
            </a:extLst>
          </p:cNvPr>
          <p:cNvSpPr txBox="1"/>
          <p:nvPr/>
        </p:nvSpPr>
        <p:spPr>
          <a:xfrm>
            <a:off x="8576442" y="6025238"/>
            <a:ext cx="137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Ref: CATF</a:t>
            </a:r>
          </a:p>
        </p:txBody>
      </p:sp>
    </p:spTree>
    <p:extLst>
      <p:ext uri="{BB962C8B-B14F-4D97-AF65-F5344CB8AC3E}">
        <p14:creationId xmlns:p14="http://schemas.microsoft.com/office/powerpoint/2010/main" val="33158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CE13E-E519-1975-9B3B-D8FBB113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420427"/>
            <a:ext cx="8503920" cy="454548"/>
          </a:xfrm>
        </p:spPr>
        <p:txBody>
          <a:bodyPr/>
          <a:lstStyle/>
          <a:p>
            <a:r>
              <a:rPr lang="en-US" dirty="0"/>
              <a:t>Why Use Nuclear Power Beyond Electricity?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A0B19-6EB7-D3D6-D7F4-86261CA3BF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D11311-85A3-AAE7-84DF-9B78279367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1221" y="1027910"/>
            <a:ext cx="8916739" cy="54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1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5AEC-B2F8-1BA8-1100-53982794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220" y="368469"/>
            <a:ext cx="8503920" cy="454548"/>
          </a:xfrm>
        </p:spPr>
        <p:txBody>
          <a:bodyPr/>
          <a:lstStyle/>
          <a:p>
            <a:r>
              <a:rPr lang="en-US" sz="2800" dirty="0"/>
              <a:t>Broadening the Applications of Nuclear Power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BE871C-6C4C-D2C4-C1A1-7B54A9093E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AD09-B5C1-7A80-D382-05425CD54297}"/>
              </a:ext>
            </a:extLst>
          </p:cNvPr>
          <p:cNvSpPr txBox="1"/>
          <p:nvPr/>
        </p:nvSpPr>
        <p:spPr>
          <a:xfrm>
            <a:off x="9628362" y="5367389"/>
            <a:ext cx="158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Ref: </a:t>
            </a:r>
            <a:r>
              <a:rPr lang="en-US" sz="1100" dirty="0" err="1"/>
              <a:t>GenIV</a:t>
            </a:r>
            <a:r>
              <a:rPr lang="en-US" sz="1100" dirty="0"/>
              <a:t> IF-NEANH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CA7B8-5696-A93D-64C6-F21B5C4D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97" y="823017"/>
            <a:ext cx="7716365" cy="4895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1CF42-9BAE-7A2B-4355-D37D9313468A}"/>
              </a:ext>
            </a:extLst>
          </p:cNvPr>
          <p:cNvSpPr txBox="1"/>
          <p:nvPr/>
        </p:nvSpPr>
        <p:spPr>
          <a:xfrm>
            <a:off x="2476863" y="576021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Currently. ~1% nuclear heat has been used for non-electric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4028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1A31-D7F0-E3D5-14A7-E4FF8413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&gt;70 Advanced Reactor Designs Under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42DF1-1C5E-5D59-0955-6E40AC77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4893E-C52F-52AA-91C2-49501504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1" y="1513760"/>
            <a:ext cx="9634152" cy="503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1D6F4-88CA-271B-E474-8B19294AC69D}"/>
              </a:ext>
            </a:extLst>
          </p:cNvPr>
          <p:cNvSpPr txBox="1"/>
          <p:nvPr/>
        </p:nvSpPr>
        <p:spPr>
          <a:xfrm>
            <a:off x="7907138" y="6368969"/>
            <a:ext cx="15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IAEA</a:t>
            </a:r>
          </a:p>
        </p:txBody>
      </p:sp>
    </p:spTree>
    <p:extLst>
      <p:ext uri="{BB962C8B-B14F-4D97-AF65-F5344CB8AC3E}">
        <p14:creationId xmlns:p14="http://schemas.microsoft.com/office/powerpoint/2010/main" val="131756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5F136-B6D6-ECA7-F18F-B41E24787F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 descr="A buffet chart with blue squares&#10;&#10;Description automatically generated">
            <a:extLst>
              <a:ext uri="{FF2B5EF4-FFF2-40B4-BE49-F238E27FC236}">
                <a16:creationId xmlns:a16="http://schemas.microsoft.com/office/drawing/2014/main" id="{C5506481-2703-4D46-78D0-F375D826AC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37" y="598904"/>
            <a:ext cx="10835424" cy="5220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60106-7FE3-E015-7B71-45ECFE64BE65}"/>
              </a:ext>
            </a:extLst>
          </p:cNvPr>
          <p:cNvSpPr txBox="1"/>
          <p:nvPr/>
        </p:nvSpPr>
        <p:spPr>
          <a:xfrm>
            <a:off x="10377237" y="6291866"/>
            <a:ext cx="10017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Ref: S. Qvist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516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8383-2BD3-9ECC-E6E9-BA355D96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875" y="231228"/>
            <a:ext cx="8503920" cy="454548"/>
          </a:xfrm>
        </p:spPr>
        <p:txBody>
          <a:bodyPr/>
          <a:lstStyle/>
          <a:p>
            <a:r>
              <a:rPr lang="en-US" dirty="0"/>
              <a:t>Advanced Nuclear Reactors Timeline - ~30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40E83-B815-F6EC-8D97-7C2C89BB3A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F6CFC-7432-2073-ABDF-9056B2F9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8" y="766652"/>
            <a:ext cx="10374674" cy="5324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BD056-D9D2-2700-441E-1E221523A800}"/>
              </a:ext>
            </a:extLst>
          </p:cNvPr>
          <p:cNvSpPr txBox="1"/>
          <p:nvPr/>
        </p:nvSpPr>
        <p:spPr>
          <a:xfrm>
            <a:off x="5580993" y="6118227"/>
            <a:ext cx="311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Ref: </a:t>
            </a:r>
            <a:r>
              <a:rPr lang="en-US" sz="1400" dirty="0" err="1"/>
              <a:t>QuantifiedCarbon</a:t>
            </a:r>
            <a:r>
              <a:rPr lang="en-US" sz="1400" dirty="0"/>
              <a:t> / S. Qvist</a:t>
            </a:r>
          </a:p>
        </p:txBody>
      </p:sp>
    </p:spTree>
    <p:extLst>
      <p:ext uri="{BB962C8B-B14F-4D97-AF65-F5344CB8AC3E}">
        <p14:creationId xmlns:p14="http://schemas.microsoft.com/office/powerpoint/2010/main" val="135096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19A7-2110-3925-B786-9786C67B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227328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Nuclear &amp; Desalination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3B8A-066E-C5A3-4B0C-FE04ED43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74" y="1207099"/>
            <a:ext cx="4559425" cy="397958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+mn-lt"/>
              </a:rPr>
              <a:t>The BN-350 fast reactor at Aktau, in Kazakhstan, successfully supplied up to 135 MWe of electric power while producing 80,000 m</a:t>
            </a:r>
            <a:r>
              <a:rPr lang="en-US" sz="1800" b="0" i="0" baseline="30000" dirty="0">
                <a:effectLst/>
                <a:latin typeface="+mn-lt"/>
              </a:rPr>
              <a:t>3</a:t>
            </a:r>
            <a:r>
              <a:rPr lang="en-US" sz="1800" b="0" i="0" dirty="0">
                <a:effectLst/>
                <a:latin typeface="+mn-lt"/>
              </a:rPr>
              <a:t>/d of potable water over some 27 years to 1999, about 60% of its power being used for heat and desalination.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+mn-lt"/>
              </a:rPr>
              <a:t>The plant was designed as 1000 </a:t>
            </a:r>
            <a:r>
              <a:rPr lang="en-US" sz="1800" b="0" i="0" dirty="0" err="1">
                <a:effectLst/>
                <a:latin typeface="+mn-lt"/>
              </a:rPr>
              <a:t>MWt</a:t>
            </a:r>
            <a:r>
              <a:rPr lang="en-US" sz="1800" b="0" i="0" dirty="0">
                <a:effectLst/>
                <a:latin typeface="+mn-lt"/>
              </a:rPr>
              <a:t> but never operated at more than 750 </a:t>
            </a:r>
            <a:r>
              <a:rPr lang="en-US" sz="1800" b="0" i="0" dirty="0" err="1">
                <a:effectLst/>
                <a:latin typeface="+mn-lt"/>
              </a:rPr>
              <a:t>MWt</a:t>
            </a:r>
            <a:r>
              <a:rPr lang="en-US" sz="1800" b="0" i="0" dirty="0">
                <a:effectLst/>
                <a:latin typeface="+mn-lt"/>
              </a:rPr>
              <a:t>, but it established the feasibility and reliability of such cogeneration plants.</a:t>
            </a:r>
            <a:endParaRPr lang="en-US" sz="18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927A14-8DD8-C9B6-53E1-2EFEB77C7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604828" y="618326"/>
            <a:ext cx="4275856" cy="41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23258-1F1E-98C2-929E-4725BDF9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1" y="4979935"/>
            <a:ext cx="9984260" cy="15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heme/theme1.xml><?xml version="1.0" encoding="utf-8"?>
<a:theme xmlns:a="http://schemas.openxmlformats.org/drawingml/2006/main" name="Office Theme">
  <a:themeElements>
    <a:clrScheme name="CATF Brand Colors">
      <a:dk1>
        <a:srgbClr val="00307C"/>
      </a:dk1>
      <a:lt1>
        <a:srgbClr val="FFFFFF"/>
      </a:lt1>
      <a:dk2>
        <a:srgbClr val="797979"/>
      </a:dk2>
      <a:lt2>
        <a:srgbClr val="F3F3F3"/>
      </a:lt2>
      <a:accent1>
        <a:srgbClr val="0047BB"/>
      </a:accent1>
      <a:accent2>
        <a:srgbClr val="00B5E2"/>
      </a:accent2>
      <a:accent3>
        <a:srgbClr val="8AB7E9"/>
      </a:accent3>
      <a:accent4>
        <a:srgbClr val="93D500"/>
      </a:accent4>
      <a:accent5>
        <a:srgbClr val="00AE8D"/>
      </a:accent5>
      <a:accent6>
        <a:srgbClr val="C22A90"/>
      </a:accent6>
      <a:hlink>
        <a:srgbClr val="75246C"/>
      </a:hlink>
      <a:folHlink>
        <a:srgbClr val="03B9E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20210315 - CATF Final Report &amp; Key takeaways - CATF ONLY [18]  -  Read-Only" id="{76FC7F18-4C84-B541-8716-FA6D652E5558}" vid="{DB0DBE10-67FB-4F48-9E65-7BA1AFEA6F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8F87F36518647AE25DED566EB0C5C" ma:contentTypeVersion="16" ma:contentTypeDescription="Create a new document." ma:contentTypeScope="" ma:versionID="3ea492e6e2ab00ce88a0138ea5336b0a">
  <xsd:schema xmlns:xsd="http://www.w3.org/2001/XMLSchema" xmlns:xs="http://www.w3.org/2001/XMLSchema" xmlns:p="http://schemas.microsoft.com/office/2006/metadata/properties" xmlns:ns2="8fe858d2-814d-4b80-abf7-40858ef28c43" xmlns:ns3="b3774c8a-c7bd-4423-9064-e7ada6f29067" targetNamespace="http://schemas.microsoft.com/office/2006/metadata/properties" ma:root="true" ma:fieldsID="b75bf2249aa711394c5ad7a1a88fe87e" ns2:_="" ns3:_="">
    <xsd:import namespace="8fe858d2-814d-4b80-abf7-40858ef28c43"/>
    <xsd:import namespace="b3774c8a-c7bd-4423-9064-e7ada6f29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858d2-814d-4b80-abf7-40858ef28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899ec7c-82be-4180-8169-f7d2ac703d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74c8a-c7bd-4423-9064-e7ada6f29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a213821-1a4f-4302-a93e-627a62923662}" ma:internalName="TaxCatchAll" ma:showField="CatchAllData" ma:web="b3774c8a-c7bd-4423-9064-e7ada6f29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D61964-03D6-4918-A8C8-8C84E6B61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858d2-814d-4b80-abf7-40858ef28c43"/>
    <ds:schemaRef ds:uri="b3774c8a-c7bd-4423-9064-e7ada6f290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51E92A-23CC-4DA6-8AB8-97B26B9BD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35897</TotalTime>
  <Words>901</Words>
  <Application>Microsoft Office PowerPoint</Application>
  <PresentationFormat>Widescreen</PresentationFormat>
  <Paragraphs>96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Codec Pro ExtraBold</vt:lpstr>
      <vt:lpstr>Georgia</vt:lpstr>
      <vt:lpstr>Graphik</vt:lpstr>
      <vt:lpstr>Helvetica</vt:lpstr>
      <vt:lpstr>Helvetica Neue</vt:lpstr>
      <vt:lpstr>Segoe UI</vt:lpstr>
      <vt:lpstr>Wingdings</vt:lpstr>
      <vt:lpstr>Office Theme</vt:lpstr>
      <vt:lpstr>Contrast</vt:lpstr>
      <vt:lpstr>think-cell Slide</vt:lpstr>
      <vt:lpstr>Nuclear Energy and Climate Change: How Nuclear Energy can be a Catalyst for a Sustainable Energy Transition</vt:lpstr>
      <vt:lpstr>Opening thought</vt:lpstr>
      <vt:lpstr>Kyoto Protocol</vt:lpstr>
      <vt:lpstr>Why Use Nuclear Power Beyond Electricity?</vt:lpstr>
      <vt:lpstr>Broadening the Applications of Nuclear Power</vt:lpstr>
      <vt:lpstr>&gt;70 Advanced Reactor Designs Under Development</vt:lpstr>
      <vt:lpstr>PowerPoint Presentation</vt:lpstr>
      <vt:lpstr>Advanced Nuclear Reactors Timeline - ~30 Concepts</vt:lpstr>
      <vt:lpstr>Nuclear &amp; Desalination</vt:lpstr>
      <vt:lpstr>Nuclear and Industrial Applications</vt:lpstr>
      <vt:lpstr>Nuclear and Data Centers</vt:lpstr>
      <vt:lpstr>Hydrogen Production via Nuclear Power Many Pathways to Zero Carbon Hydrogen</vt:lpstr>
      <vt:lpstr>PowerPoint Presentation</vt:lpstr>
      <vt:lpstr>Initiatives to change the global nuclear industry and make nuclear energy relevant to the urgent climate and human development challenges of this century</vt:lpstr>
      <vt:lpstr>Concluding Thought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Boriana Strzok</dc:creator>
  <cp:lastModifiedBy>Carlos Leipner</cp:lastModifiedBy>
  <cp:revision>244</cp:revision>
  <dcterms:created xsi:type="dcterms:W3CDTF">2018-11-19T20:34:07Z</dcterms:created>
  <dcterms:modified xsi:type="dcterms:W3CDTF">2024-04-05T03:24:08Z</dcterms:modified>
</cp:coreProperties>
</file>