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716" r:id="rId5"/>
    <p:sldMasterId id="2147483726" r:id="rId6"/>
  </p:sldMasterIdLst>
  <p:notesMasterIdLst>
    <p:notesMasterId r:id="rId19"/>
  </p:notesMasterIdLst>
  <p:sldIdLst>
    <p:sldId id="2147475236" r:id="rId7"/>
    <p:sldId id="2147376414" r:id="rId8"/>
    <p:sldId id="2147483546" r:id="rId9"/>
    <p:sldId id="2147483548" r:id="rId10"/>
    <p:sldId id="2147483550" r:id="rId11"/>
    <p:sldId id="2147475246" r:id="rId12"/>
    <p:sldId id="2147483551" r:id="rId13"/>
    <p:sldId id="2147483549" r:id="rId14"/>
    <p:sldId id="2147376572" r:id="rId15"/>
    <p:sldId id="2147475245" r:id="rId16"/>
    <p:sldId id="267" r:id="rId17"/>
    <p:sldId id="436" r:id="rId1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09CDDC3-9C19-40BF-9F2C-995E4258ABA4}">
          <p14:sldIdLst/>
        </p14:section>
        <p14:section name="eVinci" id="{C0915FD2-8F65-48CB-AC00-A6F5878FED53}">
          <p14:sldIdLst>
            <p14:sldId id="2147475236"/>
            <p14:sldId id="2147376414"/>
            <p14:sldId id="2147483546"/>
            <p14:sldId id="2147483548"/>
            <p14:sldId id="2147483550"/>
            <p14:sldId id="2147475246"/>
            <p14:sldId id="2147483551"/>
            <p14:sldId id="2147483549"/>
            <p14:sldId id="2147376572"/>
            <p14:sldId id="2147475245"/>
            <p14:sldId id="267"/>
            <p14:sldId id="4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4062BA-6289-3FB9-D4F2-A8DC7A30964E}" name="Goossen, Christopher" initials="GC" userId="S::goossecr@westinghouse.com::11eb7f2f-e926-445c-b886-7e1737c1512e" providerId="AD"/>
  <p188:author id="{400320E9-143D-5FA3-6B7B-9D7587185AA1}" name="claudio cargnelli" initials="cc" userId="034512126793445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1C2A5B"/>
    <a:srgbClr val="284690"/>
    <a:srgbClr val="21C5FF"/>
    <a:srgbClr val="CDFFFF"/>
    <a:srgbClr val="00FFFF"/>
    <a:srgbClr val="71FFFF"/>
    <a:srgbClr val="7AB751"/>
    <a:srgbClr val="4DCAD3"/>
    <a:srgbClr val="359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653539-85B2-4B90-8F61-CB1FC039D8C8}" v="9" dt="2024-02-06T14:46:07.0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2" autoAdjust="0"/>
    <p:restoredTop sz="90886" autoAdjust="0"/>
  </p:normalViewPr>
  <p:slideViewPr>
    <p:cSldViewPr snapToGrid="0">
      <p:cViewPr varScale="1">
        <p:scale>
          <a:sx n="64" d="100"/>
          <a:sy n="64" d="100"/>
        </p:scale>
        <p:origin x="388" y="-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ner, Stuart T" userId="c4a221d5-102e-40c7-8a2b-9a54d8ed866f" providerId="ADAL" clId="{99653539-85B2-4B90-8F61-CB1FC039D8C8}"/>
    <pc:docChg chg="undo custSel addSld delSld modSld sldOrd modSection">
      <pc:chgData name="Kellner, Stuart T" userId="c4a221d5-102e-40c7-8a2b-9a54d8ed866f" providerId="ADAL" clId="{99653539-85B2-4B90-8F61-CB1FC039D8C8}" dt="2024-02-06T18:05:11.250" v="137" actId="20577"/>
      <pc:docMkLst>
        <pc:docMk/>
      </pc:docMkLst>
      <pc:sldChg chg="modSp add mod">
        <pc:chgData name="Kellner, Stuart T" userId="c4a221d5-102e-40c7-8a2b-9a54d8ed866f" providerId="ADAL" clId="{99653539-85B2-4B90-8F61-CB1FC039D8C8}" dt="2024-02-06T14:25:10.172" v="123" actId="1076"/>
        <pc:sldMkLst>
          <pc:docMk/>
          <pc:sldMk cId="1659615314" sldId="267"/>
        </pc:sldMkLst>
        <pc:picChg chg="mod">
          <ac:chgData name="Kellner, Stuart T" userId="c4a221d5-102e-40c7-8a2b-9a54d8ed866f" providerId="ADAL" clId="{99653539-85B2-4B90-8F61-CB1FC039D8C8}" dt="2024-02-06T14:25:10.172" v="123" actId="1076"/>
          <ac:picMkLst>
            <pc:docMk/>
            <pc:sldMk cId="1659615314" sldId="267"/>
            <ac:picMk id="18" creationId="{C6B06858-E96B-48FD-B6D2-18982C78B689}"/>
          </ac:picMkLst>
        </pc:picChg>
      </pc:sldChg>
      <pc:sldChg chg="add">
        <pc:chgData name="Kellner, Stuart T" userId="c4a221d5-102e-40c7-8a2b-9a54d8ed866f" providerId="ADAL" clId="{99653539-85B2-4B90-8F61-CB1FC039D8C8}" dt="2024-02-06T14:46:07.058" v="131"/>
        <pc:sldMkLst>
          <pc:docMk/>
          <pc:sldMk cId="1631416058" sldId="436"/>
        </pc:sldMkLst>
      </pc:sldChg>
      <pc:sldChg chg="add">
        <pc:chgData name="Kellner, Stuart T" userId="c4a221d5-102e-40c7-8a2b-9a54d8ed866f" providerId="ADAL" clId="{99653539-85B2-4B90-8F61-CB1FC039D8C8}" dt="2024-02-06T14:46:07.058" v="131"/>
        <pc:sldMkLst>
          <pc:docMk/>
          <pc:sldMk cId="3703916074" sldId="446"/>
        </pc:sldMkLst>
      </pc:sldChg>
      <pc:sldChg chg="add">
        <pc:chgData name="Kellner, Stuart T" userId="c4a221d5-102e-40c7-8a2b-9a54d8ed866f" providerId="ADAL" clId="{99653539-85B2-4B90-8F61-CB1FC039D8C8}" dt="2024-02-06T14:46:07.058" v="131"/>
        <pc:sldMkLst>
          <pc:docMk/>
          <pc:sldMk cId="1665942972" sldId="451"/>
        </pc:sldMkLst>
      </pc:sldChg>
      <pc:sldChg chg="add del">
        <pc:chgData name="Kellner, Stuart T" userId="c4a221d5-102e-40c7-8a2b-9a54d8ed866f" providerId="ADAL" clId="{99653539-85B2-4B90-8F61-CB1FC039D8C8}" dt="2024-02-06T14:46:07.058" v="131"/>
        <pc:sldMkLst>
          <pc:docMk/>
          <pc:sldMk cId="4199577347" sldId="454"/>
        </pc:sldMkLst>
      </pc:sldChg>
      <pc:sldChg chg="add del">
        <pc:chgData name="Kellner, Stuart T" userId="c4a221d5-102e-40c7-8a2b-9a54d8ed866f" providerId="ADAL" clId="{99653539-85B2-4B90-8F61-CB1FC039D8C8}" dt="2024-02-06T14:46:07.058" v="131"/>
        <pc:sldMkLst>
          <pc:docMk/>
          <pc:sldMk cId="1923543010" sldId="455"/>
        </pc:sldMkLst>
      </pc:sldChg>
      <pc:sldChg chg="add">
        <pc:chgData name="Kellner, Stuart T" userId="c4a221d5-102e-40c7-8a2b-9a54d8ed866f" providerId="ADAL" clId="{99653539-85B2-4B90-8F61-CB1FC039D8C8}" dt="2024-02-06T14:46:07.058" v="131"/>
        <pc:sldMkLst>
          <pc:docMk/>
          <pc:sldMk cId="1320023125" sldId="462"/>
        </pc:sldMkLst>
      </pc:sldChg>
      <pc:sldChg chg="add">
        <pc:chgData name="Kellner, Stuart T" userId="c4a221d5-102e-40c7-8a2b-9a54d8ed866f" providerId="ADAL" clId="{99653539-85B2-4B90-8F61-CB1FC039D8C8}" dt="2024-02-06T14:46:07.058" v="131"/>
        <pc:sldMkLst>
          <pc:docMk/>
          <pc:sldMk cId="342304727" sldId="463"/>
        </pc:sldMkLst>
      </pc:sldChg>
      <pc:sldChg chg="add del ord">
        <pc:chgData name="Kellner, Stuart T" userId="c4a221d5-102e-40c7-8a2b-9a54d8ed866f" providerId="ADAL" clId="{99653539-85B2-4B90-8F61-CB1FC039D8C8}" dt="2024-02-06T18:02:00.471" v="133" actId="2696"/>
        <pc:sldMkLst>
          <pc:docMk/>
          <pc:sldMk cId="1083169374" sldId="464"/>
        </pc:sldMkLst>
      </pc:sldChg>
      <pc:sldChg chg="modSp mod">
        <pc:chgData name="Kellner, Stuart T" userId="c4a221d5-102e-40c7-8a2b-9a54d8ed866f" providerId="ADAL" clId="{99653539-85B2-4B90-8F61-CB1FC039D8C8}" dt="2024-02-06T18:05:11.250" v="137" actId="20577"/>
        <pc:sldMkLst>
          <pc:docMk/>
          <pc:sldMk cId="2619947391" sldId="2147475236"/>
        </pc:sldMkLst>
        <pc:spChg chg="mod">
          <ac:chgData name="Kellner, Stuart T" userId="c4a221d5-102e-40c7-8a2b-9a54d8ed866f" providerId="ADAL" clId="{99653539-85B2-4B90-8F61-CB1FC039D8C8}" dt="2024-02-06T18:05:11.250" v="137" actId="20577"/>
          <ac:spMkLst>
            <pc:docMk/>
            <pc:sldMk cId="2619947391" sldId="2147475236"/>
            <ac:spMk id="7" creationId="{BF8E9D38-43EC-EB41-9C8B-1D63473C29B8}"/>
          </ac:spMkLst>
        </pc:spChg>
        <pc:spChg chg="mod">
          <ac:chgData name="Kellner, Stuart T" userId="c4a221d5-102e-40c7-8a2b-9a54d8ed866f" providerId="ADAL" clId="{99653539-85B2-4B90-8F61-CB1FC039D8C8}" dt="2024-02-06T14:17:54.854" v="100" actId="20577"/>
          <ac:spMkLst>
            <pc:docMk/>
            <pc:sldMk cId="2619947391" sldId="2147475236"/>
            <ac:spMk id="10" creationId="{67E188FA-3E65-EABB-5DEC-219FBF1E50F2}"/>
          </ac:spMkLst>
        </pc:spChg>
      </pc:sldChg>
      <pc:sldChg chg="del">
        <pc:chgData name="Kellner, Stuart T" userId="c4a221d5-102e-40c7-8a2b-9a54d8ed866f" providerId="ADAL" clId="{99653539-85B2-4B90-8F61-CB1FC039D8C8}" dt="2024-02-06T14:22:57.741" v="109" actId="47"/>
        <pc:sldMkLst>
          <pc:docMk/>
          <pc:sldMk cId="2007811577" sldId="2147475251"/>
        </pc:sldMkLst>
      </pc:sldChg>
      <pc:sldChg chg="addSp delSp modSp mod">
        <pc:chgData name="Kellner, Stuart T" userId="c4a221d5-102e-40c7-8a2b-9a54d8ed866f" providerId="ADAL" clId="{99653539-85B2-4B90-8F61-CB1FC039D8C8}" dt="2024-02-06T14:44:18.414" v="126" actId="478"/>
        <pc:sldMkLst>
          <pc:docMk/>
          <pc:sldMk cId="480149144" sldId="2147483546"/>
        </pc:sldMkLst>
        <pc:spChg chg="mod">
          <ac:chgData name="Kellner, Stuart T" userId="c4a221d5-102e-40c7-8a2b-9a54d8ed866f" providerId="ADAL" clId="{99653539-85B2-4B90-8F61-CB1FC039D8C8}" dt="2024-02-06T14:34:07.892" v="124" actId="20577"/>
          <ac:spMkLst>
            <pc:docMk/>
            <pc:sldMk cId="480149144" sldId="2147483546"/>
            <ac:spMk id="15" creationId="{00000000-0000-0000-0000-000000000000}"/>
          </ac:spMkLst>
        </pc:spChg>
        <pc:picChg chg="add del">
          <ac:chgData name="Kellner, Stuart T" userId="c4a221d5-102e-40c7-8a2b-9a54d8ed866f" providerId="ADAL" clId="{99653539-85B2-4B90-8F61-CB1FC039D8C8}" dt="2024-02-06T14:44:18.414" v="126" actId="478"/>
          <ac:picMkLst>
            <pc:docMk/>
            <pc:sldMk cId="480149144" sldId="2147483546"/>
            <ac:picMk id="5" creationId="{48672525-AC67-30D5-1EE4-09A19C8B3E90}"/>
          </ac:picMkLst>
        </pc:picChg>
      </pc:sldChg>
      <pc:sldChg chg="modSp add mod">
        <pc:chgData name="Kellner, Stuart T" userId="c4a221d5-102e-40c7-8a2b-9a54d8ed866f" providerId="ADAL" clId="{99653539-85B2-4B90-8F61-CB1FC039D8C8}" dt="2024-02-06T14:22:53.084" v="108" actId="1076"/>
        <pc:sldMkLst>
          <pc:docMk/>
          <pc:sldMk cId="995654633" sldId="2147483549"/>
        </pc:sldMkLst>
        <pc:picChg chg="mod">
          <ac:chgData name="Kellner, Stuart T" userId="c4a221d5-102e-40c7-8a2b-9a54d8ed866f" providerId="ADAL" clId="{99653539-85B2-4B90-8F61-CB1FC039D8C8}" dt="2024-02-06T14:22:53.084" v="108" actId="1076"/>
          <ac:picMkLst>
            <pc:docMk/>
            <pc:sldMk cId="995654633" sldId="2147483549"/>
            <ac:picMk id="69" creationId="{85D88178-D6A4-E963-EB01-BE5BB6BEF80A}"/>
          </ac:picMkLst>
        </pc:picChg>
      </pc:sldChg>
      <pc:sldChg chg="new del">
        <pc:chgData name="Kellner, Stuart T" userId="c4a221d5-102e-40c7-8a2b-9a54d8ed866f" providerId="ADAL" clId="{99653539-85B2-4B90-8F61-CB1FC039D8C8}" dt="2024-02-06T14:22:30.486" v="105" actId="47"/>
        <pc:sldMkLst>
          <pc:docMk/>
          <pc:sldMk cId="2124851292" sldId="2147483549"/>
        </pc:sldMkLst>
      </pc:sldChg>
      <pc:sldChg chg="delSp modSp add del mod">
        <pc:chgData name="Kellner, Stuart T" userId="c4a221d5-102e-40c7-8a2b-9a54d8ed866f" providerId="ADAL" clId="{99653539-85B2-4B90-8F61-CB1FC039D8C8}" dt="2024-02-06T14:24:57.003" v="122" actId="47"/>
        <pc:sldMkLst>
          <pc:docMk/>
          <pc:sldMk cId="597323257" sldId="2147483550"/>
        </pc:sldMkLst>
        <pc:picChg chg="del">
          <ac:chgData name="Kellner, Stuart T" userId="c4a221d5-102e-40c7-8a2b-9a54d8ed866f" providerId="ADAL" clId="{99653539-85B2-4B90-8F61-CB1FC039D8C8}" dt="2024-02-06T14:23:03.587" v="111" actId="478"/>
          <ac:picMkLst>
            <pc:docMk/>
            <pc:sldMk cId="597323257" sldId="2147483550"/>
            <ac:picMk id="2" creationId="{F0A5A84B-F31C-EA20-840A-80B1CFA4B6EF}"/>
          </ac:picMkLst>
        </pc:picChg>
        <pc:picChg chg="del">
          <ac:chgData name="Kellner, Stuart T" userId="c4a221d5-102e-40c7-8a2b-9a54d8ed866f" providerId="ADAL" clId="{99653539-85B2-4B90-8F61-CB1FC039D8C8}" dt="2024-02-06T14:23:04.165" v="112" actId="478"/>
          <ac:picMkLst>
            <pc:docMk/>
            <pc:sldMk cId="597323257" sldId="2147483550"/>
            <ac:picMk id="3" creationId="{8B145758-B81D-ED84-E761-652996BF8753}"/>
          </ac:picMkLst>
        </pc:picChg>
        <pc:picChg chg="del mod">
          <ac:chgData name="Kellner, Stuart T" userId="c4a221d5-102e-40c7-8a2b-9a54d8ed866f" providerId="ADAL" clId="{99653539-85B2-4B90-8F61-CB1FC039D8C8}" dt="2024-02-06T14:23:04.558" v="114" actId="478"/>
          <ac:picMkLst>
            <pc:docMk/>
            <pc:sldMk cId="597323257" sldId="2147483550"/>
            <ac:picMk id="4" creationId="{19FB3D82-15E7-6182-268D-D89800D64AB4}"/>
          </ac:picMkLst>
        </pc:picChg>
        <pc:picChg chg="del">
          <ac:chgData name="Kellner, Stuart T" userId="c4a221d5-102e-40c7-8a2b-9a54d8ed866f" providerId="ADAL" clId="{99653539-85B2-4B90-8F61-CB1FC039D8C8}" dt="2024-02-06T14:23:05.035" v="115" actId="478"/>
          <ac:picMkLst>
            <pc:docMk/>
            <pc:sldMk cId="597323257" sldId="2147483550"/>
            <ac:picMk id="6" creationId="{1B9760E8-C0E5-5EA0-3137-9AA5D9F841BC}"/>
          </ac:picMkLst>
        </pc:picChg>
        <pc:picChg chg="del">
          <ac:chgData name="Kellner, Stuart T" userId="c4a221d5-102e-40c7-8a2b-9a54d8ed866f" providerId="ADAL" clId="{99653539-85B2-4B90-8F61-CB1FC039D8C8}" dt="2024-02-06T14:23:06.180" v="118" actId="478"/>
          <ac:picMkLst>
            <pc:docMk/>
            <pc:sldMk cId="597323257" sldId="2147483550"/>
            <ac:picMk id="15" creationId="{13017E8A-CCEB-B2E0-3A63-898969413508}"/>
          </ac:picMkLst>
        </pc:picChg>
        <pc:picChg chg="del">
          <ac:chgData name="Kellner, Stuart T" userId="c4a221d5-102e-40c7-8a2b-9a54d8ed866f" providerId="ADAL" clId="{99653539-85B2-4B90-8F61-CB1FC039D8C8}" dt="2024-02-06T14:23:05.477" v="116" actId="478"/>
          <ac:picMkLst>
            <pc:docMk/>
            <pc:sldMk cId="597323257" sldId="2147483550"/>
            <ac:picMk id="21" creationId="{6EBEEEAA-A846-BC0E-A09D-ACEC4350D336}"/>
          </ac:picMkLst>
        </pc:picChg>
        <pc:picChg chg="del">
          <ac:chgData name="Kellner, Stuart T" userId="c4a221d5-102e-40c7-8a2b-9a54d8ed866f" providerId="ADAL" clId="{99653539-85B2-4B90-8F61-CB1FC039D8C8}" dt="2024-02-06T14:23:05.869" v="117" actId="478"/>
          <ac:picMkLst>
            <pc:docMk/>
            <pc:sldMk cId="597323257" sldId="2147483550"/>
            <ac:picMk id="23" creationId="{3609D59D-7A0F-350A-255D-875D1C6596B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image" Target="../media/image21.jpg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image" Target="../media/image21.jpg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55307E-649B-4105-99BD-E44B245EE05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420985-962E-4729-9E79-21C4BBE3D451}">
      <dgm:prSet phldrT="[Text]" custT="1"/>
      <dgm:spPr>
        <a:solidFill>
          <a:srgbClr val="20376C"/>
        </a:solidFill>
      </dgm:spPr>
      <dgm:t>
        <a:bodyPr/>
        <a:lstStyle/>
        <a:p>
          <a:r>
            <a:rPr lang="en-US" sz="2500">
              <a:latin typeface="Arial" panose="020B0604020202020204" pitchFamily="34" charset="0"/>
              <a:cs typeface="Arial" panose="020B0604020202020204" pitchFamily="34" charset="0"/>
            </a:rPr>
            <a:t>Industrial Heat &amp; Power</a:t>
          </a:r>
          <a:endParaRPr lang="en-US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5E1D1A-B1E6-469E-A393-D56E84F24F95}" type="parTrans" cxnId="{F52A9833-3489-4FCB-8AD9-057F7905DE8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25B381-5565-410E-873D-8B57E8AB0FFF}" type="sibTrans" cxnId="{F52A9833-3489-4FCB-8AD9-057F7905DE8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26ED77-12DA-4973-9355-3BF3F68DEA8F}">
      <dgm:prSet phldrT="[Text]" custT="1"/>
      <dgm:spPr>
        <a:solidFill>
          <a:srgbClr val="20376C"/>
        </a:solidFill>
      </dgm:spPr>
      <dgm:t>
        <a:bodyPr/>
        <a:lstStyle/>
        <a:p>
          <a:r>
            <a:rPr lang="en-US" sz="2500">
              <a:latin typeface="Arial" panose="020B0604020202020204" pitchFamily="34" charset="0"/>
              <a:cs typeface="Arial" panose="020B0604020202020204" pitchFamily="34" charset="0"/>
            </a:rPr>
            <a:t>Thermal EOR (SAGD, Steam)</a:t>
          </a:r>
          <a:endParaRPr lang="en-US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1FEF2B-251B-4A9C-B4FD-337C90015544}" type="parTrans" cxnId="{C340AE52-E190-420C-A5C3-1877DE1604A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951FD7-4E7D-458F-A52C-EFB67FA125BF}" type="sibTrans" cxnId="{C340AE52-E190-420C-A5C3-1877DE1604A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7FCDBC-7FF7-4CB5-916D-B278EAD3EAE5}">
      <dgm:prSet phldrT="[Text]" custT="1"/>
      <dgm:spPr>
        <a:solidFill>
          <a:srgbClr val="20376C"/>
        </a:solidFill>
      </dgm:spPr>
      <dgm:t>
        <a:bodyPr/>
        <a:lstStyle/>
        <a:p>
          <a:r>
            <a:rPr lang="en-US" sz="2500">
              <a:latin typeface="Arial" panose="020B0604020202020204" pitchFamily="34" charset="0"/>
              <a:cs typeface="Arial" panose="020B0604020202020204" pitchFamily="34" charset="0"/>
            </a:rPr>
            <a:t>Hydrogen Production</a:t>
          </a:r>
          <a:endParaRPr lang="en-US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4A8344-3715-40E5-9695-794B18AC4897}" type="parTrans" cxnId="{2AEF2BD9-2365-4ABA-B1CE-03A22EF69E7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7F8655-35D1-47BF-B180-E19C6D405780}" type="sibTrans" cxnId="{2AEF2BD9-2365-4ABA-B1CE-03A22EF69E7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13CEB4-F335-4CE6-8E42-C45A0AF57D5C}">
      <dgm:prSet phldrT="[Text]" custT="1"/>
      <dgm:spPr>
        <a:solidFill>
          <a:srgbClr val="20376C"/>
        </a:solidFill>
      </dgm:spPr>
      <dgm:t>
        <a:bodyPr/>
        <a:lstStyle/>
        <a:p>
          <a:r>
            <a:rPr lang="en-US" sz="2500">
              <a:latin typeface="Arial" panose="020B0604020202020204" pitchFamily="34" charset="0"/>
              <a:cs typeface="Arial" panose="020B0604020202020204" pitchFamily="34" charset="0"/>
            </a:rPr>
            <a:t>Remote Industrial (Mining)</a:t>
          </a:r>
          <a:endParaRPr lang="en-US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3CFF28-AFDD-4522-9425-35DBF4F770CB}" type="parTrans" cxnId="{B395DCF7-9DAB-49F9-91E6-1AE78ADB691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321B04-910F-460D-85EF-F3537E3CE617}" type="sibTrans" cxnId="{B395DCF7-9DAB-49F9-91E6-1AE78ADB691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A7C401-11CE-4938-AD54-1B4051486D0C}">
      <dgm:prSet phldrT="[Text]" custT="1"/>
      <dgm:spPr>
        <a:solidFill>
          <a:srgbClr val="20376C"/>
        </a:solidFill>
      </dgm:spPr>
      <dgm:t>
        <a:bodyPr/>
        <a:lstStyle/>
        <a:p>
          <a:r>
            <a:rPr lang="en-US" sz="2500">
              <a:latin typeface="Arial" panose="020B0604020202020204" pitchFamily="34" charset="0"/>
              <a:cs typeface="Arial" panose="020B0604020202020204" pitchFamily="34" charset="0"/>
            </a:rPr>
            <a:t>Remote Communities (Heat &amp; Power)</a:t>
          </a:r>
          <a:endParaRPr lang="en-US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C249C5-E9B3-4588-8956-EBBC2180F00B}" type="parTrans" cxnId="{D7723470-6AED-46B2-98D9-233251936CF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153C09-C62E-4F2C-95F1-0DD3864D6DDC}" type="sibTrans" cxnId="{D7723470-6AED-46B2-98D9-233251936CF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41118E-5EF4-4462-A54F-5D8C2A513AC4}">
      <dgm:prSet phldrT="[Text]" custT="1"/>
      <dgm:spPr>
        <a:solidFill>
          <a:srgbClr val="20376C"/>
        </a:solidFill>
      </dgm:spPr>
      <dgm:t>
        <a:bodyPr/>
        <a:lstStyle/>
        <a:p>
          <a:r>
            <a:rPr lang="en-US" sz="2500" dirty="0">
              <a:latin typeface="Arial" panose="020B0604020202020204" pitchFamily="34" charset="0"/>
              <a:cs typeface="Arial" panose="020B0604020202020204" pitchFamily="34" charset="0"/>
            </a:rPr>
            <a:t>Integrated Power Systems (Micro-Grids)</a:t>
          </a:r>
        </a:p>
      </dgm:t>
    </dgm:pt>
    <dgm:pt modelId="{5C5A00CE-466E-4C8F-8E8D-B638C4D1AC2E}" type="parTrans" cxnId="{14FDA883-F7FB-4B62-B691-9E55392CCF5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6121BB-8F9B-4460-BED6-BC82B3F5467C}" type="sibTrans" cxnId="{14FDA883-F7FB-4B62-B691-9E55392CCF5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2FFB7B-FB4C-4274-9256-D7489EA90A70}" type="pres">
      <dgm:prSet presAssocID="{8755307E-649B-4105-99BD-E44B245EE05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6ED2AC1F-9685-498F-83C9-1623ACFDBE69}" type="pres">
      <dgm:prSet presAssocID="{8755307E-649B-4105-99BD-E44B245EE05F}" presName="Name1" presStyleCnt="0"/>
      <dgm:spPr/>
    </dgm:pt>
    <dgm:pt modelId="{F78BEFA5-90CA-4D31-9FB0-66099F0CEB35}" type="pres">
      <dgm:prSet presAssocID="{8755307E-649B-4105-99BD-E44B245EE05F}" presName="cycle" presStyleCnt="0"/>
      <dgm:spPr/>
    </dgm:pt>
    <dgm:pt modelId="{6DA9FB73-AA1E-43E5-B2BB-0C2D0C43FDBD}" type="pres">
      <dgm:prSet presAssocID="{8755307E-649B-4105-99BD-E44B245EE05F}" presName="srcNode" presStyleLbl="node1" presStyleIdx="0" presStyleCnt="6"/>
      <dgm:spPr/>
    </dgm:pt>
    <dgm:pt modelId="{58553D0F-3FE3-4615-84F0-BD0291716F1D}" type="pres">
      <dgm:prSet presAssocID="{8755307E-649B-4105-99BD-E44B245EE05F}" presName="conn" presStyleLbl="parChTrans1D2" presStyleIdx="0" presStyleCnt="1"/>
      <dgm:spPr/>
      <dgm:t>
        <a:bodyPr/>
        <a:lstStyle/>
        <a:p>
          <a:endParaRPr lang="pt-BR"/>
        </a:p>
      </dgm:t>
    </dgm:pt>
    <dgm:pt modelId="{87D5A772-AF80-4FB9-A960-A03C971BF8E1}" type="pres">
      <dgm:prSet presAssocID="{8755307E-649B-4105-99BD-E44B245EE05F}" presName="extraNode" presStyleLbl="node1" presStyleIdx="0" presStyleCnt="6"/>
      <dgm:spPr/>
    </dgm:pt>
    <dgm:pt modelId="{6F15510A-620D-492B-AA18-E5114D20DE9B}" type="pres">
      <dgm:prSet presAssocID="{8755307E-649B-4105-99BD-E44B245EE05F}" presName="dstNode" presStyleLbl="node1" presStyleIdx="0" presStyleCnt="6"/>
      <dgm:spPr/>
    </dgm:pt>
    <dgm:pt modelId="{FC9C3288-265F-4A24-9B30-E63AEA97874B}" type="pres">
      <dgm:prSet presAssocID="{48420985-962E-4729-9E79-21C4BBE3D451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E0F960-33AB-4713-B5BF-ACFD8B0E9872}" type="pres">
      <dgm:prSet presAssocID="{48420985-962E-4729-9E79-21C4BBE3D451}" presName="accent_1" presStyleCnt="0"/>
      <dgm:spPr/>
    </dgm:pt>
    <dgm:pt modelId="{37CC2903-99A0-4405-8BB5-E027F7A8F844}" type="pres">
      <dgm:prSet presAssocID="{48420985-962E-4729-9E79-21C4BBE3D451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B18D89C-6AD4-44AF-A7CB-274DBFFB5F10}" type="pres">
      <dgm:prSet presAssocID="{AD26ED77-12DA-4973-9355-3BF3F68DEA8F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64BBC7-CF58-412D-9DDF-C4DB3858E106}" type="pres">
      <dgm:prSet presAssocID="{AD26ED77-12DA-4973-9355-3BF3F68DEA8F}" presName="accent_2" presStyleCnt="0"/>
      <dgm:spPr/>
    </dgm:pt>
    <dgm:pt modelId="{EA0853CE-F604-473B-A2CE-EADC98220D09}" type="pres">
      <dgm:prSet presAssocID="{AD26ED77-12DA-4973-9355-3BF3F68DEA8F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C29E626-0CD2-4BFB-B275-618ACB5C1B0D}" type="pres">
      <dgm:prSet presAssocID="{747FCDBC-7FF7-4CB5-916D-B278EAD3EAE5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86C664-8C29-4A7D-908D-64F249EC75A9}" type="pres">
      <dgm:prSet presAssocID="{747FCDBC-7FF7-4CB5-916D-B278EAD3EAE5}" presName="accent_3" presStyleCnt="0"/>
      <dgm:spPr/>
    </dgm:pt>
    <dgm:pt modelId="{4AD9BDA2-DA7C-41A6-A333-4237A8476150}" type="pres">
      <dgm:prSet presAssocID="{747FCDBC-7FF7-4CB5-916D-B278EAD3EAE5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7514201-D084-4DEF-AF60-704E45609245}" type="pres">
      <dgm:prSet presAssocID="{EB13CEB4-F335-4CE6-8E42-C45A0AF57D5C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24B22F-5741-4A21-AE98-0B92D3382E03}" type="pres">
      <dgm:prSet presAssocID="{EB13CEB4-F335-4CE6-8E42-C45A0AF57D5C}" presName="accent_4" presStyleCnt="0"/>
      <dgm:spPr/>
    </dgm:pt>
    <dgm:pt modelId="{95B74B0D-76C4-4BB8-9970-5973743197C4}" type="pres">
      <dgm:prSet presAssocID="{EB13CEB4-F335-4CE6-8E42-C45A0AF57D5C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6069C35-3C0F-430F-856F-70F76A8BB138}" type="pres">
      <dgm:prSet presAssocID="{76A7C401-11CE-4938-AD54-1B4051486D0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C4FC277-3530-4435-BAF3-8934073E9FE7}" type="pres">
      <dgm:prSet presAssocID="{76A7C401-11CE-4938-AD54-1B4051486D0C}" presName="accent_5" presStyleCnt="0"/>
      <dgm:spPr/>
    </dgm:pt>
    <dgm:pt modelId="{9E0AF1F2-11A2-4293-84D9-DE75F1A9BC4F}" type="pres">
      <dgm:prSet presAssocID="{76A7C401-11CE-4938-AD54-1B4051486D0C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A805F445-9AC7-457F-8126-4DAF04F549C2}" type="pres">
      <dgm:prSet presAssocID="{C141118E-5EF4-4462-A54F-5D8C2A513AC4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88A9B72-928D-4439-815E-F4032900A673}" type="pres">
      <dgm:prSet presAssocID="{C141118E-5EF4-4462-A54F-5D8C2A513AC4}" presName="accent_6" presStyleCnt="0"/>
      <dgm:spPr/>
    </dgm:pt>
    <dgm:pt modelId="{AEC78F8F-4390-457F-B793-6F10CD4CC642}" type="pres">
      <dgm:prSet presAssocID="{C141118E-5EF4-4462-A54F-5D8C2A513AC4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14FDA883-F7FB-4B62-B691-9E55392CCF5F}" srcId="{8755307E-649B-4105-99BD-E44B245EE05F}" destId="{C141118E-5EF4-4462-A54F-5D8C2A513AC4}" srcOrd="5" destOrd="0" parTransId="{5C5A00CE-466E-4C8F-8E8D-B638C4D1AC2E}" sibTransId="{806121BB-8F9B-4460-BED6-BC82B3F5467C}"/>
    <dgm:cxn modelId="{B395DCF7-9DAB-49F9-91E6-1AE78ADB691C}" srcId="{8755307E-649B-4105-99BD-E44B245EE05F}" destId="{EB13CEB4-F335-4CE6-8E42-C45A0AF57D5C}" srcOrd="3" destOrd="0" parTransId="{EF3CFF28-AFDD-4522-9425-35DBF4F770CB}" sibTransId="{A0321B04-910F-460D-85EF-F3537E3CE617}"/>
    <dgm:cxn modelId="{9C3E5236-F7D4-4571-AA04-525A9B90D391}" type="presOf" srcId="{AD26ED77-12DA-4973-9355-3BF3F68DEA8F}" destId="{FB18D89C-6AD4-44AF-A7CB-274DBFFB5F10}" srcOrd="0" destOrd="0" presId="urn:microsoft.com/office/officeart/2008/layout/VerticalCurvedList"/>
    <dgm:cxn modelId="{4D94B73A-0539-448D-9DE6-8D33E32FDDD0}" type="presOf" srcId="{76A7C401-11CE-4938-AD54-1B4051486D0C}" destId="{26069C35-3C0F-430F-856F-70F76A8BB138}" srcOrd="0" destOrd="0" presId="urn:microsoft.com/office/officeart/2008/layout/VerticalCurvedList"/>
    <dgm:cxn modelId="{2E45704C-45E3-41B4-BCE7-0FC7893B69C1}" type="presOf" srcId="{48420985-962E-4729-9E79-21C4BBE3D451}" destId="{FC9C3288-265F-4A24-9B30-E63AEA97874B}" srcOrd="0" destOrd="0" presId="urn:microsoft.com/office/officeart/2008/layout/VerticalCurvedList"/>
    <dgm:cxn modelId="{F52A9833-3489-4FCB-8AD9-057F7905DE81}" srcId="{8755307E-649B-4105-99BD-E44B245EE05F}" destId="{48420985-962E-4729-9E79-21C4BBE3D451}" srcOrd="0" destOrd="0" parTransId="{2C5E1D1A-B1E6-469E-A393-D56E84F24F95}" sibTransId="{0C25B381-5565-410E-873D-8B57E8AB0FFF}"/>
    <dgm:cxn modelId="{2AEF2BD9-2365-4ABA-B1CE-03A22EF69E76}" srcId="{8755307E-649B-4105-99BD-E44B245EE05F}" destId="{747FCDBC-7FF7-4CB5-916D-B278EAD3EAE5}" srcOrd="2" destOrd="0" parTransId="{C84A8344-3715-40E5-9695-794B18AC4897}" sibTransId="{597F8655-35D1-47BF-B180-E19C6D405780}"/>
    <dgm:cxn modelId="{91C56F0C-FD17-4162-AA99-A1EDC779A2C5}" type="presOf" srcId="{0C25B381-5565-410E-873D-8B57E8AB0FFF}" destId="{58553D0F-3FE3-4615-84F0-BD0291716F1D}" srcOrd="0" destOrd="0" presId="urn:microsoft.com/office/officeart/2008/layout/VerticalCurvedList"/>
    <dgm:cxn modelId="{C340AE52-E190-420C-A5C3-1877DE1604A4}" srcId="{8755307E-649B-4105-99BD-E44B245EE05F}" destId="{AD26ED77-12DA-4973-9355-3BF3F68DEA8F}" srcOrd="1" destOrd="0" parTransId="{A41FEF2B-251B-4A9C-B4FD-337C90015544}" sibTransId="{AD951FD7-4E7D-458F-A52C-EFB67FA125BF}"/>
    <dgm:cxn modelId="{34B6D158-4D93-46EF-B0ED-856D48B50DEC}" type="presOf" srcId="{747FCDBC-7FF7-4CB5-916D-B278EAD3EAE5}" destId="{EC29E626-0CD2-4BFB-B275-618ACB5C1B0D}" srcOrd="0" destOrd="0" presId="urn:microsoft.com/office/officeart/2008/layout/VerticalCurvedList"/>
    <dgm:cxn modelId="{7379FD40-3F8C-4974-B11A-6DDBA86460B1}" type="presOf" srcId="{8755307E-649B-4105-99BD-E44B245EE05F}" destId="{7F2FFB7B-FB4C-4274-9256-D7489EA90A70}" srcOrd="0" destOrd="0" presId="urn:microsoft.com/office/officeart/2008/layout/VerticalCurvedList"/>
    <dgm:cxn modelId="{78422BA2-0126-4396-89BB-3C4721C84A2D}" type="presOf" srcId="{EB13CEB4-F335-4CE6-8E42-C45A0AF57D5C}" destId="{17514201-D084-4DEF-AF60-704E45609245}" srcOrd="0" destOrd="0" presId="urn:microsoft.com/office/officeart/2008/layout/VerticalCurvedList"/>
    <dgm:cxn modelId="{D7723470-6AED-46B2-98D9-233251936CFD}" srcId="{8755307E-649B-4105-99BD-E44B245EE05F}" destId="{76A7C401-11CE-4938-AD54-1B4051486D0C}" srcOrd="4" destOrd="0" parTransId="{87C249C5-E9B3-4588-8956-EBBC2180F00B}" sibTransId="{D2153C09-C62E-4F2C-95F1-0DD3864D6DDC}"/>
    <dgm:cxn modelId="{0AF40FA5-B940-4A85-BEA3-F3C7D6B6403F}" type="presOf" srcId="{C141118E-5EF4-4462-A54F-5D8C2A513AC4}" destId="{A805F445-9AC7-457F-8126-4DAF04F549C2}" srcOrd="0" destOrd="0" presId="urn:microsoft.com/office/officeart/2008/layout/VerticalCurvedList"/>
    <dgm:cxn modelId="{199A866B-FAC5-445C-8843-ED309394418F}" type="presParOf" srcId="{7F2FFB7B-FB4C-4274-9256-D7489EA90A70}" destId="{6ED2AC1F-9685-498F-83C9-1623ACFDBE69}" srcOrd="0" destOrd="0" presId="urn:microsoft.com/office/officeart/2008/layout/VerticalCurvedList"/>
    <dgm:cxn modelId="{DE6EEA9E-5AC6-4D21-9EAD-85DB6528348A}" type="presParOf" srcId="{6ED2AC1F-9685-498F-83C9-1623ACFDBE69}" destId="{F78BEFA5-90CA-4D31-9FB0-66099F0CEB35}" srcOrd="0" destOrd="0" presId="urn:microsoft.com/office/officeart/2008/layout/VerticalCurvedList"/>
    <dgm:cxn modelId="{DEB5C23E-4D94-4289-8858-49BABF61F449}" type="presParOf" srcId="{F78BEFA5-90CA-4D31-9FB0-66099F0CEB35}" destId="{6DA9FB73-AA1E-43E5-B2BB-0C2D0C43FDBD}" srcOrd="0" destOrd="0" presId="urn:microsoft.com/office/officeart/2008/layout/VerticalCurvedList"/>
    <dgm:cxn modelId="{452F82ED-B07B-493F-B6F8-FC9D6FE9C17C}" type="presParOf" srcId="{F78BEFA5-90CA-4D31-9FB0-66099F0CEB35}" destId="{58553D0F-3FE3-4615-84F0-BD0291716F1D}" srcOrd="1" destOrd="0" presId="urn:microsoft.com/office/officeart/2008/layout/VerticalCurvedList"/>
    <dgm:cxn modelId="{F63944A8-74BD-418C-A7A4-526F07C38078}" type="presParOf" srcId="{F78BEFA5-90CA-4D31-9FB0-66099F0CEB35}" destId="{87D5A772-AF80-4FB9-A960-A03C971BF8E1}" srcOrd="2" destOrd="0" presId="urn:microsoft.com/office/officeart/2008/layout/VerticalCurvedList"/>
    <dgm:cxn modelId="{D9F0C88E-ACD5-4E81-BCDE-893998626802}" type="presParOf" srcId="{F78BEFA5-90CA-4D31-9FB0-66099F0CEB35}" destId="{6F15510A-620D-492B-AA18-E5114D20DE9B}" srcOrd="3" destOrd="0" presId="urn:microsoft.com/office/officeart/2008/layout/VerticalCurvedList"/>
    <dgm:cxn modelId="{878B6776-78AF-41D8-A15B-D9C8748CFA35}" type="presParOf" srcId="{6ED2AC1F-9685-498F-83C9-1623ACFDBE69}" destId="{FC9C3288-265F-4A24-9B30-E63AEA97874B}" srcOrd="1" destOrd="0" presId="urn:microsoft.com/office/officeart/2008/layout/VerticalCurvedList"/>
    <dgm:cxn modelId="{6BF8DC20-404C-497C-87AF-32066D82D183}" type="presParOf" srcId="{6ED2AC1F-9685-498F-83C9-1623ACFDBE69}" destId="{AFE0F960-33AB-4713-B5BF-ACFD8B0E9872}" srcOrd="2" destOrd="0" presId="urn:microsoft.com/office/officeart/2008/layout/VerticalCurvedList"/>
    <dgm:cxn modelId="{F60C06D0-B5A6-4F4D-8881-F9CB1F5BFD90}" type="presParOf" srcId="{AFE0F960-33AB-4713-B5BF-ACFD8B0E9872}" destId="{37CC2903-99A0-4405-8BB5-E027F7A8F844}" srcOrd="0" destOrd="0" presId="urn:microsoft.com/office/officeart/2008/layout/VerticalCurvedList"/>
    <dgm:cxn modelId="{FB54C91A-EB0B-43D4-8056-4FE51B2C178D}" type="presParOf" srcId="{6ED2AC1F-9685-498F-83C9-1623ACFDBE69}" destId="{FB18D89C-6AD4-44AF-A7CB-274DBFFB5F10}" srcOrd="3" destOrd="0" presId="urn:microsoft.com/office/officeart/2008/layout/VerticalCurvedList"/>
    <dgm:cxn modelId="{DCAC9EE6-812D-4367-B131-54F95AAEEE4A}" type="presParOf" srcId="{6ED2AC1F-9685-498F-83C9-1623ACFDBE69}" destId="{1964BBC7-CF58-412D-9DDF-C4DB3858E106}" srcOrd="4" destOrd="0" presId="urn:microsoft.com/office/officeart/2008/layout/VerticalCurvedList"/>
    <dgm:cxn modelId="{68BA6D57-8AD8-48E9-B074-8848506C0E0B}" type="presParOf" srcId="{1964BBC7-CF58-412D-9DDF-C4DB3858E106}" destId="{EA0853CE-F604-473B-A2CE-EADC98220D09}" srcOrd="0" destOrd="0" presId="urn:microsoft.com/office/officeart/2008/layout/VerticalCurvedList"/>
    <dgm:cxn modelId="{A8144B68-6AC5-4003-950E-52232C294845}" type="presParOf" srcId="{6ED2AC1F-9685-498F-83C9-1623ACFDBE69}" destId="{EC29E626-0CD2-4BFB-B275-618ACB5C1B0D}" srcOrd="5" destOrd="0" presId="urn:microsoft.com/office/officeart/2008/layout/VerticalCurvedList"/>
    <dgm:cxn modelId="{DFECBB26-1905-414A-B988-843CCFCA9433}" type="presParOf" srcId="{6ED2AC1F-9685-498F-83C9-1623ACFDBE69}" destId="{7386C664-8C29-4A7D-908D-64F249EC75A9}" srcOrd="6" destOrd="0" presId="urn:microsoft.com/office/officeart/2008/layout/VerticalCurvedList"/>
    <dgm:cxn modelId="{C3FE85E1-A03B-44DA-9C1C-B0B4C0F15DEB}" type="presParOf" srcId="{7386C664-8C29-4A7D-908D-64F249EC75A9}" destId="{4AD9BDA2-DA7C-41A6-A333-4237A8476150}" srcOrd="0" destOrd="0" presId="urn:microsoft.com/office/officeart/2008/layout/VerticalCurvedList"/>
    <dgm:cxn modelId="{1CDE0689-51E2-4D99-B9C7-C0FF81016FD7}" type="presParOf" srcId="{6ED2AC1F-9685-498F-83C9-1623ACFDBE69}" destId="{17514201-D084-4DEF-AF60-704E45609245}" srcOrd="7" destOrd="0" presId="urn:microsoft.com/office/officeart/2008/layout/VerticalCurvedList"/>
    <dgm:cxn modelId="{AC8F7A06-8C1C-4F97-9806-993B9F215292}" type="presParOf" srcId="{6ED2AC1F-9685-498F-83C9-1623ACFDBE69}" destId="{CB24B22F-5741-4A21-AE98-0B92D3382E03}" srcOrd="8" destOrd="0" presId="urn:microsoft.com/office/officeart/2008/layout/VerticalCurvedList"/>
    <dgm:cxn modelId="{ED09C29F-F22A-462F-8858-2D26D315296C}" type="presParOf" srcId="{CB24B22F-5741-4A21-AE98-0B92D3382E03}" destId="{95B74B0D-76C4-4BB8-9970-5973743197C4}" srcOrd="0" destOrd="0" presId="urn:microsoft.com/office/officeart/2008/layout/VerticalCurvedList"/>
    <dgm:cxn modelId="{17377488-6177-482E-A610-FDB1B64F5C31}" type="presParOf" srcId="{6ED2AC1F-9685-498F-83C9-1623ACFDBE69}" destId="{26069C35-3C0F-430F-856F-70F76A8BB138}" srcOrd="9" destOrd="0" presId="urn:microsoft.com/office/officeart/2008/layout/VerticalCurvedList"/>
    <dgm:cxn modelId="{49835B48-FD41-4A58-8C3F-2DC4D0AEA042}" type="presParOf" srcId="{6ED2AC1F-9685-498F-83C9-1623ACFDBE69}" destId="{9C4FC277-3530-4435-BAF3-8934073E9FE7}" srcOrd="10" destOrd="0" presId="urn:microsoft.com/office/officeart/2008/layout/VerticalCurvedList"/>
    <dgm:cxn modelId="{4357DD90-8B80-4CF8-84D0-7494DF2A38CB}" type="presParOf" srcId="{9C4FC277-3530-4435-BAF3-8934073E9FE7}" destId="{9E0AF1F2-11A2-4293-84D9-DE75F1A9BC4F}" srcOrd="0" destOrd="0" presId="urn:microsoft.com/office/officeart/2008/layout/VerticalCurvedList"/>
    <dgm:cxn modelId="{B438F341-F6D3-449E-9629-74DF72431838}" type="presParOf" srcId="{6ED2AC1F-9685-498F-83C9-1623ACFDBE69}" destId="{A805F445-9AC7-457F-8126-4DAF04F549C2}" srcOrd="11" destOrd="0" presId="urn:microsoft.com/office/officeart/2008/layout/VerticalCurvedList"/>
    <dgm:cxn modelId="{442EF7D9-2F05-4767-84FE-DAB0ED85BC02}" type="presParOf" srcId="{6ED2AC1F-9685-498F-83C9-1623ACFDBE69}" destId="{088A9B72-928D-4439-815E-F4032900A673}" srcOrd="12" destOrd="0" presId="urn:microsoft.com/office/officeart/2008/layout/VerticalCurvedList"/>
    <dgm:cxn modelId="{11FC88B5-7D52-4499-9D75-61D614CF7F2A}" type="presParOf" srcId="{088A9B72-928D-4439-815E-F4032900A673}" destId="{AEC78F8F-4390-457F-B793-6F10CD4CC6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53D0F-3FE3-4615-84F0-BD0291716F1D}">
      <dsp:nvSpPr>
        <dsp:cNvPr id="0" name=""/>
        <dsp:cNvSpPr/>
      </dsp:nvSpPr>
      <dsp:spPr>
        <a:xfrm>
          <a:off x="-5726299" y="-876496"/>
          <a:ext cx="6817506" cy="6817506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9C3288-265F-4A24-9B30-E63AEA97874B}">
      <dsp:nvSpPr>
        <dsp:cNvPr id="0" name=""/>
        <dsp:cNvSpPr/>
      </dsp:nvSpPr>
      <dsp:spPr>
        <a:xfrm>
          <a:off x="406595" y="266697"/>
          <a:ext cx="6476766" cy="533192"/>
        </a:xfrm>
        <a:prstGeom prst="rect">
          <a:avLst/>
        </a:prstGeom>
        <a:solidFill>
          <a:srgbClr val="20376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221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>
              <a:latin typeface="Arial" panose="020B0604020202020204" pitchFamily="34" charset="0"/>
              <a:cs typeface="Arial" panose="020B0604020202020204" pitchFamily="34" charset="0"/>
            </a:rPr>
            <a:t>Industrial Heat &amp; Power</a:t>
          </a:r>
          <a:endParaRPr 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6595" y="266697"/>
        <a:ext cx="6476766" cy="533192"/>
      </dsp:txXfrm>
    </dsp:sp>
    <dsp:sp modelId="{37CC2903-99A0-4405-8BB5-E027F7A8F844}">
      <dsp:nvSpPr>
        <dsp:cNvPr id="0" name=""/>
        <dsp:cNvSpPr/>
      </dsp:nvSpPr>
      <dsp:spPr>
        <a:xfrm>
          <a:off x="73350" y="200048"/>
          <a:ext cx="666490" cy="66649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8D89C-6AD4-44AF-A7CB-274DBFFB5F10}">
      <dsp:nvSpPr>
        <dsp:cNvPr id="0" name=""/>
        <dsp:cNvSpPr/>
      </dsp:nvSpPr>
      <dsp:spPr>
        <a:xfrm>
          <a:off x="845181" y="1066384"/>
          <a:ext cx="6038179" cy="533192"/>
        </a:xfrm>
        <a:prstGeom prst="rect">
          <a:avLst/>
        </a:prstGeom>
        <a:solidFill>
          <a:srgbClr val="20376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221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>
              <a:latin typeface="Arial" panose="020B0604020202020204" pitchFamily="34" charset="0"/>
              <a:cs typeface="Arial" panose="020B0604020202020204" pitchFamily="34" charset="0"/>
            </a:rPr>
            <a:t>Thermal EOR (SAGD, Steam)</a:t>
          </a:r>
          <a:endParaRPr 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5181" y="1066384"/>
        <a:ext cx="6038179" cy="533192"/>
      </dsp:txXfrm>
    </dsp:sp>
    <dsp:sp modelId="{EA0853CE-F604-473B-A2CE-EADC98220D09}">
      <dsp:nvSpPr>
        <dsp:cNvPr id="0" name=""/>
        <dsp:cNvSpPr/>
      </dsp:nvSpPr>
      <dsp:spPr>
        <a:xfrm>
          <a:off x="511936" y="999735"/>
          <a:ext cx="666490" cy="66649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9E626-0CD2-4BFB-B275-618ACB5C1B0D}">
      <dsp:nvSpPr>
        <dsp:cNvPr id="0" name=""/>
        <dsp:cNvSpPr/>
      </dsp:nvSpPr>
      <dsp:spPr>
        <a:xfrm>
          <a:off x="1045736" y="1866070"/>
          <a:ext cx="5837624" cy="533192"/>
        </a:xfrm>
        <a:prstGeom prst="rect">
          <a:avLst/>
        </a:prstGeom>
        <a:solidFill>
          <a:srgbClr val="20376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221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>
              <a:latin typeface="Arial" panose="020B0604020202020204" pitchFamily="34" charset="0"/>
              <a:cs typeface="Arial" panose="020B0604020202020204" pitchFamily="34" charset="0"/>
            </a:rPr>
            <a:t>Hydrogen Production</a:t>
          </a:r>
          <a:endParaRPr 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45736" y="1866070"/>
        <a:ext cx="5837624" cy="533192"/>
      </dsp:txXfrm>
    </dsp:sp>
    <dsp:sp modelId="{4AD9BDA2-DA7C-41A6-A333-4237A8476150}">
      <dsp:nvSpPr>
        <dsp:cNvPr id="0" name=""/>
        <dsp:cNvSpPr/>
      </dsp:nvSpPr>
      <dsp:spPr>
        <a:xfrm>
          <a:off x="712491" y="1799421"/>
          <a:ext cx="666490" cy="66649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514201-D084-4DEF-AF60-704E45609245}">
      <dsp:nvSpPr>
        <dsp:cNvPr id="0" name=""/>
        <dsp:cNvSpPr/>
      </dsp:nvSpPr>
      <dsp:spPr>
        <a:xfrm>
          <a:off x="1045736" y="2665251"/>
          <a:ext cx="5837624" cy="533192"/>
        </a:xfrm>
        <a:prstGeom prst="rect">
          <a:avLst/>
        </a:prstGeom>
        <a:solidFill>
          <a:srgbClr val="20376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221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>
              <a:latin typeface="Arial" panose="020B0604020202020204" pitchFamily="34" charset="0"/>
              <a:cs typeface="Arial" panose="020B0604020202020204" pitchFamily="34" charset="0"/>
            </a:rPr>
            <a:t>Remote Industrial (Mining)</a:t>
          </a:r>
          <a:endParaRPr 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45736" y="2665251"/>
        <a:ext cx="5837624" cy="533192"/>
      </dsp:txXfrm>
    </dsp:sp>
    <dsp:sp modelId="{95B74B0D-76C4-4BB8-9970-5973743197C4}">
      <dsp:nvSpPr>
        <dsp:cNvPr id="0" name=""/>
        <dsp:cNvSpPr/>
      </dsp:nvSpPr>
      <dsp:spPr>
        <a:xfrm>
          <a:off x="712491" y="2598602"/>
          <a:ext cx="666490" cy="66649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69C35-3C0F-430F-856F-70F76A8BB138}">
      <dsp:nvSpPr>
        <dsp:cNvPr id="0" name=""/>
        <dsp:cNvSpPr/>
      </dsp:nvSpPr>
      <dsp:spPr>
        <a:xfrm>
          <a:off x="845181" y="3464937"/>
          <a:ext cx="6038179" cy="533192"/>
        </a:xfrm>
        <a:prstGeom prst="rect">
          <a:avLst/>
        </a:prstGeom>
        <a:solidFill>
          <a:srgbClr val="20376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221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>
              <a:latin typeface="Arial" panose="020B0604020202020204" pitchFamily="34" charset="0"/>
              <a:cs typeface="Arial" panose="020B0604020202020204" pitchFamily="34" charset="0"/>
            </a:rPr>
            <a:t>Remote Communities (Heat &amp; Power)</a:t>
          </a:r>
          <a:endParaRPr 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5181" y="3464937"/>
        <a:ext cx="6038179" cy="533192"/>
      </dsp:txXfrm>
    </dsp:sp>
    <dsp:sp modelId="{9E0AF1F2-11A2-4293-84D9-DE75F1A9BC4F}">
      <dsp:nvSpPr>
        <dsp:cNvPr id="0" name=""/>
        <dsp:cNvSpPr/>
      </dsp:nvSpPr>
      <dsp:spPr>
        <a:xfrm>
          <a:off x="511936" y="3398288"/>
          <a:ext cx="666490" cy="66649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05F445-9AC7-457F-8126-4DAF04F549C2}">
      <dsp:nvSpPr>
        <dsp:cNvPr id="0" name=""/>
        <dsp:cNvSpPr/>
      </dsp:nvSpPr>
      <dsp:spPr>
        <a:xfrm>
          <a:off x="406595" y="4264624"/>
          <a:ext cx="6476766" cy="533192"/>
        </a:xfrm>
        <a:prstGeom prst="rect">
          <a:avLst/>
        </a:prstGeom>
        <a:solidFill>
          <a:srgbClr val="20376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3221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Arial" panose="020B0604020202020204" pitchFamily="34" charset="0"/>
              <a:cs typeface="Arial" panose="020B0604020202020204" pitchFamily="34" charset="0"/>
            </a:rPr>
            <a:t>Integrated Power Systems (Micro-Grids)</a:t>
          </a:r>
        </a:p>
      </dsp:txBody>
      <dsp:txXfrm>
        <a:off x="406595" y="4264624"/>
        <a:ext cx="6476766" cy="533192"/>
      </dsp:txXfrm>
    </dsp:sp>
    <dsp:sp modelId="{AEC78F8F-4390-457F-B793-6F10CD4CC642}">
      <dsp:nvSpPr>
        <dsp:cNvPr id="0" name=""/>
        <dsp:cNvSpPr/>
      </dsp:nvSpPr>
      <dsp:spPr>
        <a:xfrm>
          <a:off x="73350" y="4197975"/>
          <a:ext cx="666490" cy="66649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8055"/>
          </a:xfrm>
          <a:prstGeom prst="rect">
            <a:avLst/>
          </a:prstGeom>
        </p:spPr>
        <p:txBody>
          <a:bodyPr vert="horz" lIns="96664" tIns="48332" rIns="96664" bIns="48332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8055"/>
          </a:xfrm>
          <a:prstGeom prst="rect">
            <a:avLst/>
          </a:prstGeom>
        </p:spPr>
        <p:txBody>
          <a:bodyPr vert="horz" lIns="96664" tIns="48332" rIns="96664" bIns="48332" rtlCol="0"/>
          <a:lstStyle>
            <a:lvl1pPr algn="r">
              <a:defRPr sz="1300"/>
            </a:lvl1pPr>
          </a:lstStyle>
          <a:p>
            <a:fld id="{F2EF44A9-5653-4057-B4D0-B101D584BA5D}" type="datetimeFigureOut">
              <a:rPr lang="en-CA" smtClean="0"/>
              <a:t>2024-03-25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4" tIns="48332" rIns="96664" bIns="4833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6664" tIns="48332" rIns="96664" bIns="483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6664" tIns="48332" rIns="96664" bIns="48332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6664" tIns="48332" rIns="96664" bIns="48332" rtlCol="0" anchor="b"/>
          <a:lstStyle>
            <a:lvl1pPr algn="r">
              <a:defRPr sz="1300"/>
            </a:lvl1pPr>
          </a:lstStyle>
          <a:p>
            <a:fld id="{DE27F86F-35AB-4E19-ABB1-F9AE2F58862B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333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7F86F-35AB-4E19-ABB1-F9AE2F58862B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0010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41">
              <a:defRPr/>
            </a:pPr>
            <a:fld id="{C761650A-665F-034C-B4EB-733BB94A9811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41">
                <a:defRPr/>
              </a:pPr>
              <a:t>10</a:t>
            </a:fld>
            <a:endParaRPr lang="en-US" sz="1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6134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1650A-665F-034C-B4EB-733BB94A98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990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CE0DC-7A04-B546-BBEC-B82408E41B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83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7F86F-35AB-4E19-ABB1-F9AE2F58862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372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7F86F-35AB-4E19-ABB1-F9AE2F58862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5330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7F86F-35AB-4E19-ABB1-F9AE2F58862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465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7F86F-35AB-4E19-ABB1-F9AE2F58862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747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7F86F-35AB-4E19-ABB1-F9AE2F58862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687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7F86F-35AB-4E19-ABB1-F9AE2F58862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065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Move up in the deck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41">
              <a:defRPr/>
            </a:pPr>
            <a:fld id="{287CE0DC-7A04-B546-BBEC-B82408E41B1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41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3300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7F86F-35AB-4E19-ABB1-F9AE2F58862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580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1AD772-A815-444A-A437-FE8021F00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0B403B6-3A17-45A4-BF9A-37DC594AD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7CBD72-5B05-4D7E-A3AD-3FA7EFB40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4D9474-EF64-452B-83F7-386E0A9A1E7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445583-A465-490F-AC1C-3DA43850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4E56E2-2AC8-4A4A-95B0-D520406F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9A764-B803-4A69-98AE-8618BD22A6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E27F00-19D8-4A7B-8F67-8A3C49BC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00E6E5-6D4F-485B-82B1-7F321F867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46FA01-8A55-4FEA-A80D-0E7EE60C2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4D9474-EF64-452B-83F7-386E0A9A1E7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0A8CF8-2BFD-484A-827B-FBD4A12C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3D07E4-B1A7-45A7-B86F-447D23DBA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9A764-B803-4A69-98AE-8618BD22A6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1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82E20AC-7033-4232-9C6D-7CB94F821E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A26E94-9361-47EC-92C0-910FD441B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7686CA-1CA2-430F-95C8-08A121A4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4D9474-EF64-452B-83F7-386E0A9A1E7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4F9C9B-6FA4-4F3C-9B39-696DD9DF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F7864B-6904-4960-A3EB-64C7EFE4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9A764-B803-4A69-98AE-8618BD22A6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1446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09027" y="6543826"/>
            <a:ext cx="5003386" cy="123111"/>
          </a:xfrm>
        </p:spPr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>
                <a:solidFill>
                  <a:srgbClr val="24346A"/>
                </a:solidFill>
              </a:rPr>
              <a:t>Westinghouse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Proprietary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Class</a:t>
            </a:r>
            <a:r>
              <a:rPr spc="-25">
                <a:solidFill>
                  <a:srgbClr val="24346A"/>
                </a:solidFill>
              </a:rPr>
              <a:t> </a:t>
            </a:r>
            <a:fld id="{81D60167-4931-47E6-BA6A-407CBD079E47}" type="slidenum">
              <a:rPr dirty="0">
                <a:solidFill>
                  <a:srgbClr val="24346A"/>
                </a:solidFill>
              </a:rPr>
              <a:t>‹nº›</a:t>
            </a:fld>
            <a:r>
              <a:rPr spc="18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|</a:t>
            </a:r>
            <a:r>
              <a:rPr spc="18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©</a:t>
            </a:r>
            <a:r>
              <a:rPr spc="-30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2023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Westinghouse Electric</a:t>
            </a:r>
            <a:r>
              <a:rPr spc="-2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Company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LLC.</a:t>
            </a:r>
            <a:r>
              <a:rPr spc="-10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All</a:t>
            </a:r>
            <a:r>
              <a:rPr spc="-2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Rights</a:t>
            </a:r>
            <a:r>
              <a:rPr spc="-15">
                <a:solidFill>
                  <a:srgbClr val="24346A"/>
                </a:solidFill>
              </a:rPr>
              <a:t> </a:t>
            </a:r>
            <a:r>
              <a:rPr spc="-10">
                <a:solidFill>
                  <a:srgbClr val="24346A"/>
                </a:solidFill>
              </a:rPr>
              <a:t>Reserved.</a:t>
            </a:r>
          </a:p>
        </p:txBody>
      </p:sp>
    </p:spTree>
    <p:extLst>
      <p:ext uri="{BB962C8B-B14F-4D97-AF65-F5344CB8AC3E}">
        <p14:creationId xmlns:p14="http://schemas.microsoft.com/office/powerpoint/2010/main" val="23716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1446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09027" y="6543826"/>
            <a:ext cx="5003386" cy="123111"/>
          </a:xfrm>
        </p:spPr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>
                <a:solidFill>
                  <a:srgbClr val="24346A"/>
                </a:solidFill>
              </a:rPr>
              <a:t>Westinghouse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Proprietary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Class</a:t>
            </a:r>
            <a:r>
              <a:rPr spc="-25">
                <a:solidFill>
                  <a:srgbClr val="24346A"/>
                </a:solidFill>
              </a:rPr>
              <a:t> </a:t>
            </a:r>
            <a:fld id="{81D60167-4931-47E6-BA6A-407CBD079E47}" type="slidenum">
              <a:rPr dirty="0">
                <a:solidFill>
                  <a:srgbClr val="24346A"/>
                </a:solidFill>
              </a:rPr>
              <a:t>‹nº›</a:t>
            </a:fld>
            <a:r>
              <a:rPr spc="18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|</a:t>
            </a:r>
            <a:r>
              <a:rPr spc="18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©</a:t>
            </a:r>
            <a:r>
              <a:rPr spc="-30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2023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Westinghouse Electric</a:t>
            </a:r>
            <a:r>
              <a:rPr spc="-2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Company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LLC.</a:t>
            </a:r>
            <a:r>
              <a:rPr spc="-10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All</a:t>
            </a:r>
            <a:r>
              <a:rPr spc="-2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Rights</a:t>
            </a:r>
            <a:r>
              <a:rPr spc="-15">
                <a:solidFill>
                  <a:srgbClr val="24346A"/>
                </a:solidFill>
              </a:rPr>
              <a:t> </a:t>
            </a:r>
            <a:r>
              <a:rPr spc="-10">
                <a:solidFill>
                  <a:srgbClr val="24346A"/>
                </a:solidFill>
              </a:rPr>
              <a:t>Reserved.</a:t>
            </a:r>
          </a:p>
        </p:txBody>
      </p:sp>
    </p:spTree>
    <p:extLst>
      <p:ext uri="{BB962C8B-B14F-4D97-AF65-F5344CB8AC3E}">
        <p14:creationId xmlns:p14="http://schemas.microsoft.com/office/powerpoint/2010/main" val="34222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7009027" y="6543826"/>
            <a:ext cx="5003386" cy="123111"/>
          </a:xfrm>
        </p:spPr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>
                <a:solidFill>
                  <a:srgbClr val="24346A"/>
                </a:solidFill>
              </a:rPr>
              <a:t>Westinghouse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Proprietary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Class</a:t>
            </a:r>
            <a:r>
              <a:rPr spc="-25">
                <a:solidFill>
                  <a:srgbClr val="24346A"/>
                </a:solidFill>
              </a:rPr>
              <a:t> </a:t>
            </a:r>
            <a:fld id="{81D60167-4931-47E6-BA6A-407CBD079E47}" type="slidenum">
              <a:rPr dirty="0">
                <a:solidFill>
                  <a:srgbClr val="24346A"/>
                </a:solidFill>
              </a:rPr>
              <a:t>‹nº›</a:t>
            </a:fld>
            <a:r>
              <a:rPr spc="18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|</a:t>
            </a:r>
            <a:r>
              <a:rPr spc="18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©</a:t>
            </a:r>
            <a:r>
              <a:rPr spc="-30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2023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Westinghouse Electric</a:t>
            </a:r>
            <a:r>
              <a:rPr spc="-2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Company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LLC.</a:t>
            </a:r>
            <a:r>
              <a:rPr spc="-10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All</a:t>
            </a:r>
            <a:r>
              <a:rPr spc="-2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Rights</a:t>
            </a:r>
            <a:r>
              <a:rPr spc="-15">
                <a:solidFill>
                  <a:srgbClr val="24346A"/>
                </a:solidFill>
              </a:rPr>
              <a:t> </a:t>
            </a:r>
            <a:r>
              <a:rPr spc="-10">
                <a:solidFill>
                  <a:srgbClr val="24346A"/>
                </a:solidFill>
              </a:rPr>
              <a:t>Reserved.</a:t>
            </a:r>
          </a:p>
        </p:txBody>
      </p:sp>
    </p:spTree>
    <p:extLst>
      <p:ext uri="{BB962C8B-B14F-4D97-AF65-F5344CB8AC3E}">
        <p14:creationId xmlns:p14="http://schemas.microsoft.com/office/powerpoint/2010/main" val="19115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7009027" y="6543826"/>
            <a:ext cx="5003386" cy="123111"/>
          </a:xfrm>
        </p:spPr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>
                <a:solidFill>
                  <a:srgbClr val="24346A"/>
                </a:solidFill>
              </a:rPr>
              <a:t>Westinghouse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Proprietary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Class</a:t>
            </a:r>
            <a:r>
              <a:rPr spc="-25">
                <a:solidFill>
                  <a:srgbClr val="24346A"/>
                </a:solidFill>
              </a:rPr>
              <a:t> </a:t>
            </a:r>
            <a:fld id="{81D60167-4931-47E6-BA6A-407CBD079E47}" type="slidenum">
              <a:rPr dirty="0">
                <a:solidFill>
                  <a:srgbClr val="24346A"/>
                </a:solidFill>
              </a:rPr>
              <a:t>‹nº›</a:t>
            </a:fld>
            <a:r>
              <a:rPr spc="18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|</a:t>
            </a:r>
            <a:r>
              <a:rPr spc="18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©</a:t>
            </a:r>
            <a:r>
              <a:rPr spc="-30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2023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Westinghouse Electric</a:t>
            </a:r>
            <a:r>
              <a:rPr spc="-2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Company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LLC.</a:t>
            </a:r>
            <a:r>
              <a:rPr spc="-10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All</a:t>
            </a:r>
            <a:r>
              <a:rPr spc="-2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Rights</a:t>
            </a:r>
            <a:r>
              <a:rPr spc="-15">
                <a:solidFill>
                  <a:srgbClr val="24346A"/>
                </a:solidFill>
              </a:rPr>
              <a:t> </a:t>
            </a:r>
            <a:r>
              <a:rPr spc="-10">
                <a:solidFill>
                  <a:srgbClr val="24346A"/>
                </a:solidFill>
              </a:rPr>
              <a:t>Reserved.</a:t>
            </a:r>
          </a:p>
        </p:txBody>
      </p:sp>
    </p:spTree>
    <p:extLst>
      <p:ext uri="{BB962C8B-B14F-4D97-AF65-F5344CB8AC3E}">
        <p14:creationId xmlns:p14="http://schemas.microsoft.com/office/powerpoint/2010/main" val="2744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7009027" y="6543826"/>
            <a:ext cx="5003386" cy="123111"/>
          </a:xfrm>
        </p:spPr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>
                <a:solidFill>
                  <a:srgbClr val="24346A"/>
                </a:solidFill>
              </a:rPr>
              <a:t>Westinghouse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Proprietary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Class</a:t>
            </a:r>
            <a:r>
              <a:rPr spc="-25">
                <a:solidFill>
                  <a:srgbClr val="24346A"/>
                </a:solidFill>
              </a:rPr>
              <a:t> </a:t>
            </a:r>
            <a:fld id="{81D60167-4931-47E6-BA6A-407CBD079E47}" type="slidenum">
              <a:rPr dirty="0">
                <a:solidFill>
                  <a:srgbClr val="24346A"/>
                </a:solidFill>
              </a:rPr>
              <a:t>‹nº›</a:t>
            </a:fld>
            <a:r>
              <a:rPr spc="18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|</a:t>
            </a:r>
            <a:r>
              <a:rPr spc="18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©</a:t>
            </a:r>
            <a:r>
              <a:rPr spc="-30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2023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Westinghouse Electric</a:t>
            </a:r>
            <a:r>
              <a:rPr spc="-2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Company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LLC.</a:t>
            </a:r>
            <a:r>
              <a:rPr spc="-10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All</a:t>
            </a:r>
            <a:r>
              <a:rPr spc="-2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Rights</a:t>
            </a:r>
            <a:r>
              <a:rPr spc="-15">
                <a:solidFill>
                  <a:srgbClr val="24346A"/>
                </a:solidFill>
              </a:rPr>
              <a:t> </a:t>
            </a:r>
            <a:r>
              <a:rPr spc="-10">
                <a:solidFill>
                  <a:srgbClr val="24346A"/>
                </a:solidFill>
              </a:rPr>
              <a:t>Reserved.</a:t>
            </a:r>
          </a:p>
        </p:txBody>
      </p:sp>
    </p:spTree>
    <p:extLst>
      <p:ext uri="{BB962C8B-B14F-4D97-AF65-F5344CB8AC3E}">
        <p14:creationId xmlns:p14="http://schemas.microsoft.com/office/powerpoint/2010/main" val="369679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8E59BB-6CC0-6242-950D-32003B1C7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01C656-D0B4-9D44-AD6B-A5C4C2071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2EBD7A-BB0D-FF4D-BBFF-1641EE3A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CE55-1776-A34D-A995-754685DF9B1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814CA6-B52B-CF4E-A3CC-E467F7889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9D9620-6D79-674F-B188-107CD6CE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38D3-AC63-6449-8643-5CEE9C2C63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3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s &amp;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0288"/>
            <a:ext cx="111760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08000" y="1419226"/>
            <a:ext cx="11176000" cy="452437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88000" y="5257800"/>
            <a:ext cx="6096000" cy="914400"/>
          </a:xfrm>
          <a:solidFill>
            <a:srgbClr val="2171BD"/>
          </a:solidFill>
        </p:spPr>
        <p:txBody>
          <a:bodyPr anchor="ctr" anchorCtr="0">
            <a:normAutofit/>
          </a:bodyPr>
          <a:lstStyle>
            <a:lvl1pPr algn="ctr">
              <a:buFontTx/>
              <a:buNone/>
              <a:defRPr sz="1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Type take-away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0814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839898-E32D-CC48-95E1-3111DCCE9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BFBBE7-4BCB-3E4F-8761-5C6DDE9F0DE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84E94829-30A1-6442-9C52-D22CCA98B4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09" y="85769"/>
            <a:ext cx="2816469" cy="274320"/>
          </a:xfrm>
        </p:spPr>
        <p:txBody>
          <a:bodyPr lIns="0" tIns="0" rIns="0" bIns="0">
            <a:normAutofit/>
          </a:bodyPr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&lt;HEADING&gt;</a:t>
            </a:r>
          </a:p>
        </p:txBody>
      </p:sp>
    </p:spTree>
    <p:extLst>
      <p:ext uri="{BB962C8B-B14F-4D97-AF65-F5344CB8AC3E}">
        <p14:creationId xmlns:p14="http://schemas.microsoft.com/office/powerpoint/2010/main" val="377964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69244-48BE-4CC1-A9ED-FEF9869D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55A675-DD8D-45D6-BADB-5774E020B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CA3E69-C748-42A0-BCF9-DBEE26A4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4D9474-EF64-452B-83F7-386E0A9A1E7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631F29-5993-4380-B114-1D651FE1A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5C8D1D-55A2-47D0-A24D-D7F6EE03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9A764-B803-4A69-98AE-8618BD22A6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8E59BB-6CC0-6242-950D-32003B1C7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01C656-D0B4-9D44-AD6B-A5C4C2071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2EBD7A-BB0D-FF4D-BBFF-1641EE3A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CE55-1776-A34D-A995-754685DF9B1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814CA6-B52B-CF4E-A3CC-E467F7889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9D9620-6D79-674F-B188-107CD6CE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38D3-AC63-6449-8643-5CEE9C2C63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1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F78197-983C-4DE0-B100-2AA7CA2D4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53E200-C890-314D-9EBD-1EA6FD5BC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FD968D-3CF7-3940-9532-2893A2BAD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0F2001-F1D7-7947-9801-8329F8442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CE55-1776-A34D-A995-754685DF9B1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9039A9-52C8-BA43-B77B-0006D05E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BB8959-DEA1-0D45-9699-E8135F45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38D3-AC63-6449-8643-5CEE9C2C63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A1BC24-D47E-4D4B-BE46-A7362A866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F93935-19F3-4C43-9106-1C52B0932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C57746-8C67-A940-B749-F28E9DCE7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CE55-1776-A34D-A995-754685DF9B1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B7FB03-04D5-8B4A-AE86-BBCC2E7E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3AC54F-9542-8E4B-8C55-5254AA63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38D3-AC63-6449-8643-5CEE9C2C63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E7E834-C47E-F049-A2EE-22DB1EDC6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63721B-4185-DB41-8C8A-1FEE4177C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22DA7C-1405-8C46-8677-DD60DD1C2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7043D1-ED80-1641-8F47-07CB5BE47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CE55-1776-A34D-A995-754685DF9B1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6FACFB-D5F6-3E4D-BAD3-BD44DC83F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D4F26B-D5EB-3E47-8A2F-11B0713E3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38D3-AC63-6449-8643-5CEE9C2C63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7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8084D4-1B1B-7348-847D-335C7D7D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6B2D27-E7E7-7C43-AFF8-4CF7080D7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489E18-B0AB-7A42-A55F-01936E9BB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FBB760-E80F-6C45-8C9C-933057A85F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922C55C-E6E8-8C4E-8F44-57D3C9FA1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BF6D67-9B71-0741-A248-14386BAB4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CE55-1776-A34D-A995-754685DF9B1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039EA8-B53F-6049-ADD5-3F0863BC8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7EEE16E-9F82-A447-AEE8-608A1EBA6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38D3-AC63-6449-8643-5CEE9C2C63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7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DB0449-E246-0548-8500-47A5EA46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C7A4BD-443A-6544-B9CF-EB7B535A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CE55-1776-A34D-A995-754685DF9B1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B153F7-02EE-F94F-B8B8-02608090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DFEB90-5EE4-124C-8EE6-C6A4A43E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38D3-AC63-6449-8643-5CEE9C2C63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82F7F1-BE3B-5D46-8B0A-2A40643D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CE55-1776-A34D-A995-754685DF9B1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134C07-40A2-DF48-AD9D-B069644A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C59990-47AE-5E48-9797-95E3143B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38D3-AC63-6449-8643-5CEE9C2C63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9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0117D9-7484-A740-ABD8-1ABE4793C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7E2D06-529F-6544-B96D-C9C781FB8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917C83-4F60-C44F-B460-89C69B522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B4088F-FD4B-CB41-833E-1EBC1941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CE55-1776-A34D-A995-754685DF9B1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EEAB32-1181-8241-9DAB-B3FCCDF58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254A83-FC3C-2244-BD81-0ABCB418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38D3-AC63-6449-8643-5CEE9C2C63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C455F1-948D-A643-B37A-15B0DB5C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6E0E945-FE0F-AA4B-9031-67DE3A825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EBDB51-B290-3749-A87C-52F39094F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A6A6D2-77B8-B542-8743-34F8B4C1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CE55-1776-A34D-A995-754685DF9B1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A99B8C-0CDB-E04A-9BA9-2D3C025E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04DB6C-321B-0649-8E91-0282F29E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38D3-AC63-6449-8643-5CEE9C2C63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3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32CBA6-57D3-6141-9989-6DE4E74D5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0D2BE2C-B27B-BE47-BA48-CF1848004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9CB979-1877-FE44-96AF-8A18E23DE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CE55-1776-A34D-A995-754685DF9B1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0B6C7F-CE4E-D743-A158-C0E46C2E0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43D641-FADB-EE4D-BEE8-4CE6127B7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38D3-AC63-6449-8643-5CEE9C2C63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0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06A673-C654-4E9C-B1EE-EAC4E7F47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E94A09-6C51-4D9E-9F1C-D441AED36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F8D54A-9C64-42D1-9F88-1CEFE57C6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4D9474-EF64-452B-83F7-386E0A9A1E7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6E75F4-EF8C-4D90-ADAD-39C67D3D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CA17D5-6073-42EA-95C5-495731969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9A764-B803-4A69-98AE-8618BD22A6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2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ADBB0A7-A515-7A4F-8B86-FC6BFB8C18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56847A-14AE-3D45-95DD-181C760CF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020CEE-99BA-2E4E-AC7F-9A15724C4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CE55-1776-A34D-A995-754685DF9B1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92732C-60DC-EA46-9E37-088E0339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D4387C-16FE-474E-AEA3-12909CA6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38D3-AC63-6449-8643-5CEE9C2C63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7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09885A-5860-4226-A0C5-39D6FB009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C243F3-BF53-4B5F-B870-20C8A256D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B4EBCF-7B37-47D0-A67D-03D2B5AFF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7BF700-8D93-4BBA-B22B-7914E566F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4D9474-EF64-452B-83F7-386E0A9A1E7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6C1B4C-5E1C-4659-A13F-5FA66372D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32B530-0C56-457A-8B72-4BE8AC1E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9A764-B803-4A69-98AE-8618BD22A6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4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1FC9E-CC39-418E-ACC4-AD85B4593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A6E75E-9B2C-4534-ADB4-F9E34CBB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39363C-B28A-4975-A411-A4DE64D93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8DA0C1D-D848-4079-9FB4-873860707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EAB3771-CC47-44AB-A26C-4AFACAB55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4E1196-D9CE-455A-8629-8734F4A6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4D9474-EF64-452B-83F7-386E0A9A1E7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B21929-24E0-4679-8460-7BB84C8F5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7695734-55F8-4642-A1F6-39DC5C98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9A764-B803-4A69-98AE-8618BD22A6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9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3CD288-E8F9-4A12-A193-299004ED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57E60D-3B11-44E1-A3D3-1A7224B7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4D9474-EF64-452B-83F7-386E0A9A1E7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8A5522-A41B-468A-86C2-7D33DCFE6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EAA21B-F46A-447D-98B6-DEFBB10A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9A764-B803-4A69-98AE-8618BD22A6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B869ADA-256A-4D24-8696-0634F789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4D9474-EF64-452B-83F7-386E0A9A1E7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C8B85C-FBB1-474D-B3FC-3D202C9D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B2D22E-98BA-45BA-B4AE-035A8DF27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9A764-B803-4A69-98AE-8618BD22A6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9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0F333-88AF-4AC4-9F2A-D452A32F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3D1BCF-C84F-4BCD-8A97-AFC12EAC4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2B5C7A5-48B2-4F1B-BB72-4FF1DDBCE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1799F0-A206-4E62-AF05-047644F51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4D9474-EF64-452B-83F7-386E0A9A1E7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B4ED67-4569-4B99-93C8-BC3B2EDA2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3E0C13-F315-4BD2-AE14-B28BFAA88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9A764-B803-4A69-98AE-8618BD22A6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8F5F7C-DC75-405A-9BF9-2D992E42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5E208DD-192E-4A5B-A115-20B8572F34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546008-9F47-4EDA-80DE-04D63BD1E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66B159-4AA1-4361-837D-A26BCD8B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4D9474-EF64-452B-83F7-386E0A9A1E7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EF5ECF-BB0F-414F-A9A2-552DD68A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7BF9B8-63B1-4F85-82B9-7F06EE0AA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9A764-B803-4A69-98AE-8618BD22A6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2B792AF-7ED0-436A-8B1D-DE6E5D9A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EE9C50-50A7-4E3A-A257-337FC05A4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950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4620" y="119091"/>
            <a:ext cx="6359262" cy="548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4433" y="1402568"/>
            <a:ext cx="5457190" cy="325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1446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09027" y="6543826"/>
            <a:ext cx="500338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>
                <a:solidFill>
                  <a:srgbClr val="24346A"/>
                </a:solidFill>
              </a:rPr>
              <a:t>Westinghouse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Proprietary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Class</a:t>
            </a:r>
            <a:r>
              <a:rPr spc="-25">
                <a:solidFill>
                  <a:srgbClr val="24346A"/>
                </a:solidFill>
              </a:rPr>
              <a:t> </a:t>
            </a:r>
            <a:fld id="{81D60167-4931-47E6-BA6A-407CBD079E47}" type="slidenum">
              <a:rPr dirty="0">
                <a:solidFill>
                  <a:srgbClr val="24346A"/>
                </a:solidFill>
              </a:rPr>
              <a:t>‹nº›</a:t>
            </a:fld>
            <a:r>
              <a:rPr spc="18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|</a:t>
            </a:r>
            <a:r>
              <a:rPr spc="18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©</a:t>
            </a:r>
            <a:r>
              <a:rPr spc="-30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2023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Westinghouse Electric</a:t>
            </a:r>
            <a:r>
              <a:rPr spc="-2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Company</a:t>
            </a:r>
            <a:r>
              <a:rPr spc="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LLC.</a:t>
            </a:r>
            <a:r>
              <a:rPr spc="-10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All</a:t>
            </a:r>
            <a:r>
              <a:rPr spc="-25">
                <a:solidFill>
                  <a:srgbClr val="24346A"/>
                </a:solidFill>
              </a:rPr>
              <a:t> </a:t>
            </a:r>
            <a:r>
              <a:rPr>
                <a:solidFill>
                  <a:srgbClr val="24346A"/>
                </a:solidFill>
              </a:rPr>
              <a:t>Rights</a:t>
            </a:r>
            <a:r>
              <a:rPr spc="-15">
                <a:solidFill>
                  <a:srgbClr val="24346A"/>
                </a:solidFill>
              </a:rPr>
              <a:t> </a:t>
            </a:r>
            <a:r>
              <a:rPr spc="-10">
                <a:solidFill>
                  <a:srgbClr val="24346A"/>
                </a:solidFill>
              </a:rPr>
              <a:t>Reserved.</a:t>
            </a:r>
          </a:p>
        </p:txBody>
      </p:sp>
    </p:spTree>
    <p:extLst>
      <p:ext uri="{BB962C8B-B14F-4D97-AF65-F5344CB8AC3E}">
        <p14:creationId xmlns:p14="http://schemas.microsoft.com/office/powerpoint/2010/main" val="292858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4" r:id="rId7"/>
    <p:sldLayoutId id="2147483725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3ECB81-D04B-4D62-81BF-20EB216CA6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8F57F9C-8B4F-B148-A7D3-179581E58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F164B1-EAAC-EA44-A1AE-C4FF9D650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962758-FD17-5240-BF0E-51DA8FE30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FCE55-1776-A34D-A995-754685DF9B1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B52466-08B1-2444-932D-E6F5B1894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F22630-1ED0-374B-9CE7-B1764D3F4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B38D3-AC63-6449-8643-5CEE9C2C631E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351BFE1A-1C69-4121-84D0-53851132F314}"/>
              </a:ext>
            </a:extLst>
          </p:cNvPr>
          <p:cNvSpPr txBox="1"/>
          <p:nvPr userDrawn="1"/>
        </p:nvSpPr>
        <p:spPr>
          <a:xfrm>
            <a:off x="6013807" y="6548794"/>
            <a:ext cx="61028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800">
                <a:solidFill>
                  <a:srgbClr val="6E71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Westinghouse Non-Proprietary Class 3  |  © 2022 Westinghouse Electric Company LLC.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5694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7.jpeg"/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12" Type="http://schemas.microsoft.com/office/2007/relationships/hdphoto" Target="../media/hdphoto6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9.jpeg"/><Relationship Id="rId10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1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1.xml"/><Relationship Id="rId5" Type="http://schemas.openxmlformats.org/officeDocument/2006/relationships/image" Target="../media/image20.png"/><Relationship Id="rId10" Type="http://schemas.microsoft.com/office/2007/relationships/diagramDrawing" Target="../diagrams/drawing1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7.emf"/><Relationship Id="rId12" Type="http://schemas.openxmlformats.org/officeDocument/2006/relationships/image" Target="../media/image32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7.sv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metal machine with pipes&#10;&#10;Description automatically generated">
            <a:extLst>
              <a:ext uri="{FF2B5EF4-FFF2-40B4-BE49-F238E27FC236}">
                <a16:creationId xmlns:a16="http://schemas.microsoft.com/office/drawing/2014/main" xmlns="" id="{9C730EDE-B685-90B8-33A8-ABE3A6E58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16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3D5E96-084F-AF47-AC62-E8BD6D641E54}"/>
              </a:ext>
            </a:extLst>
          </p:cNvPr>
          <p:cNvSpPr/>
          <p:nvPr/>
        </p:nvSpPr>
        <p:spPr>
          <a:xfrm>
            <a:off x="1" y="-4209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05C8A1-17C3-F147-A474-AC0DE5336E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2497" y="5008160"/>
            <a:ext cx="3067006" cy="738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8E9D38-43EC-EB41-9C8B-1D63473C29B8}"/>
              </a:ext>
            </a:extLst>
          </p:cNvPr>
          <p:cNvSpPr txBox="1"/>
          <p:nvPr/>
        </p:nvSpPr>
        <p:spPr>
          <a:xfrm>
            <a:off x="2032550" y="1542135"/>
            <a:ext cx="87193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eVinci</a:t>
            </a:r>
            <a:r>
              <a:rPr kumimoji="0" lang="en-US" sz="4400" b="1" i="0" u="none" strike="noStrike" kern="1200" cap="none" spc="-15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Microreactor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NUCLEAR SUMMIT</a:t>
            </a:r>
            <a:endParaRPr kumimoji="0" lang="en-US" sz="28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bject 10">
            <a:extLst>
              <a:ext uri="{FF2B5EF4-FFF2-40B4-BE49-F238E27FC236}">
                <a16:creationId xmlns:a16="http://schemas.microsoft.com/office/drawing/2014/main" xmlns="" id="{163D1ED5-B822-019E-210F-B9563174101D}"/>
              </a:ext>
            </a:extLst>
          </p:cNvPr>
          <p:cNvSpPr txBox="1"/>
          <p:nvPr/>
        </p:nvSpPr>
        <p:spPr>
          <a:xfrm>
            <a:off x="75345" y="6428890"/>
            <a:ext cx="5090544" cy="335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-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AP1000</a:t>
            </a:r>
            <a:r>
              <a:rPr kumimoji="0" lang="en-US" sz="700" b="0" i="0" u="none" strike="noStrike" kern="1200" cap="none" spc="-5" normalizeH="0" baseline="3000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700" b="0" i="0" u="none" strike="noStrike" kern="1200" cap="none" spc="-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eVinci™ and AP300™ are trademarks or registered trademarks of Westinghouse Electric Company LLC, its affiliates and/or its subsidiaries in the United States of America and may be registered in other countries throughout the world. All rights reserved. </a:t>
            </a:r>
            <a:r>
              <a:rPr kumimoji="0" sz="700" b="0" i="0" u="none" strike="noStrike" kern="1200" cap="none" spc="-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Unauthorized use </a:t>
            </a:r>
            <a:r>
              <a:rPr kumimoji="0" sz="7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strictly </a:t>
            </a:r>
            <a:r>
              <a:rPr kumimoji="0" sz="700" b="0" i="0" u="none" strike="noStrike" kern="1200" cap="none" spc="-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prohibited. Other names may</a:t>
            </a:r>
            <a:r>
              <a:rPr kumimoji="0" sz="7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700" b="0" i="0" u="none" strike="noStrike" kern="1200" cap="none" spc="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trademarks</a:t>
            </a:r>
            <a:r>
              <a:rPr kumimoji="0" sz="700" b="0" i="0" u="none" strike="noStrike" kern="1200" cap="none" spc="4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their</a:t>
            </a:r>
            <a:r>
              <a:rPr kumimoji="0" sz="700" b="0" i="0" u="none" strike="noStrike" kern="1200" cap="none" spc="2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respective</a:t>
            </a:r>
            <a:r>
              <a:rPr kumimoji="0" sz="700" b="0" i="0" u="none" strike="noStrike" kern="1200" cap="none" spc="25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owners.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121">
            <a:extLst>
              <a:ext uri="{FF2B5EF4-FFF2-40B4-BE49-F238E27FC236}">
                <a16:creationId xmlns:a16="http://schemas.microsoft.com/office/drawing/2014/main" xmlns="" id="{D256752D-82BD-96D9-3DA9-0F8A6A334427}"/>
              </a:ext>
            </a:extLst>
          </p:cNvPr>
          <p:cNvSpPr txBox="1"/>
          <p:nvPr/>
        </p:nvSpPr>
        <p:spPr>
          <a:xfrm>
            <a:off x="7009027" y="6543826"/>
            <a:ext cx="4959985" cy="125675"/>
          </a:xfrm>
          <a:prstGeom prst="rect">
            <a:avLst/>
          </a:prstGeom>
        </p:spPr>
        <p:txBody>
          <a:bodyPr vert="horz" wrap="square" lIns="0" tIns="254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Westinghouse</a:t>
            </a:r>
            <a:r>
              <a:rPr kumimoji="0" sz="800" b="0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Proprietary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Class</a:t>
            </a:r>
            <a:r>
              <a:rPr kumimoji="0" lang="en-US" sz="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3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800" b="0" i="0" u="none" strike="noStrike" kern="1200" cap="none" spc="1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Westinghouse Electric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Company LLC.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Rights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Reserved.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xmlns="" id="{67E188FA-3E65-EABB-5DEC-219FBF1E5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861774"/>
          </a:xfrm>
        </p:spPr>
        <p:txBody>
          <a:bodyPr/>
          <a:lstStyle/>
          <a:p>
            <a:pPr algn="l"/>
            <a:r>
              <a:rPr lang="en-US" sz="2800" b="1" kern="12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Antonio Ramiro</a:t>
            </a:r>
            <a:endParaRPr lang="en-US" sz="2800" b="1" kern="12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b="1" kern="1200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de Janeiro. April, 2024</a:t>
            </a:r>
            <a:endParaRPr lang="en-US" sz="2800" b="1" kern="12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4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21">
            <a:extLst>
              <a:ext uri="{FF2B5EF4-FFF2-40B4-BE49-F238E27FC236}">
                <a16:creationId xmlns:a16="http://schemas.microsoft.com/office/drawing/2014/main" xmlns="" id="{66B6DF02-B990-796B-AEB7-B495B4A7468F}"/>
              </a:ext>
            </a:extLst>
          </p:cNvPr>
          <p:cNvSpPr txBox="1"/>
          <p:nvPr/>
        </p:nvSpPr>
        <p:spPr>
          <a:xfrm>
            <a:off x="7009027" y="6543826"/>
            <a:ext cx="4959985" cy="125675"/>
          </a:xfrm>
          <a:prstGeom prst="rect">
            <a:avLst/>
          </a:prstGeom>
        </p:spPr>
        <p:txBody>
          <a:bodyPr vert="horz" wrap="square" lIns="0" tIns="254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Westinghouse</a:t>
            </a:r>
            <a:r>
              <a:rPr kumimoji="0" lang="en-US" sz="800" b="0" i="0" u="none" strike="noStrike" kern="1200" cap="none" spc="5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Non-</a:t>
            </a:r>
            <a:r>
              <a:rPr kumimoji="0" lang="en-US" sz="800" b="0" i="0" u="none" strike="noStrike" kern="1200" cap="none" spc="-1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Proprietary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Class</a:t>
            </a:r>
            <a:r>
              <a:rPr kumimoji="0" lang="en-US" sz="800" b="0" i="0" u="none" strike="noStrike" kern="1200" cap="none" spc="-2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3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|</a:t>
            </a:r>
            <a:r>
              <a:rPr kumimoji="0" lang="en-US" sz="800" b="0" i="0" u="none" strike="noStrike" kern="1200" cap="none" spc="18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</a:t>
            </a:r>
            <a:r>
              <a:rPr kumimoji="0" lang="en-US" sz="800" b="0" i="0" u="none" strike="noStrike" kern="1200" cap="none" spc="-25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2024 Westinghouse Electric</a:t>
            </a:r>
            <a:r>
              <a:rPr kumimoji="0" lang="en-US" sz="800" b="0" i="0" u="none" strike="noStrike" kern="1200" cap="none" spc="-2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Company LLC.</a:t>
            </a:r>
            <a:r>
              <a:rPr kumimoji="0" lang="en-US" sz="800" b="0" i="0" u="none" strike="noStrike" kern="1200" cap="none" spc="-1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lang="en-US" sz="800" b="0" i="0" u="none" strike="noStrike" kern="1200" cap="none" spc="-25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Rights</a:t>
            </a:r>
            <a:r>
              <a:rPr kumimoji="0" lang="en-US" sz="800" b="0" i="0" u="none" strike="noStrike" kern="1200" cap="none" spc="-15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-1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Reserved.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5">
            <a:extLst>
              <a:ext uri="{FF2B5EF4-FFF2-40B4-BE49-F238E27FC236}">
                <a16:creationId xmlns:a16="http://schemas.microsoft.com/office/drawing/2014/main" xmlns="" id="{DA7BB077-F6BC-6A0C-13F4-CD6CAC14D8C5}"/>
              </a:ext>
            </a:extLst>
          </p:cNvPr>
          <p:cNvGrpSpPr/>
          <p:nvPr/>
        </p:nvGrpSpPr>
        <p:grpSpPr>
          <a:xfrm>
            <a:off x="305839" y="612943"/>
            <a:ext cx="3098673" cy="6145128"/>
            <a:chOff x="493013" y="621029"/>
            <a:chExt cx="3098673" cy="6145128"/>
          </a:xfrm>
        </p:grpSpPr>
        <p:sp>
          <p:nvSpPr>
            <p:cNvPr id="8" name="object 6">
              <a:extLst>
                <a:ext uri="{FF2B5EF4-FFF2-40B4-BE49-F238E27FC236}">
                  <a16:creationId xmlns:a16="http://schemas.microsoft.com/office/drawing/2014/main" xmlns="" id="{66FACB61-6F0B-851A-8A12-D71F9788E2D3}"/>
                </a:ext>
              </a:extLst>
            </p:cNvPr>
            <p:cNvSpPr/>
            <p:nvPr/>
          </p:nvSpPr>
          <p:spPr>
            <a:xfrm>
              <a:off x="955166" y="761619"/>
              <a:ext cx="2636520" cy="0"/>
            </a:xfrm>
            <a:custGeom>
              <a:avLst/>
              <a:gdLst/>
              <a:ahLst/>
              <a:cxnLst/>
              <a:rect l="l" t="t" r="r" b="b"/>
              <a:pathLst>
                <a:path w="2636520">
                  <a:moveTo>
                    <a:pt x="0" y="0"/>
                  </a:moveTo>
                  <a:lnTo>
                    <a:pt x="2636100" y="0"/>
                  </a:lnTo>
                </a:path>
              </a:pathLst>
            </a:custGeom>
            <a:ln w="19050">
              <a:solidFill>
                <a:srgbClr val="0039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7">
              <a:extLst>
                <a:ext uri="{FF2B5EF4-FFF2-40B4-BE49-F238E27FC236}">
                  <a16:creationId xmlns:a16="http://schemas.microsoft.com/office/drawing/2014/main" xmlns="" id="{45D5E4AD-907C-2A96-B336-56A6CD38DF6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013" y="621029"/>
              <a:ext cx="279653" cy="279653"/>
            </a:xfrm>
            <a:prstGeom prst="rect">
              <a:avLst/>
            </a:prstGeom>
          </p:spPr>
        </p:pic>
        <p:sp>
          <p:nvSpPr>
            <p:cNvPr id="10" name="object 8">
              <a:extLst>
                <a:ext uri="{FF2B5EF4-FFF2-40B4-BE49-F238E27FC236}">
                  <a16:creationId xmlns:a16="http://schemas.microsoft.com/office/drawing/2014/main" xmlns="" id="{82FD6574-27FB-AD09-4537-2704442E35E9}"/>
                </a:ext>
              </a:extLst>
            </p:cNvPr>
            <p:cNvSpPr/>
            <p:nvPr/>
          </p:nvSpPr>
          <p:spPr>
            <a:xfrm>
              <a:off x="493014" y="6448657"/>
              <a:ext cx="316865" cy="317500"/>
            </a:xfrm>
            <a:custGeom>
              <a:avLst/>
              <a:gdLst/>
              <a:ahLst/>
              <a:cxnLst/>
              <a:rect l="l" t="t" r="r" b="b"/>
              <a:pathLst>
                <a:path w="316865" h="317500">
                  <a:moveTo>
                    <a:pt x="158394" y="317084"/>
                  </a:moveTo>
                  <a:lnTo>
                    <a:pt x="108130" y="309036"/>
                  </a:lnTo>
                  <a:lnTo>
                    <a:pt x="64624" y="286586"/>
                  </a:lnTo>
                  <a:lnTo>
                    <a:pt x="30411" y="252275"/>
                  </a:lnTo>
                  <a:lnTo>
                    <a:pt x="8025" y="208645"/>
                  </a:lnTo>
                  <a:lnTo>
                    <a:pt x="0" y="158238"/>
                  </a:lnTo>
                  <a:lnTo>
                    <a:pt x="8025" y="108127"/>
                  </a:lnTo>
                  <a:lnTo>
                    <a:pt x="30411" y="64678"/>
                  </a:lnTo>
                  <a:lnTo>
                    <a:pt x="64624" y="30459"/>
                  </a:lnTo>
                  <a:lnTo>
                    <a:pt x="108130" y="8043"/>
                  </a:lnTo>
                  <a:lnTo>
                    <a:pt x="158394" y="0"/>
                  </a:lnTo>
                  <a:lnTo>
                    <a:pt x="208425" y="8043"/>
                  </a:lnTo>
                  <a:lnTo>
                    <a:pt x="215252" y="11563"/>
                  </a:lnTo>
                  <a:lnTo>
                    <a:pt x="159001" y="11563"/>
                  </a:lnTo>
                  <a:lnTo>
                    <a:pt x="112499" y="19051"/>
                  </a:lnTo>
                  <a:lnTo>
                    <a:pt x="72174" y="39919"/>
                  </a:lnTo>
                  <a:lnTo>
                    <a:pt x="40412" y="71771"/>
                  </a:lnTo>
                  <a:lnTo>
                    <a:pt x="19604" y="112212"/>
                  </a:lnTo>
                  <a:lnTo>
                    <a:pt x="12137" y="158846"/>
                  </a:lnTo>
                  <a:lnTo>
                    <a:pt x="19604" y="205183"/>
                  </a:lnTo>
                  <a:lnTo>
                    <a:pt x="40412" y="245444"/>
                  </a:lnTo>
                  <a:lnTo>
                    <a:pt x="72174" y="277203"/>
                  </a:lnTo>
                  <a:lnTo>
                    <a:pt x="112499" y="298037"/>
                  </a:lnTo>
                  <a:lnTo>
                    <a:pt x="159001" y="305521"/>
                  </a:lnTo>
                  <a:lnTo>
                    <a:pt x="215232" y="305521"/>
                  </a:lnTo>
                  <a:lnTo>
                    <a:pt x="208425" y="309036"/>
                  </a:lnTo>
                  <a:lnTo>
                    <a:pt x="158394" y="317084"/>
                  </a:lnTo>
                  <a:close/>
                </a:path>
                <a:path w="316865" h="317500">
                  <a:moveTo>
                    <a:pt x="215232" y="305521"/>
                  </a:moveTo>
                  <a:lnTo>
                    <a:pt x="159001" y="305521"/>
                  </a:lnTo>
                  <a:lnTo>
                    <a:pt x="205206" y="298037"/>
                  </a:lnTo>
                  <a:lnTo>
                    <a:pt x="245352" y="277203"/>
                  </a:lnTo>
                  <a:lnTo>
                    <a:pt x="277021" y="245444"/>
                  </a:lnTo>
                  <a:lnTo>
                    <a:pt x="297795" y="205183"/>
                  </a:lnTo>
                  <a:lnTo>
                    <a:pt x="305257" y="158846"/>
                  </a:lnTo>
                  <a:lnTo>
                    <a:pt x="297795" y="112212"/>
                  </a:lnTo>
                  <a:lnTo>
                    <a:pt x="277021" y="71771"/>
                  </a:lnTo>
                  <a:lnTo>
                    <a:pt x="245352" y="39919"/>
                  </a:lnTo>
                  <a:lnTo>
                    <a:pt x="205206" y="19051"/>
                  </a:lnTo>
                  <a:lnTo>
                    <a:pt x="159001" y="11563"/>
                  </a:lnTo>
                  <a:lnTo>
                    <a:pt x="215252" y="11563"/>
                  </a:lnTo>
                  <a:lnTo>
                    <a:pt x="251901" y="30459"/>
                  </a:lnTo>
                  <a:lnTo>
                    <a:pt x="286202" y="64678"/>
                  </a:lnTo>
                  <a:lnTo>
                    <a:pt x="308704" y="108127"/>
                  </a:lnTo>
                  <a:lnTo>
                    <a:pt x="316788" y="158238"/>
                  </a:lnTo>
                  <a:lnTo>
                    <a:pt x="308704" y="208645"/>
                  </a:lnTo>
                  <a:lnTo>
                    <a:pt x="286202" y="252275"/>
                  </a:lnTo>
                  <a:lnTo>
                    <a:pt x="251901" y="286586"/>
                  </a:lnTo>
                  <a:lnTo>
                    <a:pt x="215232" y="305521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xmlns="" id="{A894B3C4-0585-6A6F-234A-71E5A14692A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273" y="6523516"/>
              <a:ext cx="200268" cy="169801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xmlns="" id="{B4802CAD-9CCF-3030-CE6C-7DAD72F891E9}"/>
                </a:ext>
              </a:extLst>
            </p:cNvPr>
            <p:cNvSpPr/>
            <p:nvPr/>
          </p:nvSpPr>
          <p:spPr>
            <a:xfrm>
              <a:off x="852881" y="6535699"/>
              <a:ext cx="952500" cy="180975"/>
            </a:xfrm>
            <a:custGeom>
              <a:avLst/>
              <a:gdLst/>
              <a:ahLst/>
              <a:cxnLst/>
              <a:rect l="l" t="t" r="r" b="b"/>
              <a:pathLst>
                <a:path w="952500" h="180975">
                  <a:moveTo>
                    <a:pt x="132295" y="1816"/>
                  </a:moveTo>
                  <a:lnTo>
                    <a:pt x="108635" y="1816"/>
                  </a:lnTo>
                  <a:lnTo>
                    <a:pt x="94678" y="93116"/>
                  </a:lnTo>
                  <a:lnTo>
                    <a:pt x="78282" y="1816"/>
                  </a:lnTo>
                  <a:lnTo>
                    <a:pt x="53403" y="1816"/>
                  </a:lnTo>
                  <a:lnTo>
                    <a:pt x="37630" y="93116"/>
                  </a:lnTo>
                  <a:lnTo>
                    <a:pt x="23063" y="1816"/>
                  </a:lnTo>
                  <a:lnTo>
                    <a:pt x="0" y="1816"/>
                  </a:lnTo>
                  <a:lnTo>
                    <a:pt x="24282" y="146672"/>
                  </a:lnTo>
                  <a:lnTo>
                    <a:pt x="47942" y="146672"/>
                  </a:lnTo>
                  <a:lnTo>
                    <a:pt x="66154" y="46253"/>
                  </a:lnTo>
                  <a:lnTo>
                    <a:pt x="84353" y="146672"/>
                  </a:lnTo>
                  <a:lnTo>
                    <a:pt x="107416" y="146672"/>
                  </a:lnTo>
                  <a:lnTo>
                    <a:pt x="132295" y="1816"/>
                  </a:lnTo>
                  <a:close/>
                </a:path>
                <a:path w="952500" h="180975">
                  <a:moveTo>
                    <a:pt x="205130" y="70599"/>
                  </a:moveTo>
                  <a:lnTo>
                    <a:pt x="186690" y="34734"/>
                  </a:lnTo>
                  <a:lnTo>
                    <a:pt x="183883" y="34201"/>
                  </a:lnTo>
                  <a:lnTo>
                    <a:pt x="183883" y="70599"/>
                  </a:lnTo>
                  <a:lnTo>
                    <a:pt x="183883" y="74244"/>
                  </a:lnTo>
                  <a:lnTo>
                    <a:pt x="155968" y="74244"/>
                  </a:lnTo>
                  <a:lnTo>
                    <a:pt x="155968" y="70599"/>
                  </a:lnTo>
                  <a:lnTo>
                    <a:pt x="156273" y="63931"/>
                  </a:lnTo>
                  <a:lnTo>
                    <a:pt x="157937" y="56972"/>
                  </a:lnTo>
                  <a:lnTo>
                    <a:pt x="162115" y="51511"/>
                  </a:lnTo>
                  <a:lnTo>
                    <a:pt x="169926" y="49288"/>
                  </a:lnTo>
                  <a:lnTo>
                    <a:pt x="177228" y="51422"/>
                  </a:lnTo>
                  <a:lnTo>
                    <a:pt x="181457" y="56743"/>
                  </a:lnTo>
                  <a:lnTo>
                    <a:pt x="183413" y="63665"/>
                  </a:lnTo>
                  <a:lnTo>
                    <a:pt x="183883" y="70599"/>
                  </a:lnTo>
                  <a:lnTo>
                    <a:pt x="183883" y="34201"/>
                  </a:lnTo>
                  <a:lnTo>
                    <a:pt x="141859" y="42824"/>
                  </a:lnTo>
                  <a:lnTo>
                    <a:pt x="134124" y="71805"/>
                  </a:lnTo>
                  <a:lnTo>
                    <a:pt x="134124" y="94335"/>
                  </a:lnTo>
                  <a:lnTo>
                    <a:pt x="136232" y="120091"/>
                  </a:lnTo>
                  <a:lnTo>
                    <a:pt x="142849" y="137007"/>
                  </a:lnTo>
                  <a:lnTo>
                    <a:pt x="154343" y="146278"/>
                  </a:lnTo>
                  <a:lnTo>
                    <a:pt x="171145" y="149098"/>
                  </a:lnTo>
                  <a:lnTo>
                    <a:pt x="187198" y="145910"/>
                  </a:lnTo>
                  <a:lnTo>
                    <a:pt x="197688" y="137693"/>
                  </a:lnTo>
                  <a:lnTo>
                    <a:pt x="202742" y="127800"/>
                  </a:lnTo>
                  <a:lnTo>
                    <a:pt x="203403" y="126504"/>
                  </a:lnTo>
                  <a:lnTo>
                    <a:pt x="205130" y="114414"/>
                  </a:lnTo>
                  <a:lnTo>
                    <a:pt x="205130" y="107111"/>
                  </a:lnTo>
                  <a:lnTo>
                    <a:pt x="183883" y="107111"/>
                  </a:lnTo>
                  <a:lnTo>
                    <a:pt x="183832" y="120091"/>
                  </a:lnTo>
                  <a:lnTo>
                    <a:pt x="182067" y="127800"/>
                  </a:lnTo>
                  <a:lnTo>
                    <a:pt x="161429" y="127800"/>
                  </a:lnTo>
                  <a:lnTo>
                    <a:pt x="156578" y="123545"/>
                  </a:lnTo>
                  <a:lnTo>
                    <a:pt x="156578" y="93116"/>
                  </a:lnTo>
                  <a:lnTo>
                    <a:pt x="205130" y="93116"/>
                  </a:lnTo>
                  <a:lnTo>
                    <a:pt x="205130" y="74244"/>
                  </a:lnTo>
                  <a:lnTo>
                    <a:pt x="205130" y="70599"/>
                  </a:lnTo>
                  <a:close/>
                </a:path>
                <a:path w="952500" h="180975">
                  <a:moveTo>
                    <a:pt x="339852" y="33464"/>
                  </a:moveTo>
                  <a:lnTo>
                    <a:pt x="322859" y="33464"/>
                  </a:lnTo>
                  <a:lnTo>
                    <a:pt x="322859" y="13385"/>
                  </a:lnTo>
                  <a:lnTo>
                    <a:pt x="302831" y="13385"/>
                  </a:lnTo>
                  <a:lnTo>
                    <a:pt x="302831" y="33464"/>
                  </a:lnTo>
                  <a:lnTo>
                    <a:pt x="255498" y="33464"/>
                  </a:lnTo>
                  <a:lnTo>
                    <a:pt x="240233" y="35737"/>
                  </a:lnTo>
                  <a:lnTo>
                    <a:pt x="228561" y="42062"/>
                  </a:lnTo>
                  <a:lnTo>
                    <a:pt x="221107" y="51701"/>
                  </a:lnTo>
                  <a:lnTo>
                    <a:pt x="218478" y="63893"/>
                  </a:lnTo>
                  <a:lnTo>
                    <a:pt x="219684" y="73964"/>
                  </a:lnTo>
                  <a:lnTo>
                    <a:pt x="255498" y="105283"/>
                  </a:lnTo>
                  <a:lnTo>
                    <a:pt x="260959" y="108331"/>
                  </a:lnTo>
                  <a:lnTo>
                    <a:pt x="267627" y="113804"/>
                  </a:lnTo>
                  <a:lnTo>
                    <a:pt x="265201" y="121107"/>
                  </a:lnTo>
                  <a:lnTo>
                    <a:pt x="263994" y="126580"/>
                  </a:lnTo>
                  <a:lnTo>
                    <a:pt x="260959" y="129628"/>
                  </a:lnTo>
                  <a:lnTo>
                    <a:pt x="236677" y="109550"/>
                  </a:lnTo>
                  <a:lnTo>
                    <a:pt x="236677" y="108331"/>
                  </a:lnTo>
                  <a:lnTo>
                    <a:pt x="216052" y="108331"/>
                  </a:lnTo>
                  <a:lnTo>
                    <a:pt x="216052" y="111975"/>
                  </a:lnTo>
                  <a:lnTo>
                    <a:pt x="218935" y="126771"/>
                  </a:lnTo>
                  <a:lnTo>
                    <a:pt x="226822" y="138531"/>
                  </a:lnTo>
                  <a:lnTo>
                    <a:pt x="238582" y="146304"/>
                  </a:lnTo>
                  <a:lnTo>
                    <a:pt x="253072" y="149098"/>
                  </a:lnTo>
                  <a:lnTo>
                    <a:pt x="266242" y="147358"/>
                  </a:lnTo>
                  <a:lnTo>
                    <a:pt x="277495" y="141947"/>
                  </a:lnTo>
                  <a:lnTo>
                    <a:pt x="285330" y="132676"/>
                  </a:lnTo>
                  <a:lnTo>
                    <a:pt x="288264" y="119278"/>
                  </a:lnTo>
                  <a:lnTo>
                    <a:pt x="287312" y="110109"/>
                  </a:lnTo>
                  <a:lnTo>
                    <a:pt x="284251" y="102463"/>
                  </a:lnTo>
                  <a:lnTo>
                    <a:pt x="278790" y="96088"/>
                  </a:lnTo>
                  <a:lnTo>
                    <a:pt x="270662" y="90678"/>
                  </a:lnTo>
                  <a:lnTo>
                    <a:pt x="248818" y="79108"/>
                  </a:lnTo>
                  <a:lnTo>
                    <a:pt x="242747" y="74244"/>
                  </a:lnTo>
                  <a:lnTo>
                    <a:pt x="239115" y="69989"/>
                  </a:lnTo>
                  <a:lnTo>
                    <a:pt x="239712" y="62687"/>
                  </a:lnTo>
                  <a:lnTo>
                    <a:pt x="240322" y="59639"/>
                  </a:lnTo>
                  <a:lnTo>
                    <a:pt x="242138" y="52946"/>
                  </a:lnTo>
                  <a:lnTo>
                    <a:pt x="302831" y="52946"/>
                  </a:lnTo>
                  <a:lnTo>
                    <a:pt x="302831" y="129019"/>
                  </a:lnTo>
                  <a:lnTo>
                    <a:pt x="304647" y="134493"/>
                  </a:lnTo>
                  <a:lnTo>
                    <a:pt x="305866" y="139369"/>
                  </a:lnTo>
                  <a:lnTo>
                    <a:pt x="308292" y="142405"/>
                  </a:lnTo>
                  <a:lnTo>
                    <a:pt x="310718" y="146672"/>
                  </a:lnTo>
                  <a:lnTo>
                    <a:pt x="333781" y="146672"/>
                  </a:lnTo>
                  <a:lnTo>
                    <a:pt x="330136" y="143014"/>
                  </a:lnTo>
                  <a:lnTo>
                    <a:pt x="328320" y="139979"/>
                  </a:lnTo>
                  <a:lnTo>
                    <a:pt x="327101" y="135102"/>
                  </a:lnTo>
                  <a:lnTo>
                    <a:pt x="325285" y="130848"/>
                  </a:lnTo>
                  <a:lnTo>
                    <a:pt x="323469" y="125374"/>
                  </a:lnTo>
                  <a:lnTo>
                    <a:pt x="323469" y="119278"/>
                  </a:lnTo>
                  <a:lnTo>
                    <a:pt x="323469" y="52946"/>
                  </a:lnTo>
                  <a:lnTo>
                    <a:pt x="339852" y="52946"/>
                  </a:lnTo>
                  <a:lnTo>
                    <a:pt x="339852" y="33464"/>
                  </a:lnTo>
                  <a:close/>
                </a:path>
                <a:path w="952500" h="180975">
                  <a:moveTo>
                    <a:pt x="373227" y="34074"/>
                  </a:moveTo>
                  <a:lnTo>
                    <a:pt x="351993" y="34074"/>
                  </a:lnTo>
                  <a:lnTo>
                    <a:pt x="351993" y="146672"/>
                  </a:lnTo>
                  <a:lnTo>
                    <a:pt x="373227" y="146672"/>
                  </a:lnTo>
                  <a:lnTo>
                    <a:pt x="373227" y="34074"/>
                  </a:lnTo>
                  <a:close/>
                </a:path>
                <a:path w="952500" h="180975">
                  <a:moveTo>
                    <a:pt x="374446" y="4864"/>
                  </a:moveTo>
                  <a:lnTo>
                    <a:pt x="369582" y="0"/>
                  </a:lnTo>
                  <a:lnTo>
                    <a:pt x="356235" y="0"/>
                  </a:lnTo>
                  <a:lnTo>
                    <a:pt x="350774" y="4864"/>
                  </a:lnTo>
                  <a:lnTo>
                    <a:pt x="350774" y="18249"/>
                  </a:lnTo>
                  <a:lnTo>
                    <a:pt x="356235" y="23126"/>
                  </a:lnTo>
                  <a:lnTo>
                    <a:pt x="369582" y="23126"/>
                  </a:lnTo>
                  <a:lnTo>
                    <a:pt x="374446" y="18249"/>
                  </a:lnTo>
                  <a:lnTo>
                    <a:pt x="374446" y="4864"/>
                  </a:lnTo>
                  <a:close/>
                </a:path>
                <a:path w="952500" h="180975">
                  <a:moveTo>
                    <a:pt x="455764" y="60248"/>
                  </a:moveTo>
                  <a:lnTo>
                    <a:pt x="453910" y="49618"/>
                  </a:lnTo>
                  <a:lnTo>
                    <a:pt x="448703" y="40462"/>
                  </a:lnTo>
                  <a:lnTo>
                    <a:pt x="440651" y="34061"/>
                  </a:lnTo>
                  <a:lnTo>
                    <a:pt x="430276" y="31648"/>
                  </a:lnTo>
                  <a:lnTo>
                    <a:pt x="419963" y="31648"/>
                  </a:lnTo>
                  <a:lnTo>
                    <a:pt x="413893" y="34683"/>
                  </a:lnTo>
                  <a:lnTo>
                    <a:pt x="407822" y="43205"/>
                  </a:lnTo>
                  <a:lnTo>
                    <a:pt x="407822" y="33464"/>
                  </a:lnTo>
                  <a:lnTo>
                    <a:pt x="387794" y="33464"/>
                  </a:lnTo>
                  <a:lnTo>
                    <a:pt x="387794" y="146672"/>
                  </a:lnTo>
                  <a:lnTo>
                    <a:pt x="408432" y="146672"/>
                  </a:lnTo>
                  <a:lnTo>
                    <a:pt x="408432" y="57200"/>
                  </a:lnTo>
                  <a:lnTo>
                    <a:pt x="415099" y="51117"/>
                  </a:lnTo>
                  <a:lnTo>
                    <a:pt x="422389" y="51117"/>
                  </a:lnTo>
                  <a:lnTo>
                    <a:pt x="427850" y="51117"/>
                  </a:lnTo>
                  <a:lnTo>
                    <a:pt x="434517" y="56591"/>
                  </a:lnTo>
                  <a:lnTo>
                    <a:pt x="434517" y="146672"/>
                  </a:lnTo>
                  <a:lnTo>
                    <a:pt x="455764" y="146672"/>
                  </a:lnTo>
                  <a:lnTo>
                    <a:pt x="455764" y="60248"/>
                  </a:lnTo>
                  <a:close/>
                </a:path>
                <a:path w="952500" h="180975">
                  <a:moveTo>
                    <a:pt x="551040" y="45034"/>
                  </a:moveTo>
                  <a:lnTo>
                    <a:pt x="550964" y="36436"/>
                  </a:lnTo>
                  <a:lnTo>
                    <a:pt x="545579" y="31038"/>
                  </a:lnTo>
                  <a:lnTo>
                    <a:pt x="533438" y="31038"/>
                  </a:lnTo>
                  <a:lnTo>
                    <a:pt x="528650" y="36436"/>
                  </a:lnTo>
                  <a:lnTo>
                    <a:pt x="528650" y="44424"/>
                  </a:lnTo>
                  <a:lnTo>
                    <a:pt x="529196" y="45034"/>
                  </a:lnTo>
                  <a:lnTo>
                    <a:pt x="528586" y="44361"/>
                  </a:lnTo>
                  <a:lnTo>
                    <a:pt x="524929" y="40309"/>
                  </a:lnTo>
                  <a:lnTo>
                    <a:pt x="519176" y="36436"/>
                  </a:lnTo>
                  <a:lnTo>
                    <a:pt x="514629" y="34874"/>
                  </a:lnTo>
                  <a:lnTo>
                    <a:pt x="514629" y="74244"/>
                  </a:lnTo>
                  <a:lnTo>
                    <a:pt x="514083" y="83629"/>
                  </a:lnTo>
                  <a:lnTo>
                    <a:pt x="512051" y="91821"/>
                  </a:lnTo>
                  <a:lnTo>
                    <a:pt x="507974" y="97612"/>
                  </a:lnTo>
                  <a:lnTo>
                    <a:pt x="501281" y="99809"/>
                  </a:lnTo>
                  <a:lnTo>
                    <a:pt x="494322" y="97866"/>
                  </a:lnTo>
                  <a:lnTo>
                    <a:pt x="490283" y="92506"/>
                  </a:lnTo>
                  <a:lnTo>
                    <a:pt x="488391" y="84404"/>
                  </a:lnTo>
                  <a:lnTo>
                    <a:pt x="487934" y="74244"/>
                  </a:lnTo>
                  <a:lnTo>
                    <a:pt x="488480" y="64541"/>
                  </a:lnTo>
                  <a:lnTo>
                    <a:pt x="490512" y="56819"/>
                  </a:lnTo>
                  <a:lnTo>
                    <a:pt x="494588" y="51739"/>
                  </a:lnTo>
                  <a:lnTo>
                    <a:pt x="501281" y="49898"/>
                  </a:lnTo>
                  <a:lnTo>
                    <a:pt x="507974" y="51473"/>
                  </a:lnTo>
                  <a:lnTo>
                    <a:pt x="512051" y="56134"/>
                  </a:lnTo>
                  <a:lnTo>
                    <a:pt x="514083" y="63766"/>
                  </a:lnTo>
                  <a:lnTo>
                    <a:pt x="514629" y="74244"/>
                  </a:lnTo>
                  <a:lnTo>
                    <a:pt x="514629" y="34874"/>
                  </a:lnTo>
                  <a:lnTo>
                    <a:pt x="511619" y="33820"/>
                  </a:lnTo>
                  <a:lnTo>
                    <a:pt x="501891" y="32854"/>
                  </a:lnTo>
                  <a:lnTo>
                    <a:pt x="481723" y="37096"/>
                  </a:lnTo>
                  <a:lnTo>
                    <a:pt x="471690" y="47548"/>
                  </a:lnTo>
                  <a:lnTo>
                    <a:pt x="468261" y="60845"/>
                  </a:lnTo>
                  <a:lnTo>
                    <a:pt x="467906" y="73634"/>
                  </a:lnTo>
                  <a:lnTo>
                    <a:pt x="468249" y="86042"/>
                  </a:lnTo>
                  <a:lnTo>
                    <a:pt x="471614" y="100266"/>
                  </a:lnTo>
                  <a:lnTo>
                    <a:pt x="481469" y="111975"/>
                  </a:lnTo>
                  <a:lnTo>
                    <a:pt x="484403" y="112699"/>
                  </a:lnTo>
                  <a:lnTo>
                    <a:pt x="477799" y="114173"/>
                  </a:lnTo>
                  <a:lnTo>
                    <a:pt x="472300" y="118440"/>
                  </a:lnTo>
                  <a:lnTo>
                    <a:pt x="468845" y="124650"/>
                  </a:lnTo>
                  <a:lnTo>
                    <a:pt x="467906" y="132067"/>
                  </a:lnTo>
                  <a:lnTo>
                    <a:pt x="468503" y="139979"/>
                  </a:lnTo>
                  <a:lnTo>
                    <a:pt x="472147" y="144843"/>
                  </a:lnTo>
                  <a:lnTo>
                    <a:pt x="482460" y="146672"/>
                  </a:lnTo>
                  <a:lnTo>
                    <a:pt x="467296" y="149098"/>
                  </a:lnTo>
                  <a:lnTo>
                    <a:pt x="467906" y="158229"/>
                  </a:lnTo>
                  <a:lnTo>
                    <a:pt x="467906" y="163715"/>
                  </a:lnTo>
                  <a:lnTo>
                    <a:pt x="469290" y="171246"/>
                  </a:lnTo>
                  <a:lnTo>
                    <a:pt x="473595" y="176568"/>
                  </a:lnTo>
                  <a:lnTo>
                    <a:pt x="480961" y="179717"/>
                  </a:lnTo>
                  <a:lnTo>
                    <a:pt x="491566" y="180746"/>
                  </a:lnTo>
                  <a:lnTo>
                    <a:pt x="519480" y="180746"/>
                  </a:lnTo>
                  <a:lnTo>
                    <a:pt x="548005" y="153974"/>
                  </a:lnTo>
                  <a:lnTo>
                    <a:pt x="546620" y="146672"/>
                  </a:lnTo>
                  <a:lnTo>
                    <a:pt x="546100" y="143916"/>
                  </a:lnTo>
                  <a:lnTo>
                    <a:pt x="540956" y="136017"/>
                  </a:lnTo>
                  <a:lnTo>
                    <a:pt x="532053" y="130860"/>
                  </a:lnTo>
                  <a:lnTo>
                    <a:pt x="531622" y="130810"/>
                  </a:lnTo>
                  <a:lnTo>
                    <a:pt x="531622" y="147891"/>
                  </a:lnTo>
                  <a:lnTo>
                    <a:pt x="531622" y="163715"/>
                  </a:lnTo>
                  <a:lnTo>
                    <a:pt x="484898" y="163715"/>
                  </a:lnTo>
                  <a:lnTo>
                    <a:pt x="484898" y="146672"/>
                  </a:lnTo>
                  <a:lnTo>
                    <a:pt x="523735" y="146672"/>
                  </a:lnTo>
                  <a:lnTo>
                    <a:pt x="531622" y="147891"/>
                  </a:lnTo>
                  <a:lnTo>
                    <a:pt x="531622" y="130810"/>
                  </a:lnTo>
                  <a:lnTo>
                    <a:pt x="518883" y="129019"/>
                  </a:lnTo>
                  <a:lnTo>
                    <a:pt x="484898" y="129019"/>
                  </a:lnTo>
                  <a:lnTo>
                    <a:pt x="484898" y="112814"/>
                  </a:lnTo>
                  <a:lnTo>
                    <a:pt x="501281" y="116852"/>
                  </a:lnTo>
                  <a:lnTo>
                    <a:pt x="519087" y="112585"/>
                  </a:lnTo>
                  <a:lnTo>
                    <a:pt x="519811" y="112420"/>
                  </a:lnTo>
                  <a:lnTo>
                    <a:pt x="529805" y="101485"/>
                  </a:lnTo>
                  <a:lnTo>
                    <a:pt x="530288" y="99809"/>
                  </a:lnTo>
                  <a:lnTo>
                    <a:pt x="533882" y="87579"/>
                  </a:lnTo>
                  <a:lnTo>
                    <a:pt x="534657" y="74244"/>
                  </a:lnTo>
                  <a:lnTo>
                    <a:pt x="534606" y="68707"/>
                  </a:lnTo>
                  <a:lnTo>
                    <a:pt x="534200" y="62382"/>
                  </a:lnTo>
                  <a:lnTo>
                    <a:pt x="533120" y="55587"/>
                  </a:lnTo>
                  <a:lnTo>
                    <a:pt x="531380" y="49898"/>
                  </a:lnTo>
                  <a:lnTo>
                    <a:pt x="531012" y="48679"/>
                  </a:lnTo>
                  <a:lnTo>
                    <a:pt x="532841" y="51117"/>
                  </a:lnTo>
                  <a:lnTo>
                    <a:pt x="535876" y="52946"/>
                  </a:lnTo>
                  <a:lnTo>
                    <a:pt x="539508" y="52946"/>
                  </a:lnTo>
                  <a:lnTo>
                    <a:pt x="545579" y="53555"/>
                  </a:lnTo>
                  <a:lnTo>
                    <a:pt x="551040" y="48679"/>
                  </a:lnTo>
                  <a:lnTo>
                    <a:pt x="551040" y="45034"/>
                  </a:lnTo>
                  <a:close/>
                </a:path>
                <a:path w="952500" h="180975">
                  <a:moveTo>
                    <a:pt x="625690" y="58420"/>
                  </a:moveTo>
                  <a:lnTo>
                    <a:pt x="624090" y="48590"/>
                  </a:lnTo>
                  <a:lnTo>
                    <a:pt x="619239" y="40005"/>
                  </a:lnTo>
                  <a:lnTo>
                    <a:pt x="611098" y="33947"/>
                  </a:lnTo>
                  <a:lnTo>
                    <a:pt x="599592" y="31648"/>
                  </a:lnTo>
                  <a:lnTo>
                    <a:pt x="588060" y="31648"/>
                  </a:lnTo>
                  <a:lnTo>
                    <a:pt x="583819" y="36512"/>
                  </a:lnTo>
                  <a:lnTo>
                    <a:pt x="578358" y="43205"/>
                  </a:lnTo>
                  <a:lnTo>
                    <a:pt x="578358" y="1816"/>
                  </a:lnTo>
                  <a:lnTo>
                    <a:pt x="556501" y="1816"/>
                  </a:lnTo>
                  <a:lnTo>
                    <a:pt x="556501" y="146672"/>
                  </a:lnTo>
                  <a:lnTo>
                    <a:pt x="578358" y="146672"/>
                  </a:lnTo>
                  <a:lnTo>
                    <a:pt x="578358" y="56591"/>
                  </a:lnTo>
                  <a:lnTo>
                    <a:pt x="582599" y="50507"/>
                  </a:lnTo>
                  <a:lnTo>
                    <a:pt x="601408" y="50507"/>
                  </a:lnTo>
                  <a:lnTo>
                    <a:pt x="605053" y="56591"/>
                  </a:lnTo>
                  <a:lnTo>
                    <a:pt x="605053" y="146672"/>
                  </a:lnTo>
                  <a:lnTo>
                    <a:pt x="625690" y="146672"/>
                  </a:lnTo>
                  <a:lnTo>
                    <a:pt x="625690" y="58420"/>
                  </a:lnTo>
                  <a:close/>
                </a:path>
                <a:path w="952500" h="180975">
                  <a:moveTo>
                    <a:pt x="706399" y="67551"/>
                  </a:moveTo>
                  <a:lnTo>
                    <a:pt x="703567" y="51117"/>
                  </a:lnTo>
                  <a:lnTo>
                    <a:pt x="703491" y="50647"/>
                  </a:lnTo>
                  <a:lnTo>
                    <a:pt x="695858" y="39560"/>
                  </a:lnTo>
                  <a:lnTo>
                    <a:pt x="686981" y="34531"/>
                  </a:lnTo>
                  <a:lnTo>
                    <a:pt x="686981" y="59639"/>
                  </a:lnTo>
                  <a:lnTo>
                    <a:pt x="686981" y="122326"/>
                  </a:lnTo>
                  <a:lnTo>
                    <a:pt x="681520" y="128409"/>
                  </a:lnTo>
                  <a:lnTo>
                    <a:pt x="664527" y="128409"/>
                  </a:lnTo>
                  <a:lnTo>
                    <a:pt x="659676" y="122326"/>
                  </a:lnTo>
                  <a:lnTo>
                    <a:pt x="659676" y="59639"/>
                  </a:lnTo>
                  <a:lnTo>
                    <a:pt x="662101" y="51117"/>
                  </a:lnTo>
                  <a:lnTo>
                    <a:pt x="684555" y="51117"/>
                  </a:lnTo>
                  <a:lnTo>
                    <a:pt x="686981" y="59639"/>
                  </a:lnTo>
                  <a:lnTo>
                    <a:pt x="686981" y="34531"/>
                  </a:lnTo>
                  <a:lnTo>
                    <a:pt x="685152" y="33489"/>
                  </a:lnTo>
                  <a:lnTo>
                    <a:pt x="673023" y="31648"/>
                  </a:lnTo>
                  <a:lnTo>
                    <a:pt x="660387" y="33489"/>
                  </a:lnTo>
                  <a:lnTo>
                    <a:pt x="649732" y="39560"/>
                  </a:lnTo>
                  <a:lnTo>
                    <a:pt x="642391" y="50647"/>
                  </a:lnTo>
                  <a:lnTo>
                    <a:pt x="639648" y="67551"/>
                  </a:lnTo>
                  <a:lnTo>
                    <a:pt x="639648" y="117462"/>
                  </a:lnTo>
                  <a:lnTo>
                    <a:pt x="642048" y="130619"/>
                  </a:lnTo>
                  <a:lnTo>
                    <a:pt x="648830" y="140589"/>
                  </a:lnTo>
                  <a:lnTo>
                    <a:pt x="659358" y="146900"/>
                  </a:lnTo>
                  <a:lnTo>
                    <a:pt x="673023" y="149098"/>
                  </a:lnTo>
                  <a:lnTo>
                    <a:pt x="687197" y="146900"/>
                  </a:lnTo>
                  <a:lnTo>
                    <a:pt x="697674" y="140589"/>
                  </a:lnTo>
                  <a:lnTo>
                    <a:pt x="704176" y="130619"/>
                  </a:lnTo>
                  <a:lnTo>
                    <a:pt x="704545" y="128409"/>
                  </a:lnTo>
                  <a:lnTo>
                    <a:pt x="706399" y="117462"/>
                  </a:lnTo>
                  <a:lnTo>
                    <a:pt x="706399" y="67551"/>
                  </a:lnTo>
                  <a:close/>
                </a:path>
                <a:path w="952500" h="180975">
                  <a:moveTo>
                    <a:pt x="787717" y="33464"/>
                  </a:moveTo>
                  <a:lnTo>
                    <a:pt x="767702" y="33464"/>
                  </a:lnTo>
                  <a:lnTo>
                    <a:pt x="767702" y="121716"/>
                  </a:lnTo>
                  <a:lnTo>
                    <a:pt x="762228" y="129628"/>
                  </a:lnTo>
                  <a:lnTo>
                    <a:pt x="746455" y="129628"/>
                  </a:lnTo>
                  <a:lnTo>
                    <a:pt x="741603" y="126580"/>
                  </a:lnTo>
                  <a:lnTo>
                    <a:pt x="741603" y="33464"/>
                  </a:lnTo>
                  <a:lnTo>
                    <a:pt x="720966" y="33464"/>
                  </a:lnTo>
                  <a:lnTo>
                    <a:pt x="720966" y="112585"/>
                  </a:lnTo>
                  <a:lnTo>
                    <a:pt x="722287" y="128054"/>
                  </a:lnTo>
                  <a:lnTo>
                    <a:pt x="726503" y="139522"/>
                  </a:lnTo>
                  <a:lnTo>
                    <a:pt x="734021" y="146646"/>
                  </a:lnTo>
                  <a:lnTo>
                    <a:pt x="745236" y="149098"/>
                  </a:lnTo>
                  <a:lnTo>
                    <a:pt x="751827" y="148310"/>
                  </a:lnTo>
                  <a:lnTo>
                    <a:pt x="757834" y="145986"/>
                  </a:lnTo>
                  <a:lnTo>
                    <a:pt x="763168" y="142176"/>
                  </a:lnTo>
                  <a:lnTo>
                    <a:pt x="767702" y="136931"/>
                  </a:lnTo>
                  <a:lnTo>
                    <a:pt x="767702" y="146672"/>
                  </a:lnTo>
                  <a:lnTo>
                    <a:pt x="787717" y="146672"/>
                  </a:lnTo>
                  <a:lnTo>
                    <a:pt x="787717" y="33464"/>
                  </a:lnTo>
                  <a:close/>
                </a:path>
                <a:path w="952500" h="180975">
                  <a:moveTo>
                    <a:pt x="870254" y="117462"/>
                  </a:moveTo>
                  <a:lnTo>
                    <a:pt x="832637" y="74244"/>
                  </a:lnTo>
                  <a:lnTo>
                    <a:pt x="823226" y="65405"/>
                  </a:lnTo>
                  <a:lnTo>
                    <a:pt x="823379" y="57429"/>
                  </a:lnTo>
                  <a:lnTo>
                    <a:pt x="829221" y="52082"/>
                  </a:lnTo>
                  <a:lnTo>
                    <a:pt x="836879" y="51117"/>
                  </a:lnTo>
                  <a:lnTo>
                    <a:pt x="847801" y="54165"/>
                  </a:lnTo>
                  <a:lnTo>
                    <a:pt x="847801" y="67551"/>
                  </a:lnTo>
                  <a:lnTo>
                    <a:pt x="868438" y="67551"/>
                  </a:lnTo>
                  <a:lnTo>
                    <a:pt x="868006" y="61937"/>
                  </a:lnTo>
                  <a:lnTo>
                    <a:pt x="864920" y="51117"/>
                  </a:lnTo>
                  <a:lnTo>
                    <a:pt x="864501" y="49618"/>
                  </a:lnTo>
                  <a:lnTo>
                    <a:pt x="854608" y="37249"/>
                  </a:lnTo>
                  <a:lnTo>
                    <a:pt x="835063" y="31648"/>
                  </a:lnTo>
                  <a:lnTo>
                    <a:pt x="822769" y="33680"/>
                  </a:lnTo>
                  <a:lnTo>
                    <a:pt x="812304" y="39700"/>
                  </a:lnTo>
                  <a:lnTo>
                    <a:pt x="805027" y="49593"/>
                  </a:lnTo>
                  <a:lnTo>
                    <a:pt x="802284" y="63284"/>
                  </a:lnTo>
                  <a:lnTo>
                    <a:pt x="803402" y="72301"/>
                  </a:lnTo>
                  <a:lnTo>
                    <a:pt x="806615" y="80098"/>
                  </a:lnTo>
                  <a:lnTo>
                    <a:pt x="811758" y="86652"/>
                  </a:lnTo>
                  <a:lnTo>
                    <a:pt x="818680" y="91897"/>
                  </a:lnTo>
                  <a:lnTo>
                    <a:pt x="837488" y="103454"/>
                  </a:lnTo>
                  <a:lnTo>
                    <a:pt x="846709" y="111810"/>
                  </a:lnTo>
                  <a:lnTo>
                    <a:pt x="848029" y="120116"/>
                  </a:lnTo>
                  <a:lnTo>
                    <a:pt x="844232" y="126479"/>
                  </a:lnTo>
                  <a:lnTo>
                    <a:pt x="838098" y="129019"/>
                  </a:lnTo>
                  <a:lnTo>
                    <a:pt x="829868" y="127152"/>
                  </a:lnTo>
                  <a:lnTo>
                    <a:pt x="824217" y="122326"/>
                  </a:lnTo>
                  <a:lnTo>
                    <a:pt x="820940" y="115671"/>
                  </a:lnTo>
                  <a:lnTo>
                    <a:pt x="819962" y="108839"/>
                  </a:lnTo>
                  <a:lnTo>
                    <a:pt x="819886" y="107111"/>
                  </a:lnTo>
                  <a:lnTo>
                    <a:pt x="799249" y="107111"/>
                  </a:lnTo>
                  <a:lnTo>
                    <a:pt x="799249" y="109550"/>
                  </a:lnTo>
                  <a:lnTo>
                    <a:pt x="801268" y="123177"/>
                  </a:lnTo>
                  <a:lnTo>
                    <a:pt x="807593" y="135940"/>
                  </a:lnTo>
                  <a:lnTo>
                    <a:pt x="818705" y="145402"/>
                  </a:lnTo>
                  <a:lnTo>
                    <a:pt x="835063" y="149098"/>
                  </a:lnTo>
                  <a:lnTo>
                    <a:pt x="849172" y="147154"/>
                  </a:lnTo>
                  <a:lnTo>
                    <a:pt x="860171" y="141262"/>
                  </a:lnTo>
                  <a:lnTo>
                    <a:pt x="867410" y="131381"/>
                  </a:lnTo>
                  <a:lnTo>
                    <a:pt x="867892" y="129019"/>
                  </a:lnTo>
                  <a:lnTo>
                    <a:pt x="870254" y="117462"/>
                  </a:lnTo>
                  <a:close/>
                </a:path>
                <a:path w="952500" h="180975">
                  <a:moveTo>
                    <a:pt x="952182" y="70599"/>
                  </a:moveTo>
                  <a:lnTo>
                    <a:pt x="933754" y="34734"/>
                  </a:lnTo>
                  <a:lnTo>
                    <a:pt x="930338" y="34086"/>
                  </a:lnTo>
                  <a:lnTo>
                    <a:pt x="930338" y="62077"/>
                  </a:lnTo>
                  <a:lnTo>
                    <a:pt x="930338" y="74244"/>
                  </a:lnTo>
                  <a:lnTo>
                    <a:pt x="902423" y="74244"/>
                  </a:lnTo>
                  <a:lnTo>
                    <a:pt x="902423" y="70599"/>
                  </a:lnTo>
                  <a:lnTo>
                    <a:pt x="902817" y="63931"/>
                  </a:lnTo>
                  <a:lnTo>
                    <a:pt x="904697" y="56972"/>
                  </a:lnTo>
                  <a:lnTo>
                    <a:pt x="909078" y="51511"/>
                  </a:lnTo>
                  <a:lnTo>
                    <a:pt x="916990" y="49288"/>
                  </a:lnTo>
                  <a:lnTo>
                    <a:pt x="929119" y="49288"/>
                  </a:lnTo>
                  <a:lnTo>
                    <a:pt x="930338" y="62077"/>
                  </a:lnTo>
                  <a:lnTo>
                    <a:pt x="930338" y="34086"/>
                  </a:lnTo>
                  <a:lnTo>
                    <a:pt x="888619" y="42824"/>
                  </a:lnTo>
                  <a:lnTo>
                    <a:pt x="880579" y="71805"/>
                  </a:lnTo>
                  <a:lnTo>
                    <a:pt x="880579" y="94322"/>
                  </a:lnTo>
                  <a:lnTo>
                    <a:pt x="882789" y="120091"/>
                  </a:lnTo>
                  <a:lnTo>
                    <a:pt x="889596" y="137007"/>
                  </a:lnTo>
                  <a:lnTo>
                    <a:pt x="901319" y="146278"/>
                  </a:lnTo>
                  <a:lnTo>
                    <a:pt x="918197" y="149098"/>
                  </a:lnTo>
                  <a:lnTo>
                    <a:pt x="934262" y="145910"/>
                  </a:lnTo>
                  <a:lnTo>
                    <a:pt x="944753" y="137693"/>
                  </a:lnTo>
                  <a:lnTo>
                    <a:pt x="949794" y="127800"/>
                  </a:lnTo>
                  <a:lnTo>
                    <a:pt x="950455" y="126504"/>
                  </a:lnTo>
                  <a:lnTo>
                    <a:pt x="952182" y="114414"/>
                  </a:lnTo>
                  <a:lnTo>
                    <a:pt x="952182" y="107111"/>
                  </a:lnTo>
                  <a:lnTo>
                    <a:pt x="930338" y="107111"/>
                  </a:lnTo>
                  <a:lnTo>
                    <a:pt x="930313" y="120091"/>
                  </a:lnTo>
                  <a:lnTo>
                    <a:pt x="929119" y="127800"/>
                  </a:lnTo>
                  <a:lnTo>
                    <a:pt x="908494" y="127800"/>
                  </a:lnTo>
                  <a:lnTo>
                    <a:pt x="903630" y="123545"/>
                  </a:lnTo>
                  <a:lnTo>
                    <a:pt x="903630" y="93116"/>
                  </a:lnTo>
                  <a:lnTo>
                    <a:pt x="952182" y="93116"/>
                  </a:lnTo>
                  <a:lnTo>
                    <a:pt x="952182" y="74244"/>
                  </a:lnTo>
                  <a:lnTo>
                    <a:pt x="952182" y="70599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4">
            <a:extLst>
              <a:ext uri="{FF2B5EF4-FFF2-40B4-BE49-F238E27FC236}">
                <a16:creationId xmlns:a16="http://schemas.microsoft.com/office/drawing/2014/main" xmlns="" id="{7E482C4B-1A62-094C-5A76-97798EF5EF4F}"/>
              </a:ext>
            </a:extLst>
          </p:cNvPr>
          <p:cNvSpPr txBox="1">
            <a:spLocks/>
          </p:cNvSpPr>
          <p:nvPr/>
        </p:nvSpPr>
        <p:spPr>
          <a:xfrm>
            <a:off x="454620" y="119091"/>
            <a:ext cx="10518180" cy="939068"/>
          </a:xfrm>
          <a:prstGeom prst="rect">
            <a:avLst/>
          </a:prstGeom>
        </p:spPr>
        <p:txBody>
          <a:bodyPr vert="horz" wrap="square" lIns="0" tIns="63846" rIns="0" bIns="0" rtlCol="0" anchor="t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6195"/>
            <a:r>
              <a:rPr lang="en-US" dirty="0">
                <a:solidFill>
                  <a:srgbClr val="31446D"/>
                </a:solidFill>
              </a:rPr>
              <a:t>Manufacturing Progress</a:t>
            </a:r>
          </a:p>
          <a:p>
            <a:pPr marL="36195"/>
            <a:endParaRPr lang="en-US" dirty="0">
              <a:solidFill>
                <a:srgbClr val="31446D"/>
              </a:solidFill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F0A5A84B-F31C-EA20-840A-80B1CFA4B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06" b="7839"/>
          <a:stretch/>
        </p:blipFill>
        <p:spPr bwMode="auto">
          <a:xfrm>
            <a:off x="104751" y="1070878"/>
            <a:ext cx="4463449" cy="281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ol, dirty, miller&#10;&#10;Description automatically generated">
            <a:extLst>
              <a:ext uri="{FF2B5EF4-FFF2-40B4-BE49-F238E27FC236}">
                <a16:creationId xmlns:a16="http://schemas.microsoft.com/office/drawing/2014/main" xmlns="" id="{8B145758-B81D-ED84-E761-652996BF87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59"/>
          <a:stretch/>
        </p:blipFill>
        <p:spPr>
          <a:xfrm rot="16200000">
            <a:off x="4249062" y="1423536"/>
            <a:ext cx="2793458" cy="2088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FB3D82-15E7-6182-268D-D89800D64A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920" y="1070875"/>
            <a:ext cx="2142693" cy="2793461"/>
          </a:xfrm>
          <a:prstGeom prst="rect">
            <a:avLst/>
          </a:prstGeom>
        </p:spPr>
      </p:pic>
      <p:pic>
        <p:nvPicPr>
          <p:cNvPr id="6" name="Content Placeholder 6" descr="A picture containing gear&#10;&#10;Description automatically generated">
            <a:extLst>
              <a:ext uri="{FF2B5EF4-FFF2-40B4-BE49-F238E27FC236}">
                <a16:creationId xmlns:a16="http://schemas.microsoft.com/office/drawing/2014/main" xmlns="" id="{1B9760E8-C0E5-5EA0-3137-9AA5D9F841B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456"/>
          <a:stretch/>
        </p:blipFill>
        <p:spPr>
          <a:xfrm rot="5400000">
            <a:off x="8779250" y="1219585"/>
            <a:ext cx="2806181" cy="2483334"/>
          </a:xfrm>
          <a:prstGeom prst="rect">
            <a:avLst/>
          </a:prstGeom>
        </p:spPr>
      </p:pic>
      <p:pic>
        <p:nvPicPr>
          <p:cNvPr id="15" name="Picture 14" descr="A metal tube in a warehouse&#10;&#10;Description automatically generated">
            <a:extLst>
              <a:ext uri="{FF2B5EF4-FFF2-40B4-BE49-F238E27FC236}">
                <a16:creationId xmlns:a16="http://schemas.microsoft.com/office/drawing/2014/main" xmlns="" id="{13017E8A-CCEB-B2E0-3A63-89896941350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2" r="26715" b="26601"/>
          <a:stretch/>
        </p:blipFill>
        <p:spPr>
          <a:xfrm rot="5400000">
            <a:off x="727055" y="3364355"/>
            <a:ext cx="2078801" cy="32761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609D59D-7A0F-350A-255D-875D1C6596B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24253"/>
          <a:stretch/>
        </p:blipFill>
        <p:spPr>
          <a:xfrm>
            <a:off x="3455676" y="3963011"/>
            <a:ext cx="2361964" cy="20788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29D64D8F-5855-354F-838C-4B7514C3125C}"/>
              </a:ext>
            </a:extLst>
          </p:cNvPr>
          <p:cNvPicPr/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6" r="10183"/>
          <a:stretch/>
        </p:blipFill>
        <p:spPr bwMode="auto">
          <a:xfrm>
            <a:off x="8198203" y="3963009"/>
            <a:ext cx="3225805" cy="20788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xmlns="" id="{8DB0E029-E42C-5843-A102-974A53B3C63E}"/>
              </a:ext>
            </a:extLst>
          </p:cNvPr>
          <p:cNvPicPr/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976344" y="3854059"/>
            <a:ext cx="2078801" cy="22967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308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5">
            <a:extLst>
              <a:ext uri="{FF2B5EF4-FFF2-40B4-BE49-F238E27FC236}">
                <a16:creationId xmlns:a16="http://schemas.microsoft.com/office/drawing/2014/main" xmlns="" id="{DA7BB077-F6BC-6A0C-13F4-CD6CAC14D8C5}"/>
              </a:ext>
            </a:extLst>
          </p:cNvPr>
          <p:cNvGrpSpPr/>
          <p:nvPr/>
        </p:nvGrpSpPr>
        <p:grpSpPr>
          <a:xfrm>
            <a:off x="305839" y="612943"/>
            <a:ext cx="3098673" cy="6145128"/>
            <a:chOff x="493013" y="621029"/>
            <a:chExt cx="3098673" cy="6145128"/>
          </a:xfrm>
        </p:grpSpPr>
        <p:sp>
          <p:nvSpPr>
            <p:cNvPr id="13" name="object 6">
              <a:extLst>
                <a:ext uri="{FF2B5EF4-FFF2-40B4-BE49-F238E27FC236}">
                  <a16:creationId xmlns:a16="http://schemas.microsoft.com/office/drawing/2014/main" xmlns="" id="{66FACB61-6F0B-851A-8A12-D71F9788E2D3}"/>
                </a:ext>
              </a:extLst>
            </p:cNvPr>
            <p:cNvSpPr/>
            <p:nvPr/>
          </p:nvSpPr>
          <p:spPr>
            <a:xfrm>
              <a:off x="955166" y="761619"/>
              <a:ext cx="2636520" cy="0"/>
            </a:xfrm>
            <a:custGeom>
              <a:avLst/>
              <a:gdLst/>
              <a:ahLst/>
              <a:cxnLst/>
              <a:rect l="l" t="t" r="r" b="b"/>
              <a:pathLst>
                <a:path w="2636520">
                  <a:moveTo>
                    <a:pt x="0" y="0"/>
                  </a:moveTo>
                  <a:lnTo>
                    <a:pt x="2636100" y="0"/>
                  </a:lnTo>
                </a:path>
              </a:pathLst>
            </a:custGeom>
            <a:ln w="19050">
              <a:solidFill>
                <a:srgbClr val="0039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7">
              <a:extLst>
                <a:ext uri="{FF2B5EF4-FFF2-40B4-BE49-F238E27FC236}">
                  <a16:creationId xmlns:a16="http://schemas.microsoft.com/office/drawing/2014/main" xmlns="" id="{45D5E4AD-907C-2A96-B336-56A6CD38DF6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013" y="621029"/>
              <a:ext cx="279653" cy="279653"/>
            </a:xfrm>
            <a:prstGeom prst="rect">
              <a:avLst/>
            </a:prstGeom>
          </p:spPr>
        </p:pic>
        <p:sp>
          <p:nvSpPr>
            <p:cNvPr id="19" name="object 8">
              <a:extLst>
                <a:ext uri="{FF2B5EF4-FFF2-40B4-BE49-F238E27FC236}">
                  <a16:creationId xmlns:a16="http://schemas.microsoft.com/office/drawing/2014/main" xmlns="" id="{82FD6574-27FB-AD09-4537-2704442E35E9}"/>
                </a:ext>
              </a:extLst>
            </p:cNvPr>
            <p:cNvSpPr/>
            <p:nvPr/>
          </p:nvSpPr>
          <p:spPr>
            <a:xfrm>
              <a:off x="493014" y="6448657"/>
              <a:ext cx="316865" cy="317500"/>
            </a:xfrm>
            <a:custGeom>
              <a:avLst/>
              <a:gdLst/>
              <a:ahLst/>
              <a:cxnLst/>
              <a:rect l="l" t="t" r="r" b="b"/>
              <a:pathLst>
                <a:path w="316865" h="317500">
                  <a:moveTo>
                    <a:pt x="158394" y="317084"/>
                  </a:moveTo>
                  <a:lnTo>
                    <a:pt x="108130" y="309036"/>
                  </a:lnTo>
                  <a:lnTo>
                    <a:pt x="64624" y="286586"/>
                  </a:lnTo>
                  <a:lnTo>
                    <a:pt x="30411" y="252275"/>
                  </a:lnTo>
                  <a:lnTo>
                    <a:pt x="8025" y="208645"/>
                  </a:lnTo>
                  <a:lnTo>
                    <a:pt x="0" y="158238"/>
                  </a:lnTo>
                  <a:lnTo>
                    <a:pt x="8025" y="108127"/>
                  </a:lnTo>
                  <a:lnTo>
                    <a:pt x="30411" y="64678"/>
                  </a:lnTo>
                  <a:lnTo>
                    <a:pt x="64624" y="30459"/>
                  </a:lnTo>
                  <a:lnTo>
                    <a:pt x="108130" y="8043"/>
                  </a:lnTo>
                  <a:lnTo>
                    <a:pt x="158394" y="0"/>
                  </a:lnTo>
                  <a:lnTo>
                    <a:pt x="208425" y="8043"/>
                  </a:lnTo>
                  <a:lnTo>
                    <a:pt x="215252" y="11563"/>
                  </a:lnTo>
                  <a:lnTo>
                    <a:pt x="159001" y="11563"/>
                  </a:lnTo>
                  <a:lnTo>
                    <a:pt x="112499" y="19051"/>
                  </a:lnTo>
                  <a:lnTo>
                    <a:pt x="72174" y="39919"/>
                  </a:lnTo>
                  <a:lnTo>
                    <a:pt x="40412" y="71771"/>
                  </a:lnTo>
                  <a:lnTo>
                    <a:pt x="19604" y="112212"/>
                  </a:lnTo>
                  <a:lnTo>
                    <a:pt x="12137" y="158846"/>
                  </a:lnTo>
                  <a:lnTo>
                    <a:pt x="19604" y="205183"/>
                  </a:lnTo>
                  <a:lnTo>
                    <a:pt x="40412" y="245444"/>
                  </a:lnTo>
                  <a:lnTo>
                    <a:pt x="72174" y="277203"/>
                  </a:lnTo>
                  <a:lnTo>
                    <a:pt x="112499" y="298037"/>
                  </a:lnTo>
                  <a:lnTo>
                    <a:pt x="159001" y="305521"/>
                  </a:lnTo>
                  <a:lnTo>
                    <a:pt x="215232" y="305521"/>
                  </a:lnTo>
                  <a:lnTo>
                    <a:pt x="208425" y="309036"/>
                  </a:lnTo>
                  <a:lnTo>
                    <a:pt x="158394" y="317084"/>
                  </a:lnTo>
                  <a:close/>
                </a:path>
                <a:path w="316865" h="317500">
                  <a:moveTo>
                    <a:pt x="215232" y="305521"/>
                  </a:moveTo>
                  <a:lnTo>
                    <a:pt x="159001" y="305521"/>
                  </a:lnTo>
                  <a:lnTo>
                    <a:pt x="205206" y="298037"/>
                  </a:lnTo>
                  <a:lnTo>
                    <a:pt x="245352" y="277203"/>
                  </a:lnTo>
                  <a:lnTo>
                    <a:pt x="277021" y="245444"/>
                  </a:lnTo>
                  <a:lnTo>
                    <a:pt x="297795" y="205183"/>
                  </a:lnTo>
                  <a:lnTo>
                    <a:pt x="305257" y="158846"/>
                  </a:lnTo>
                  <a:lnTo>
                    <a:pt x="297795" y="112212"/>
                  </a:lnTo>
                  <a:lnTo>
                    <a:pt x="277021" y="71771"/>
                  </a:lnTo>
                  <a:lnTo>
                    <a:pt x="245352" y="39919"/>
                  </a:lnTo>
                  <a:lnTo>
                    <a:pt x="205206" y="19051"/>
                  </a:lnTo>
                  <a:lnTo>
                    <a:pt x="159001" y="11563"/>
                  </a:lnTo>
                  <a:lnTo>
                    <a:pt x="215252" y="11563"/>
                  </a:lnTo>
                  <a:lnTo>
                    <a:pt x="251901" y="30459"/>
                  </a:lnTo>
                  <a:lnTo>
                    <a:pt x="286202" y="64678"/>
                  </a:lnTo>
                  <a:lnTo>
                    <a:pt x="308704" y="108127"/>
                  </a:lnTo>
                  <a:lnTo>
                    <a:pt x="316788" y="158238"/>
                  </a:lnTo>
                  <a:lnTo>
                    <a:pt x="308704" y="208645"/>
                  </a:lnTo>
                  <a:lnTo>
                    <a:pt x="286202" y="252275"/>
                  </a:lnTo>
                  <a:lnTo>
                    <a:pt x="251901" y="286586"/>
                  </a:lnTo>
                  <a:lnTo>
                    <a:pt x="215232" y="305521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9">
              <a:extLst>
                <a:ext uri="{FF2B5EF4-FFF2-40B4-BE49-F238E27FC236}">
                  <a16:creationId xmlns:a16="http://schemas.microsoft.com/office/drawing/2014/main" xmlns="" id="{A894B3C4-0585-6A6F-234A-71E5A14692A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273" y="6523516"/>
              <a:ext cx="200268" cy="169801"/>
            </a:xfrm>
            <a:prstGeom prst="rect">
              <a:avLst/>
            </a:prstGeom>
          </p:spPr>
        </p:pic>
        <p:sp>
          <p:nvSpPr>
            <p:cNvPr id="21" name="object 10">
              <a:extLst>
                <a:ext uri="{FF2B5EF4-FFF2-40B4-BE49-F238E27FC236}">
                  <a16:creationId xmlns:a16="http://schemas.microsoft.com/office/drawing/2014/main" xmlns="" id="{B4802CAD-9CCF-3030-CE6C-7DAD72F891E9}"/>
                </a:ext>
              </a:extLst>
            </p:cNvPr>
            <p:cNvSpPr/>
            <p:nvPr/>
          </p:nvSpPr>
          <p:spPr>
            <a:xfrm>
              <a:off x="852881" y="6535699"/>
              <a:ext cx="952500" cy="180975"/>
            </a:xfrm>
            <a:custGeom>
              <a:avLst/>
              <a:gdLst/>
              <a:ahLst/>
              <a:cxnLst/>
              <a:rect l="l" t="t" r="r" b="b"/>
              <a:pathLst>
                <a:path w="952500" h="180975">
                  <a:moveTo>
                    <a:pt x="132295" y="1816"/>
                  </a:moveTo>
                  <a:lnTo>
                    <a:pt x="108635" y="1816"/>
                  </a:lnTo>
                  <a:lnTo>
                    <a:pt x="94678" y="93116"/>
                  </a:lnTo>
                  <a:lnTo>
                    <a:pt x="78282" y="1816"/>
                  </a:lnTo>
                  <a:lnTo>
                    <a:pt x="53403" y="1816"/>
                  </a:lnTo>
                  <a:lnTo>
                    <a:pt x="37630" y="93116"/>
                  </a:lnTo>
                  <a:lnTo>
                    <a:pt x="23063" y="1816"/>
                  </a:lnTo>
                  <a:lnTo>
                    <a:pt x="0" y="1816"/>
                  </a:lnTo>
                  <a:lnTo>
                    <a:pt x="24282" y="146672"/>
                  </a:lnTo>
                  <a:lnTo>
                    <a:pt x="47942" y="146672"/>
                  </a:lnTo>
                  <a:lnTo>
                    <a:pt x="66154" y="46253"/>
                  </a:lnTo>
                  <a:lnTo>
                    <a:pt x="84353" y="146672"/>
                  </a:lnTo>
                  <a:lnTo>
                    <a:pt x="107416" y="146672"/>
                  </a:lnTo>
                  <a:lnTo>
                    <a:pt x="132295" y="1816"/>
                  </a:lnTo>
                  <a:close/>
                </a:path>
                <a:path w="952500" h="180975">
                  <a:moveTo>
                    <a:pt x="205130" y="70599"/>
                  </a:moveTo>
                  <a:lnTo>
                    <a:pt x="186690" y="34734"/>
                  </a:lnTo>
                  <a:lnTo>
                    <a:pt x="183883" y="34201"/>
                  </a:lnTo>
                  <a:lnTo>
                    <a:pt x="183883" y="70599"/>
                  </a:lnTo>
                  <a:lnTo>
                    <a:pt x="183883" y="74244"/>
                  </a:lnTo>
                  <a:lnTo>
                    <a:pt x="155968" y="74244"/>
                  </a:lnTo>
                  <a:lnTo>
                    <a:pt x="155968" y="70599"/>
                  </a:lnTo>
                  <a:lnTo>
                    <a:pt x="156273" y="63931"/>
                  </a:lnTo>
                  <a:lnTo>
                    <a:pt x="157937" y="56972"/>
                  </a:lnTo>
                  <a:lnTo>
                    <a:pt x="162115" y="51511"/>
                  </a:lnTo>
                  <a:lnTo>
                    <a:pt x="169926" y="49288"/>
                  </a:lnTo>
                  <a:lnTo>
                    <a:pt x="177228" y="51422"/>
                  </a:lnTo>
                  <a:lnTo>
                    <a:pt x="181457" y="56743"/>
                  </a:lnTo>
                  <a:lnTo>
                    <a:pt x="183413" y="63665"/>
                  </a:lnTo>
                  <a:lnTo>
                    <a:pt x="183883" y="70599"/>
                  </a:lnTo>
                  <a:lnTo>
                    <a:pt x="183883" y="34201"/>
                  </a:lnTo>
                  <a:lnTo>
                    <a:pt x="141859" y="42824"/>
                  </a:lnTo>
                  <a:lnTo>
                    <a:pt x="134124" y="71805"/>
                  </a:lnTo>
                  <a:lnTo>
                    <a:pt x="134124" y="94335"/>
                  </a:lnTo>
                  <a:lnTo>
                    <a:pt x="136232" y="120091"/>
                  </a:lnTo>
                  <a:lnTo>
                    <a:pt x="142849" y="137007"/>
                  </a:lnTo>
                  <a:lnTo>
                    <a:pt x="154343" y="146278"/>
                  </a:lnTo>
                  <a:lnTo>
                    <a:pt x="171145" y="149098"/>
                  </a:lnTo>
                  <a:lnTo>
                    <a:pt x="187198" y="145910"/>
                  </a:lnTo>
                  <a:lnTo>
                    <a:pt x="197688" y="137693"/>
                  </a:lnTo>
                  <a:lnTo>
                    <a:pt x="202742" y="127800"/>
                  </a:lnTo>
                  <a:lnTo>
                    <a:pt x="203403" y="126504"/>
                  </a:lnTo>
                  <a:lnTo>
                    <a:pt x="205130" y="114414"/>
                  </a:lnTo>
                  <a:lnTo>
                    <a:pt x="205130" y="107111"/>
                  </a:lnTo>
                  <a:lnTo>
                    <a:pt x="183883" y="107111"/>
                  </a:lnTo>
                  <a:lnTo>
                    <a:pt x="183832" y="120091"/>
                  </a:lnTo>
                  <a:lnTo>
                    <a:pt x="182067" y="127800"/>
                  </a:lnTo>
                  <a:lnTo>
                    <a:pt x="161429" y="127800"/>
                  </a:lnTo>
                  <a:lnTo>
                    <a:pt x="156578" y="123545"/>
                  </a:lnTo>
                  <a:lnTo>
                    <a:pt x="156578" y="93116"/>
                  </a:lnTo>
                  <a:lnTo>
                    <a:pt x="205130" y="93116"/>
                  </a:lnTo>
                  <a:lnTo>
                    <a:pt x="205130" y="74244"/>
                  </a:lnTo>
                  <a:lnTo>
                    <a:pt x="205130" y="70599"/>
                  </a:lnTo>
                  <a:close/>
                </a:path>
                <a:path w="952500" h="180975">
                  <a:moveTo>
                    <a:pt x="339852" y="33464"/>
                  </a:moveTo>
                  <a:lnTo>
                    <a:pt x="322859" y="33464"/>
                  </a:lnTo>
                  <a:lnTo>
                    <a:pt x="322859" y="13385"/>
                  </a:lnTo>
                  <a:lnTo>
                    <a:pt x="302831" y="13385"/>
                  </a:lnTo>
                  <a:lnTo>
                    <a:pt x="302831" y="33464"/>
                  </a:lnTo>
                  <a:lnTo>
                    <a:pt x="255498" y="33464"/>
                  </a:lnTo>
                  <a:lnTo>
                    <a:pt x="240233" y="35737"/>
                  </a:lnTo>
                  <a:lnTo>
                    <a:pt x="228561" y="42062"/>
                  </a:lnTo>
                  <a:lnTo>
                    <a:pt x="221107" y="51701"/>
                  </a:lnTo>
                  <a:lnTo>
                    <a:pt x="218478" y="63893"/>
                  </a:lnTo>
                  <a:lnTo>
                    <a:pt x="219684" y="73964"/>
                  </a:lnTo>
                  <a:lnTo>
                    <a:pt x="255498" y="105283"/>
                  </a:lnTo>
                  <a:lnTo>
                    <a:pt x="260959" y="108331"/>
                  </a:lnTo>
                  <a:lnTo>
                    <a:pt x="267627" y="113804"/>
                  </a:lnTo>
                  <a:lnTo>
                    <a:pt x="265201" y="121107"/>
                  </a:lnTo>
                  <a:lnTo>
                    <a:pt x="263994" y="126580"/>
                  </a:lnTo>
                  <a:lnTo>
                    <a:pt x="260959" y="129628"/>
                  </a:lnTo>
                  <a:lnTo>
                    <a:pt x="236677" y="109550"/>
                  </a:lnTo>
                  <a:lnTo>
                    <a:pt x="236677" y="108331"/>
                  </a:lnTo>
                  <a:lnTo>
                    <a:pt x="216052" y="108331"/>
                  </a:lnTo>
                  <a:lnTo>
                    <a:pt x="216052" y="111975"/>
                  </a:lnTo>
                  <a:lnTo>
                    <a:pt x="218935" y="126771"/>
                  </a:lnTo>
                  <a:lnTo>
                    <a:pt x="226822" y="138531"/>
                  </a:lnTo>
                  <a:lnTo>
                    <a:pt x="238582" y="146304"/>
                  </a:lnTo>
                  <a:lnTo>
                    <a:pt x="253072" y="149098"/>
                  </a:lnTo>
                  <a:lnTo>
                    <a:pt x="266242" y="147358"/>
                  </a:lnTo>
                  <a:lnTo>
                    <a:pt x="277495" y="141947"/>
                  </a:lnTo>
                  <a:lnTo>
                    <a:pt x="285330" y="132676"/>
                  </a:lnTo>
                  <a:lnTo>
                    <a:pt x="288264" y="119278"/>
                  </a:lnTo>
                  <a:lnTo>
                    <a:pt x="287312" y="110109"/>
                  </a:lnTo>
                  <a:lnTo>
                    <a:pt x="284251" y="102463"/>
                  </a:lnTo>
                  <a:lnTo>
                    <a:pt x="278790" y="96088"/>
                  </a:lnTo>
                  <a:lnTo>
                    <a:pt x="270662" y="90678"/>
                  </a:lnTo>
                  <a:lnTo>
                    <a:pt x="248818" y="79108"/>
                  </a:lnTo>
                  <a:lnTo>
                    <a:pt x="242747" y="74244"/>
                  </a:lnTo>
                  <a:lnTo>
                    <a:pt x="239115" y="69989"/>
                  </a:lnTo>
                  <a:lnTo>
                    <a:pt x="239712" y="62687"/>
                  </a:lnTo>
                  <a:lnTo>
                    <a:pt x="240322" y="59639"/>
                  </a:lnTo>
                  <a:lnTo>
                    <a:pt x="242138" y="52946"/>
                  </a:lnTo>
                  <a:lnTo>
                    <a:pt x="302831" y="52946"/>
                  </a:lnTo>
                  <a:lnTo>
                    <a:pt x="302831" y="129019"/>
                  </a:lnTo>
                  <a:lnTo>
                    <a:pt x="304647" y="134493"/>
                  </a:lnTo>
                  <a:lnTo>
                    <a:pt x="305866" y="139369"/>
                  </a:lnTo>
                  <a:lnTo>
                    <a:pt x="308292" y="142405"/>
                  </a:lnTo>
                  <a:lnTo>
                    <a:pt x="310718" y="146672"/>
                  </a:lnTo>
                  <a:lnTo>
                    <a:pt x="333781" y="146672"/>
                  </a:lnTo>
                  <a:lnTo>
                    <a:pt x="330136" y="143014"/>
                  </a:lnTo>
                  <a:lnTo>
                    <a:pt x="328320" y="139979"/>
                  </a:lnTo>
                  <a:lnTo>
                    <a:pt x="327101" y="135102"/>
                  </a:lnTo>
                  <a:lnTo>
                    <a:pt x="325285" y="130848"/>
                  </a:lnTo>
                  <a:lnTo>
                    <a:pt x="323469" y="125374"/>
                  </a:lnTo>
                  <a:lnTo>
                    <a:pt x="323469" y="119278"/>
                  </a:lnTo>
                  <a:lnTo>
                    <a:pt x="323469" y="52946"/>
                  </a:lnTo>
                  <a:lnTo>
                    <a:pt x="339852" y="52946"/>
                  </a:lnTo>
                  <a:lnTo>
                    <a:pt x="339852" y="33464"/>
                  </a:lnTo>
                  <a:close/>
                </a:path>
                <a:path w="952500" h="180975">
                  <a:moveTo>
                    <a:pt x="373227" y="34074"/>
                  </a:moveTo>
                  <a:lnTo>
                    <a:pt x="351993" y="34074"/>
                  </a:lnTo>
                  <a:lnTo>
                    <a:pt x="351993" y="146672"/>
                  </a:lnTo>
                  <a:lnTo>
                    <a:pt x="373227" y="146672"/>
                  </a:lnTo>
                  <a:lnTo>
                    <a:pt x="373227" y="34074"/>
                  </a:lnTo>
                  <a:close/>
                </a:path>
                <a:path w="952500" h="180975">
                  <a:moveTo>
                    <a:pt x="374446" y="4864"/>
                  </a:moveTo>
                  <a:lnTo>
                    <a:pt x="369582" y="0"/>
                  </a:lnTo>
                  <a:lnTo>
                    <a:pt x="356235" y="0"/>
                  </a:lnTo>
                  <a:lnTo>
                    <a:pt x="350774" y="4864"/>
                  </a:lnTo>
                  <a:lnTo>
                    <a:pt x="350774" y="18249"/>
                  </a:lnTo>
                  <a:lnTo>
                    <a:pt x="356235" y="23126"/>
                  </a:lnTo>
                  <a:lnTo>
                    <a:pt x="369582" y="23126"/>
                  </a:lnTo>
                  <a:lnTo>
                    <a:pt x="374446" y="18249"/>
                  </a:lnTo>
                  <a:lnTo>
                    <a:pt x="374446" y="4864"/>
                  </a:lnTo>
                  <a:close/>
                </a:path>
                <a:path w="952500" h="180975">
                  <a:moveTo>
                    <a:pt x="455764" y="60248"/>
                  </a:moveTo>
                  <a:lnTo>
                    <a:pt x="453910" y="49618"/>
                  </a:lnTo>
                  <a:lnTo>
                    <a:pt x="448703" y="40462"/>
                  </a:lnTo>
                  <a:lnTo>
                    <a:pt x="440651" y="34061"/>
                  </a:lnTo>
                  <a:lnTo>
                    <a:pt x="430276" y="31648"/>
                  </a:lnTo>
                  <a:lnTo>
                    <a:pt x="419963" y="31648"/>
                  </a:lnTo>
                  <a:lnTo>
                    <a:pt x="413893" y="34683"/>
                  </a:lnTo>
                  <a:lnTo>
                    <a:pt x="407822" y="43205"/>
                  </a:lnTo>
                  <a:lnTo>
                    <a:pt x="407822" y="33464"/>
                  </a:lnTo>
                  <a:lnTo>
                    <a:pt x="387794" y="33464"/>
                  </a:lnTo>
                  <a:lnTo>
                    <a:pt x="387794" y="146672"/>
                  </a:lnTo>
                  <a:lnTo>
                    <a:pt x="408432" y="146672"/>
                  </a:lnTo>
                  <a:lnTo>
                    <a:pt x="408432" y="57200"/>
                  </a:lnTo>
                  <a:lnTo>
                    <a:pt x="415099" y="51117"/>
                  </a:lnTo>
                  <a:lnTo>
                    <a:pt x="422389" y="51117"/>
                  </a:lnTo>
                  <a:lnTo>
                    <a:pt x="427850" y="51117"/>
                  </a:lnTo>
                  <a:lnTo>
                    <a:pt x="434517" y="56591"/>
                  </a:lnTo>
                  <a:lnTo>
                    <a:pt x="434517" y="146672"/>
                  </a:lnTo>
                  <a:lnTo>
                    <a:pt x="455764" y="146672"/>
                  </a:lnTo>
                  <a:lnTo>
                    <a:pt x="455764" y="60248"/>
                  </a:lnTo>
                  <a:close/>
                </a:path>
                <a:path w="952500" h="180975">
                  <a:moveTo>
                    <a:pt x="551040" y="45034"/>
                  </a:moveTo>
                  <a:lnTo>
                    <a:pt x="550964" y="36436"/>
                  </a:lnTo>
                  <a:lnTo>
                    <a:pt x="545579" y="31038"/>
                  </a:lnTo>
                  <a:lnTo>
                    <a:pt x="533438" y="31038"/>
                  </a:lnTo>
                  <a:lnTo>
                    <a:pt x="528650" y="36436"/>
                  </a:lnTo>
                  <a:lnTo>
                    <a:pt x="528650" y="44424"/>
                  </a:lnTo>
                  <a:lnTo>
                    <a:pt x="529196" y="45034"/>
                  </a:lnTo>
                  <a:lnTo>
                    <a:pt x="528586" y="44361"/>
                  </a:lnTo>
                  <a:lnTo>
                    <a:pt x="524929" y="40309"/>
                  </a:lnTo>
                  <a:lnTo>
                    <a:pt x="519176" y="36436"/>
                  </a:lnTo>
                  <a:lnTo>
                    <a:pt x="514629" y="34874"/>
                  </a:lnTo>
                  <a:lnTo>
                    <a:pt x="514629" y="74244"/>
                  </a:lnTo>
                  <a:lnTo>
                    <a:pt x="514083" y="83629"/>
                  </a:lnTo>
                  <a:lnTo>
                    <a:pt x="512051" y="91821"/>
                  </a:lnTo>
                  <a:lnTo>
                    <a:pt x="507974" y="97612"/>
                  </a:lnTo>
                  <a:lnTo>
                    <a:pt x="501281" y="99809"/>
                  </a:lnTo>
                  <a:lnTo>
                    <a:pt x="494322" y="97866"/>
                  </a:lnTo>
                  <a:lnTo>
                    <a:pt x="490283" y="92506"/>
                  </a:lnTo>
                  <a:lnTo>
                    <a:pt x="488391" y="84404"/>
                  </a:lnTo>
                  <a:lnTo>
                    <a:pt x="487934" y="74244"/>
                  </a:lnTo>
                  <a:lnTo>
                    <a:pt x="488480" y="64541"/>
                  </a:lnTo>
                  <a:lnTo>
                    <a:pt x="490512" y="56819"/>
                  </a:lnTo>
                  <a:lnTo>
                    <a:pt x="494588" y="51739"/>
                  </a:lnTo>
                  <a:lnTo>
                    <a:pt x="501281" y="49898"/>
                  </a:lnTo>
                  <a:lnTo>
                    <a:pt x="507974" y="51473"/>
                  </a:lnTo>
                  <a:lnTo>
                    <a:pt x="512051" y="56134"/>
                  </a:lnTo>
                  <a:lnTo>
                    <a:pt x="514083" y="63766"/>
                  </a:lnTo>
                  <a:lnTo>
                    <a:pt x="514629" y="74244"/>
                  </a:lnTo>
                  <a:lnTo>
                    <a:pt x="514629" y="34874"/>
                  </a:lnTo>
                  <a:lnTo>
                    <a:pt x="511619" y="33820"/>
                  </a:lnTo>
                  <a:lnTo>
                    <a:pt x="501891" y="32854"/>
                  </a:lnTo>
                  <a:lnTo>
                    <a:pt x="481723" y="37096"/>
                  </a:lnTo>
                  <a:lnTo>
                    <a:pt x="471690" y="47548"/>
                  </a:lnTo>
                  <a:lnTo>
                    <a:pt x="468261" y="60845"/>
                  </a:lnTo>
                  <a:lnTo>
                    <a:pt x="467906" y="73634"/>
                  </a:lnTo>
                  <a:lnTo>
                    <a:pt x="468249" y="86042"/>
                  </a:lnTo>
                  <a:lnTo>
                    <a:pt x="471614" y="100266"/>
                  </a:lnTo>
                  <a:lnTo>
                    <a:pt x="481469" y="111975"/>
                  </a:lnTo>
                  <a:lnTo>
                    <a:pt x="484403" y="112699"/>
                  </a:lnTo>
                  <a:lnTo>
                    <a:pt x="477799" y="114173"/>
                  </a:lnTo>
                  <a:lnTo>
                    <a:pt x="472300" y="118440"/>
                  </a:lnTo>
                  <a:lnTo>
                    <a:pt x="468845" y="124650"/>
                  </a:lnTo>
                  <a:lnTo>
                    <a:pt x="467906" y="132067"/>
                  </a:lnTo>
                  <a:lnTo>
                    <a:pt x="468503" y="139979"/>
                  </a:lnTo>
                  <a:lnTo>
                    <a:pt x="472147" y="144843"/>
                  </a:lnTo>
                  <a:lnTo>
                    <a:pt x="482460" y="146672"/>
                  </a:lnTo>
                  <a:lnTo>
                    <a:pt x="467296" y="149098"/>
                  </a:lnTo>
                  <a:lnTo>
                    <a:pt x="467906" y="158229"/>
                  </a:lnTo>
                  <a:lnTo>
                    <a:pt x="467906" y="163715"/>
                  </a:lnTo>
                  <a:lnTo>
                    <a:pt x="469290" y="171246"/>
                  </a:lnTo>
                  <a:lnTo>
                    <a:pt x="473595" y="176568"/>
                  </a:lnTo>
                  <a:lnTo>
                    <a:pt x="480961" y="179717"/>
                  </a:lnTo>
                  <a:lnTo>
                    <a:pt x="491566" y="180746"/>
                  </a:lnTo>
                  <a:lnTo>
                    <a:pt x="519480" y="180746"/>
                  </a:lnTo>
                  <a:lnTo>
                    <a:pt x="548005" y="153974"/>
                  </a:lnTo>
                  <a:lnTo>
                    <a:pt x="546620" y="146672"/>
                  </a:lnTo>
                  <a:lnTo>
                    <a:pt x="546100" y="143916"/>
                  </a:lnTo>
                  <a:lnTo>
                    <a:pt x="540956" y="136017"/>
                  </a:lnTo>
                  <a:lnTo>
                    <a:pt x="532053" y="130860"/>
                  </a:lnTo>
                  <a:lnTo>
                    <a:pt x="531622" y="130810"/>
                  </a:lnTo>
                  <a:lnTo>
                    <a:pt x="531622" y="147891"/>
                  </a:lnTo>
                  <a:lnTo>
                    <a:pt x="531622" y="163715"/>
                  </a:lnTo>
                  <a:lnTo>
                    <a:pt x="484898" y="163715"/>
                  </a:lnTo>
                  <a:lnTo>
                    <a:pt x="484898" y="146672"/>
                  </a:lnTo>
                  <a:lnTo>
                    <a:pt x="523735" y="146672"/>
                  </a:lnTo>
                  <a:lnTo>
                    <a:pt x="531622" y="147891"/>
                  </a:lnTo>
                  <a:lnTo>
                    <a:pt x="531622" y="130810"/>
                  </a:lnTo>
                  <a:lnTo>
                    <a:pt x="518883" y="129019"/>
                  </a:lnTo>
                  <a:lnTo>
                    <a:pt x="484898" y="129019"/>
                  </a:lnTo>
                  <a:lnTo>
                    <a:pt x="484898" y="112814"/>
                  </a:lnTo>
                  <a:lnTo>
                    <a:pt x="501281" y="116852"/>
                  </a:lnTo>
                  <a:lnTo>
                    <a:pt x="519087" y="112585"/>
                  </a:lnTo>
                  <a:lnTo>
                    <a:pt x="519811" y="112420"/>
                  </a:lnTo>
                  <a:lnTo>
                    <a:pt x="529805" y="101485"/>
                  </a:lnTo>
                  <a:lnTo>
                    <a:pt x="530288" y="99809"/>
                  </a:lnTo>
                  <a:lnTo>
                    <a:pt x="533882" y="87579"/>
                  </a:lnTo>
                  <a:lnTo>
                    <a:pt x="534657" y="74244"/>
                  </a:lnTo>
                  <a:lnTo>
                    <a:pt x="534606" y="68707"/>
                  </a:lnTo>
                  <a:lnTo>
                    <a:pt x="534200" y="62382"/>
                  </a:lnTo>
                  <a:lnTo>
                    <a:pt x="533120" y="55587"/>
                  </a:lnTo>
                  <a:lnTo>
                    <a:pt x="531380" y="49898"/>
                  </a:lnTo>
                  <a:lnTo>
                    <a:pt x="531012" y="48679"/>
                  </a:lnTo>
                  <a:lnTo>
                    <a:pt x="532841" y="51117"/>
                  </a:lnTo>
                  <a:lnTo>
                    <a:pt x="535876" y="52946"/>
                  </a:lnTo>
                  <a:lnTo>
                    <a:pt x="539508" y="52946"/>
                  </a:lnTo>
                  <a:lnTo>
                    <a:pt x="545579" y="53555"/>
                  </a:lnTo>
                  <a:lnTo>
                    <a:pt x="551040" y="48679"/>
                  </a:lnTo>
                  <a:lnTo>
                    <a:pt x="551040" y="45034"/>
                  </a:lnTo>
                  <a:close/>
                </a:path>
                <a:path w="952500" h="180975">
                  <a:moveTo>
                    <a:pt x="625690" y="58420"/>
                  </a:moveTo>
                  <a:lnTo>
                    <a:pt x="624090" y="48590"/>
                  </a:lnTo>
                  <a:lnTo>
                    <a:pt x="619239" y="40005"/>
                  </a:lnTo>
                  <a:lnTo>
                    <a:pt x="611098" y="33947"/>
                  </a:lnTo>
                  <a:lnTo>
                    <a:pt x="599592" y="31648"/>
                  </a:lnTo>
                  <a:lnTo>
                    <a:pt x="588060" y="31648"/>
                  </a:lnTo>
                  <a:lnTo>
                    <a:pt x="583819" y="36512"/>
                  </a:lnTo>
                  <a:lnTo>
                    <a:pt x="578358" y="43205"/>
                  </a:lnTo>
                  <a:lnTo>
                    <a:pt x="578358" y="1816"/>
                  </a:lnTo>
                  <a:lnTo>
                    <a:pt x="556501" y="1816"/>
                  </a:lnTo>
                  <a:lnTo>
                    <a:pt x="556501" y="146672"/>
                  </a:lnTo>
                  <a:lnTo>
                    <a:pt x="578358" y="146672"/>
                  </a:lnTo>
                  <a:lnTo>
                    <a:pt x="578358" y="56591"/>
                  </a:lnTo>
                  <a:lnTo>
                    <a:pt x="582599" y="50507"/>
                  </a:lnTo>
                  <a:lnTo>
                    <a:pt x="601408" y="50507"/>
                  </a:lnTo>
                  <a:lnTo>
                    <a:pt x="605053" y="56591"/>
                  </a:lnTo>
                  <a:lnTo>
                    <a:pt x="605053" y="146672"/>
                  </a:lnTo>
                  <a:lnTo>
                    <a:pt x="625690" y="146672"/>
                  </a:lnTo>
                  <a:lnTo>
                    <a:pt x="625690" y="58420"/>
                  </a:lnTo>
                  <a:close/>
                </a:path>
                <a:path w="952500" h="180975">
                  <a:moveTo>
                    <a:pt x="706399" y="67551"/>
                  </a:moveTo>
                  <a:lnTo>
                    <a:pt x="703567" y="51117"/>
                  </a:lnTo>
                  <a:lnTo>
                    <a:pt x="703491" y="50647"/>
                  </a:lnTo>
                  <a:lnTo>
                    <a:pt x="695858" y="39560"/>
                  </a:lnTo>
                  <a:lnTo>
                    <a:pt x="686981" y="34531"/>
                  </a:lnTo>
                  <a:lnTo>
                    <a:pt x="686981" y="59639"/>
                  </a:lnTo>
                  <a:lnTo>
                    <a:pt x="686981" y="122326"/>
                  </a:lnTo>
                  <a:lnTo>
                    <a:pt x="681520" y="128409"/>
                  </a:lnTo>
                  <a:lnTo>
                    <a:pt x="664527" y="128409"/>
                  </a:lnTo>
                  <a:lnTo>
                    <a:pt x="659676" y="122326"/>
                  </a:lnTo>
                  <a:lnTo>
                    <a:pt x="659676" y="59639"/>
                  </a:lnTo>
                  <a:lnTo>
                    <a:pt x="662101" y="51117"/>
                  </a:lnTo>
                  <a:lnTo>
                    <a:pt x="684555" y="51117"/>
                  </a:lnTo>
                  <a:lnTo>
                    <a:pt x="686981" y="59639"/>
                  </a:lnTo>
                  <a:lnTo>
                    <a:pt x="686981" y="34531"/>
                  </a:lnTo>
                  <a:lnTo>
                    <a:pt x="685152" y="33489"/>
                  </a:lnTo>
                  <a:lnTo>
                    <a:pt x="673023" y="31648"/>
                  </a:lnTo>
                  <a:lnTo>
                    <a:pt x="660387" y="33489"/>
                  </a:lnTo>
                  <a:lnTo>
                    <a:pt x="649732" y="39560"/>
                  </a:lnTo>
                  <a:lnTo>
                    <a:pt x="642391" y="50647"/>
                  </a:lnTo>
                  <a:lnTo>
                    <a:pt x="639648" y="67551"/>
                  </a:lnTo>
                  <a:lnTo>
                    <a:pt x="639648" y="117462"/>
                  </a:lnTo>
                  <a:lnTo>
                    <a:pt x="642048" y="130619"/>
                  </a:lnTo>
                  <a:lnTo>
                    <a:pt x="648830" y="140589"/>
                  </a:lnTo>
                  <a:lnTo>
                    <a:pt x="659358" y="146900"/>
                  </a:lnTo>
                  <a:lnTo>
                    <a:pt x="673023" y="149098"/>
                  </a:lnTo>
                  <a:lnTo>
                    <a:pt x="687197" y="146900"/>
                  </a:lnTo>
                  <a:lnTo>
                    <a:pt x="697674" y="140589"/>
                  </a:lnTo>
                  <a:lnTo>
                    <a:pt x="704176" y="130619"/>
                  </a:lnTo>
                  <a:lnTo>
                    <a:pt x="704545" y="128409"/>
                  </a:lnTo>
                  <a:lnTo>
                    <a:pt x="706399" y="117462"/>
                  </a:lnTo>
                  <a:lnTo>
                    <a:pt x="706399" y="67551"/>
                  </a:lnTo>
                  <a:close/>
                </a:path>
                <a:path w="952500" h="180975">
                  <a:moveTo>
                    <a:pt x="787717" y="33464"/>
                  </a:moveTo>
                  <a:lnTo>
                    <a:pt x="767702" y="33464"/>
                  </a:lnTo>
                  <a:lnTo>
                    <a:pt x="767702" y="121716"/>
                  </a:lnTo>
                  <a:lnTo>
                    <a:pt x="762228" y="129628"/>
                  </a:lnTo>
                  <a:lnTo>
                    <a:pt x="746455" y="129628"/>
                  </a:lnTo>
                  <a:lnTo>
                    <a:pt x="741603" y="126580"/>
                  </a:lnTo>
                  <a:lnTo>
                    <a:pt x="741603" y="33464"/>
                  </a:lnTo>
                  <a:lnTo>
                    <a:pt x="720966" y="33464"/>
                  </a:lnTo>
                  <a:lnTo>
                    <a:pt x="720966" y="112585"/>
                  </a:lnTo>
                  <a:lnTo>
                    <a:pt x="722287" y="128054"/>
                  </a:lnTo>
                  <a:lnTo>
                    <a:pt x="726503" y="139522"/>
                  </a:lnTo>
                  <a:lnTo>
                    <a:pt x="734021" y="146646"/>
                  </a:lnTo>
                  <a:lnTo>
                    <a:pt x="745236" y="149098"/>
                  </a:lnTo>
                  <a:lnTo>
                    <a:pt x="751827" y="148310"/>
                  </a:lnTo>
                  <a:lnTo>
                    <a:pt x="757834" y="145986"/>
                  </a:lnTo>
                  <a:lnTo>
                    <a:pt x="763168" y="142176"/>
                  </a:lnTo>
                  <a:lnTo>
                    <a:pt x="767702" y="136931"/>
                  </a:lnTo>
                  <a:lnTo>
                    <a:pt x="767702" y="146672"/>
                  </a:lnTo>
                  <a:lnTo>
                    <a:pt x="787717" y="146672"/>
                  </a:lnTo>
                  <a:lnTo>
                    <a:pt x="787717" y="33464"/>
                  </a:lnTo>
                  <a:close/>
                </a:path>
                <a:path w="952500" h="180975">
                  <a:moveTo>
                    <a:pt x="870254" y="117462"/>
                  </a:moveTo>
                  <a:lnTo>
                    <a:pt x="832637" y="74244"/>
                  </a:lnTo>
                  <a:lnTo>
                    <a:pt x="823226" y="65405"/>
                  </a:lnTo>
                  <a:lnTo>
                    <a:pt x="823379" y="57429"/>
                  </a:lnTo>
                  <a:lnTo>
                    <a:pt x="829221" y="52082"/>
                  </a:lnTo>
                  <a:lnTo>
                    <a:pt x="836879" y="51117"/>
                  </a:lnTo>
                  <a:lnTo>
                    <a:pt x="847801" y="54165"/>
                  </a:lnTo>
                  <a:lnTo>
                    <a:pt x="847801" y="67551"/>
                  </a:lnTo>
                  <a:lnTo>
                    <a:pt x="868438" y="67551"/>
                  </a:lnTo>
                  <a:lnTo>
                    <a:pt x="868006" y="61937"/>
                  </a:lnTo>
                  <a:lnTo>
                    <a:pt x="864920" y="51117"/>
                  </a:lnTo>
                  <a:lnTo>
                    <a:pt x="864501" y="49618"/>
                  </a:lnTo>
                  <a:lnTo>
                    <a:pt x="854608" y="37249"/>
                  </a:lnTo>
                  <a:lnTo>
                    <a:pt x="835063" y="31648"/>
                  </a:lnTo>
                  <a:lnTo>
                    <a:pt x="822769" y="33680"/>
                  </a:lnTo>
                  <a:lnTo>
                    <a:pt x="812304" y="39700"/>
                  </a:lnTo>
                  <a:lnTo>
                    <a:pt x="805027" y="49593"/>
                  </a:lnTo>
                  <a:lnTo>
                    <a:pt x="802284" y="63284"/>
                  </a:lnTo>
                  <a:lnTo>
                    <a:pt x="803402" y="72301"/>
                  </a:lnTo>
                  <a:lnTo>
                    <a:pt x="806615" y="80098"/>
                  </a:lnTo>
                  <a:lnTo>
                    <a:pt x="811758" y="86652"/>
                  </a:lnTo>
                  <a:lnTo>
                    <a:pt x="818680" y="91897"/>
                  </a:lnTo>
                  <a:lnTo>
                    <a:pt x="837488" y="103454"/>
                  </a:lnTo>
                  <a:lnTo>
                    <a:pt x="846709" y="111810"/>
                  </a:lnTo>
                  <a:lnTo>
                    <a:pt x="848029" y="120116"/>
                  </a:lnTo>
                  <a:lnTo>
                    <a:pt x="844232" y="126479"/>
                  </a:lnTo>
                  <a:lnTo>
                    <a:pt x="838098" y="129019"/>
                  </a:lnTo>
                  <a:lnTo>
                    <a:pt x="829868" y="127152"/>
                  </a:lnTo>
                  <a:lnTo>
                    <a:pt x="824217" y="122326"/>
                  </a:lnTo>
                  <a:lnTo>
                    <a:pt x="820940" y="115671"/>
                  </a:lnTo>
                  <a:lnTo>
                    <a:pt x="819962" y="108839"/>
                  </a:lnTo>
                  <a:lnTo>
                    <a:pt x="819886" y="107111"/>
                  </a:lnTo>
                  <a:lnTo>
                    <a:pt x="799249" y="107111"/>
                  </a:lnTo>
                  <a:lnTo>
                    <a:pt x="799249" y="109550"/>
                  </a:lnTo>
                  <a:lnTo>
                    <a:pt x="801268" y="123177"/>
                  </a:lnTo>
                  <a:lnTo>
                    <a:pt x="807593" y="135940"/>
                  </a:lnTo>
                  <a:lnTo>
                    <a:pt x="818705" y="145402"/>
                  </a:lnTo>
                  <a:lnTo>
                    <a:pt x="835063" y="149098"/>
                  </a:lnTo>
                  <a:lnTo>
                    <a:pt x="849172" y="147154"/>
                  </a:lnTo>
                  <a:lnTo>
                    <a:pt x="860171" y="141262"/>
                  </a:lnTo>
                  <a:lnTo>
                    <a:pt x="867410" y="131381"/>
                  </a:lnTo>
                  <a:lnTo>
                    <a:pt x="867892" y="129019"/>
                  </a:lnTo>
                  <a:lnTo>
                    <a:pt x="870254" y="117462"/>
                  </a:lnTo>
                  <a:close/>
                </a:path>
                <a:path w="952500" h="180975">
                  <a:moveTo>
                    <a:pt x="952182" y="70599"/>
                  </a:moveTo>
                  <a:lnTo>
                    <a:pt x="933754" y="34734"/>
                  </a:lnTo>
                  <a:lnTo>
                    <a:pt x="930338" y="34086"/>
                  </a:lnTo>
                  <a:lnTo>
                    <a:pt x="930338" y="62077"/>
                  </a:lnTo>
                  <a:lnTo>
                    <a:pt x="930338" y="74244"/>
                  </a:lnTo>
                  <a:lnTo>
                    <a:pt x="902423" y="74244"/>
                  </a:lnTo>
                  <a:lnTo>
                    <a:pt x="902423" y="70599"/>
                  </a:lnTo>
                  <a:lnTo>
                    <a:pt x="902817" y="63931"/>
                  </a:lnTo>
                  <a:lnTo>
                    <a:pt x="904697" y="56972"/>
                  </a:lnTo>
                  <a:lnTo>
                    <a:pt x="909078" y="51511"/>
                  </a:lnTo>
                  <a:lnTo>
                    <a:pt x="916990" y="49288"/>
                  </a:lnTo>
                  <a:lnTo>
                    <a:pt x="929119" y="49288"/>
                  </a:lnTo>
                  <a:lnTo>
                    <a:pt x="930338" y="62077"/>
                  </a:lnTo>
                  <a:lnTo>
                    <a:pt x="930338" y="34086"/>
                  </a:lnTo>
                  <a:lnTo>
                    <a:pt x="888619" y="42824"/>
                  </a:lnTo>
                  <a:lnTo>
                    <a:pt x="880579" y="71805"/>
                  </a:lnTo>
                  <a:lnTo>
                    <a:pt x="880579" y="94322"/>
                  </a:lnTo>
                  <a:lnTo>
                    <a:pt x="882789" y="120091"/>
                  </a:lnTo>
                  <a:lnTo>
                    <a:pt x="889596" y="137007"/>
                  </a:lnTo>
                  <a:lnTo>
                    <a:pt x="901319" y="146278"/>
                  </a:lnTo>
                  <a:lnTo>
                    <a:pt x="918197" y="149098"/>
                  </a:lnTo>
                  <a:lnTo>
                    <a:pt x="934262" y="145910"/>
                  </a:lnTo>
                  <a:lnTo>
                    <a:pt x="944753" y="137693"/>
                  </a:lnTo>
                  <a:lnTo>
                    <a:pt x="949794" y="127800"/>
                  </a:lnTo>
                  <a:lnTo>
                    <a:pt x="950455" y="126504"/>
                  </a:lnTo>
                  <a:lnTo>
                    <a:pt x="952182" y="114414"/>
                  </a:lnTo>
                  <a:lnTo>
                    <a:pt x="952182" y="107111"/>
                  </a:lnTo>
                  <a:lnTo>
                    <a:pt x="930338" y="107111"/>
                  </a:lnTo>
                  <a:lnTo>
                    <a:pt x="930313" y="120091"/>
                  </a:lnTo>
                  <a:lnTo>
                    <a:pt x="929119" y="127800"/>
                  </a:lnTo>
                  <a:lnTo>
                    <a:pt x="908494" y="127800"/>
                  </a:lnTo>
                  <a:lnTo>
                    <a:pt x="903630" y="123545"/>
                  </a:lnTo>
                  <a:lnTo>
                    <a:pt x="903630" y="93116"/>
                  </a:lnTo>
                  <a:lnTo>
                    <a:pt x="952182" y="93116"/>
                  </a:lnTo>
                  <a:lnTo>
                    <a:pt x="952182" y="74244"/>
                  </a:lnTo>
                  <a:lnTo>
                    <a:pt x="952182" y="70599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4">
            <a:extLst>
              <a:ext uri="{FF2B5EF4-FFF2-40B4-BE49-F238E27FC236}">
                <a16:creationId xmlns:a16="http://schemas.microsoft.com/office/drawing/2014/main" xmlns="" id="{7E482C4B-1A62-094C-5A76-97798EF5EF4F}"/>
              </a:ext>
            </a:extLst>
          </p:cNvPr>
          <p:cNvSpPr txBox="1">
            <a:spLocks/>
          </p:cNvSpPr>
          <p:nvPr/>
        </p:nvSpPr>
        <p:spPr>
          <a:xfrm>
            <a:off x="454620" y="119091"/>
            <a:ext cx="10518180" cy="939068"/>
          </a:xfrm>
          <a:prstGeom prst="rect">
            <a:avLst/>
          </a:prstGeom>
        </p:spPr>
        <p:txBody>
          <a:bodyPr vert="horz" wrap="square" lIns="0" tIns="63846" rIns="0" bIns="0" rtlCol="0" anchor="t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6195"/>
            <a:r>
              <a:rPr lang="en-US" dirty="0" smtClean="0">
                <a:solidFill>
                  <a:srgbClr val="31446D"/>
                </a:solidFill>
              </a:rPr>
              <a:t>Accelerator Hub (Etna, PA)</a:t>
            </a:r>
            <a:endParaRPr lang="en-US" dirty="0">
              <a:solidFill>
                <a:srgbClr val="31446D"/>
              </a:solidFill>
            </a:endParaRPr>
          </a:p>
          <a:p>
            <a:pPr marL="36195"/>
            <a:endParaRPr lang="en-US" dirty="0">
              <a:solidFill>
                <a:srgbClr val="31446D"/>
              </a:solidFill>
            </a:endParaRPr>
          </a:p>
        </p:txBody>
      </p:sp>
      <p:pic>
        <p:nvPicPr>
          <p:cNvPr id="2054" name="Picture 6" descr="eVinci office rend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2" y="1058159"/>
            <a:ext cx="1071562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61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AF651E-54BD-3F4D-83CB-8B203D837C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5BB4796-B36F-1C48-BC51-BC8116EC734B}"/>
              </a:ext>
            </a:extLst>
          </p:cNvPr>
          <p:cNvSpPr txBox="1"/>
          <p:nvPr/>
        </p:nvSpPr>
        <p:spPr>
          <a:xfrm>
            <a:off x="0" y="187846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lack" pitchFamily="2" charset="0"/>
                <a:ea typeface="+mn-ea"/>
                <a:cs typeface="Gotham Black" pitchFamily="2" charset="0"/>
              </a:rPr>
              <a:t>Thank </a:t>
            </a:r>
            <a:r>
              <a:rPr kumimoji="0" lang="en-US" sz="5400" b="1" i="0" u="none" strike="noStrike" kern="1200" cap="none" spc="-150" normalizeH="0" baseline="0" noProof="0">
                <a:ln>
                  <a:noFill/>
                </a:ln>
                <a:solidFill>
                  <a:srgbClr val="8CC53E"/>
                </a:solidFill>
                <a:effectLst/>
                <a:uLnTx/>
                <a:uFillTx/>
                <a:latin typeface="Gotham Black" pitchFamily="2" charset="0"/>
                <a:ea typeface="+mn-ea"/>
                <a:cs typeface="Gotham Black" pitchFamily="2" charset="0"/>
              </a:rPr>
              <a:t>You </a:t>
            </a:r>
          </a:p>
        </p:txBody>
      </p:sp>
      <p:sp>
        <p:nvSpPr>
          <p:cNvPr id="18" name="object 32">
            <a:extLst>
              <a:ext uri="{FF2B5EF4-FFF2-40B4-BE49-F238E27FC236}">
                <a16:creationId xmlns:a16="http://schemas.microsoft.com/office/drawing/2014/main" xmlns="" id="{69820F76-966F-D648-A3D5-BC269834EB72}"/>
              </a:ext>
            </a:extLst>
          </p:cNvPr>
          <p:cNvSpPr/>
          <p:nvPr/>
        </p:nvSpPr>
        <p:spPr>
          <a:xfrm>
            <a:off x="6757707" y="3831465"/>
            <a:ext cx="7429" cy="10677"/>
          </a:xfrm>
          <a:custGeom>
            <a:avLst/>
            <a:gdLst/>
            <a:ahLst/>
            <a:cxnLst/>
            <a:rect l="l" t="t" r="r" b="b"/>
            <a:pathLst>
              <a:path w="10159" h="14604">
                <a:moveTo>
                  <a:pt x="5926" y="2094"/>
                </a:moveTo>
                <a:lnTo>
                  <a:pt x="3832" y="2094"/>
                </a:lnTo>
                <a:lnTo>
                  <a:pt x="3832" y="14051"/>
                </a:lnTo>
                <a:lnTo>
                  <a:pt x="5926" y="14051"/>
                </a:lnTo>
                <a:lnTo>
                  <a:pt x="5926" y="2094"/>
                </a:lnTo>
                <a:close/>
              </a:path>
              <a:path w="10159" h="14604">
                <a:moveTo>
                  <a:pt x="9758" y="0"/>
                </a:moveTo>
                <a:lnTo>
                  <a:pt x="0" y="0"/>
                </a:lnTo>
                <a:lnTo>
                  <a:pt x="0" y="2094"/>
                </a:lnTo>
                <a:lnTo>
                  <a:pt x="9758" y="2094"/>
                </a:lnTo>
                <a:lnTo>
                  <a:pt x="97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33">
            <a:extLst>
              <a:ext uri="{FF2B5EF4-FFF2-40B4-BE49-F238E27FC236}">
                <a16:creationId xmlns:a16="http://schemas.microsoft.com/office/drawing/2014/main" xmlns="" id="{EBB57CFD-BAA8-1F4B-9C21-2314788A334A}"/>
              </a:ext>
            </a:extLst>
          </p:cNvPr>
          <p:cNvSpPr/>
          <p:nvPr/>
        </p:nvSpPr>
        <p:spPr>
          <a:xfrm>
            <a:off x="6766608" y="3831468"/>
            <a:ext cx="10677" cy="10677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2984" y="0"/>
                </a:moveTo>
                <a:lnTo>
                  <a:pt x="0" y="0"/>
                </a:lnTo>
                <a:lnTo>
                  <a:pt x="0" y="14051"/>
                </a:lnTo>
                <a:lnTo>
                  <a:pt x="2094" y="14051"/>
                </a:lnTo>
                <a:lnTo>
                  <a:pt x="2094" y="3340"/>
                </a:lnTo>
                <a:lnTo>
                  <a:pt x="4310" y="3340"/>
                </a:lnTo>
                <a:lnTo>
                  <a:pt x="2984" y="0"/>
                </a:lnTo>
                <a:close/>
              </a:path>
              <a:path w="14604" h="14604">
                <a:moveTo>
                  <a:pt x="4310" y="3340"/>
                </a:moveTo>
                <a:lnTo>
                  <a:pt x="2094" y="3340"/>
                </a:lnTo>
                <a:lnTo>
                  <a:pt x="6387" y="14051"/>
                </a:lnTo>
                <a:lnTo>
                  <a:pt x="7769" y="14051"/>
                </a:lnTo>
                <a:lnTo>
                  <a:pt x="9270" y="10334"/>
                </a:lnTo>
                <a:lnTo>
                  <a:pt x="7088" y="10334"/>
                </a:lnTo>
                <a:lnTo>
                  <a:pt x="4310" y="3340"/>
                </a:lnTo>
                <a:close/>
              </a:path>
              <a:path w="14604" h="14604">
                <a:moveTo>
                  <a:pt x="14177" y="3340"/>
                </a:moveTo>
                <a:lnTo>
                  <a:pt x="12093" y="3340"/>
                </a:lnTo>
                <a:lnTo>
                  <a:pt x="12093" y="14051"/>
                </a:lnTo>
                <a:lnTo>
                  <a:pt x="14177" y="14051"/>
                </a:lnTo>
                <a:lnTo>
                  <a:pt x="14177" y="3340"/>
                </a:lnTo>
                <a:close/>
              </a:path>
              <a:path w="14604" h="14604">
                <a:moveTo>
                  <a:pt x="14177" y="0"/>
                </a:moveTo>
                <a:lnTo>
                  <a:pt x="11203" y="0"/>
                </a:lnTo>
                <a:lnTo>
                  <a:pt x="7088" y="10334"/>
                </a:lnTo>
                <a:lnTo>
                  <a:pt x="9270" y="10334"/>
                </a:lnTo>
                <a:lnTo>
                  <a:pt x="12093" y="3340"/>
                </a:lnTo>
                <a:lnTo>
                  <a:pt x="14177" y="3340"/>
                </a:lnTo>
                <a:lnTo>
                  <a:pt x="141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AECF90-F397-0243-9B5E-B2E22CC071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207"/>
            <a:ext cx="12192000" cy="6858000"/>
          </a:xfrm>
          <a:prstGeom prst="rect">
            <a:avLst/>
          </a:prstGeom>
        </p:spPr>
      </p:pic>
      <p:sp>
        <p:nvSpPr>
          <p:cNvPr id="6" name="object 22">
            <a:extLst>
              <a:ext uri="{FF2B5EF4-FFF2-40B4-BE49-F238E27FC236}">
                <a16:creationId xmlns:a16="http://schemas.microsoft.com/office/drawing/2014/main" xmlns="" id="{29B02D0C-351A-1D43-9D5B-54D77508019D}"/>
              </a:ext>
            </a:extLst>
          </p:cNvPr>
          <p:cNvSpPr txBox="1"/>
          <p:nvPr/>
        </p:nvSpPr>
        <p:spPr>
          <a:xfrm>
            <a:off x="4707531" y="3611894"/>
            <a:ext cx="2984589" cy="28516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Medium"/>
                <a:ea typeface="+mn-ea"/>
                <a:cs typeface="Gotham-Medium"/>
              </a:rPr>
              <a:t>westinghousenuclear.com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-Medium"/>
              <a:ea typeface="+mn-ea"/>
              <a:cs typeface="Gotham-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1CE2CF-FF99-5743-B529-6AB9A7CC1A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2497" y="5008160"/>
            <a:ext cx="3067006" cy="738738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F5B4671F-6322-41D1-8A42-967DAF3C186A}"/>
              </a:ext>
            </a:extLst>
          </p:cNvPr>
          <p:cNvSpPr txBox="1"/>
          <p:nvPr/>
        </p:nvSpPr>
        <p:spPr>
          <a:xfrm>
            <a:off x="6013807" y="6548794"/>
            <a:ext cx="61028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Westinghouse Non-Proprietary Class 3  |  © 2022 Westinghouse Electric Company LLC.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3141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ity at night&#10;&#10;Description automatically generated with low confidence">
            <a:extLst>
              <a:ext uri="{FF2B5EF4-FFF2-40B4-BE49-F238E27FC236}">
                <a16:creationId xmlns:a16="http://schemas.microsoft.com/office/drawing/2014/main" xmlns="" id="{F92D7984-F663-1768-DF7E-F301627D7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24">
            <a:extLst>
              <a:ext uri="{FF2B5EF4-FFF2-40B4-BE49-F238E27FC236}">
                <a16:creationId xmlns:a16="http://schemas.microsoft.com/office/drawing/2014/main" xmlns="" id="{D49D1B67-F353-7386-59DB-B23E3AE7A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64" y="6666681"/>
            <a:ext cx="1943829" cy="18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177404" marR="0" lvl="0" indent="-177404" algn="l" defTabSz="510779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150"/>
              </a:spcAft>
              <a:buClr>
                <a:srgbClr val="FFD90F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Westinghouse Non-Proprietary Class 3</a:t>
            </a: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xmlns="" id="{6312A6B0-2097-3DBA-8412-71B718DE2DC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52215" y="6677692"/>
            <a:ext cx="3155951" cy="17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Westinghouse Electric Company LLC. All Rights Reserved.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3622EF-77FF-6F3D-587C-61C9700ED17B}"/>
              </a:ext>
            </a:extLst>
          </p:cNvPr>
          <p:cNvSpPr txBox="1"/>
          <p:nvPr/>
        </p:nvSpPr>
        <p:spPr>
          <a:xfrm>
            <a:off x="0" y="1069790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Meeting customers’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ABF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flexible energy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demands by shaping today’s and tomorrow’s energy landscape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8DD91DA-2552-7A8D-B21F-EED8EF268D85}"/>
              </a:ext>
            </a:extLst>
          </p:cNvPr>
          <p:cNvSpPr txBox="1"/>
          <p:nvPr/>
        </p:nvSpPr>
        <p:spPr>
          <a:xfrm>
            <a:off x="1" y="314494"/>
            <a:ext cx="12191999" cy="830997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0" cap="none" spc="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Innovative Solutions Portfolio</a:t>
            </a:r>
            <a:endParaRPr kumimoji="0" lang="en-US" sz="4800" b="1" i="0" u="none" strike="noStrike" kern="0" cap="none" spc="6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xmlns="" id="{6DE396D8-CD33-983A-4A0F-5F229E2DB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234" y="158015"/>
            <a:ext cx="1432562" cy="4072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1042CEB-3FD9-84BE-447A-2E455C1A27A0}"/>
              </a:ext>
            </a:extLst>
          </p:cNvPr>
          <p:cNvSpPr txBox="1"/>
          <p:nvPr/>
        </p:nvSpPr>
        <p:spPr>
          <a:xfrm>
            <a:off x="8091501" y="1688792"/>
            <a:ext cx="226919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eVinci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™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Microreactor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MWe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E9F2D24-6FE4-50A6-CB9F-F7BFBA34C789}"/>
              </a:ext>
            </a:extLst>
          </p:cNvPr>
          <p:cNvSpPr txBox="1"/>
          <p:nvPr/>
        </p:nvSpPr>
        <p:spPr>
          <a:xfrm>
            <a:off x="5106811" y="1684316"/>
            <a:ext cx="197837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AP300™ SMR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MWe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outdoor, mountain, nature, city&#10;&#10;Description automatically generated">
            <a:extLst>
              <a:ext uri="{FF2B5EF4-FFF2-40B4-BE49-F238E27FC236}">
                <a16:creationId xmlns:a16="http://schemas.microsoft.com/office/drawing/2014/main" xmlns="" id="{AEDB2A44-0DF9-5C86-C65F-F64AC8322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9" t="42749" r="30804" b="483"/>
          <a:stretch/>
        </p:blipFill>
        <p:spPr>
          <a:xfrm>
            <a:off x="4781629" y="2294786"/>
            <a:ext cx="2628739" cy="2387597"/>
          </a:xfrm>
          <a:prstGeom prst="roundRect">
            <a:avLst>
              <a:gd name="adj" fmla="val 4747"/>
            </a:avLst>
          </a:prstGeom>
          <a:ln w="28575">
            <a:solidFill>
              <a:srgbClr val="112E1C"/>
            </a:solidFill>
          </a:ln>
          <a:effectLst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74528F-F0BE-3D8B-696F-219C8E8DB8B2}"/>
              </a:ext>
            </a:extLst>
          </p:cNvPr>
          <p:cNvSpPr txBox="1"/>
          <p:nvPr/>
        </p:nvSpPr>
        <p:spPr>
          <a:xfrm>
            <a:off x="1920003" y="1689779"/>
            <a:ext cx="2016331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AP1000®  PWR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~1200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MWe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xmlns="" id="{DE717234-3C7A-86EA-B37F-F429E1F352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77" t="1542" r="14558" b="-1542"/>
          <a:stretch/>
        </p:blipFill>
        <p:spPr>
          <a:xfrm>
            <a:off x="1590261" y="2294786"/>
            <a:ext cx="2675817" cy="2422190"/>
          </a:xfrm>
          <a:prstGeom prst="roundRect">
            <a:avLst>
              <a:gd name="adj" fmla="val 4747"/>
            </a:avLst>
          </a:prstGeom>
          <a:ln w="28575">
            <a:solidFill>
              <a:srgbClr val="112E1C"/>
            </a:solidFill>
          </a:ln>
          <a:effectLst>
            <a:softEdge rad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6CBDF4A-7211-B25A-453A-E970EDFAB3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29" t="797" r="21570" b="-1273"/>
          <a:stretch/>
        </p:blipFill>
        <p:spPr>
          <a:xfrm>
            <a:off x="7886880" y="2294786"/>
            <a:ext cx="2678438" cy="2387597"/>
          </a:xfrm>
          <a:prstGeom prst="roundRect">
            <a:avLst>
              <a:gd name="adj" fmla="val 4747"/>
            </a:avLst>
          </a:prstGeom>
          <a:ln w="28575">
            <a:solidFill>
              <a:srgbClr val="112E1C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6741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xmlns="" id="{48672525-AC67-30D5-1EE4-09A19C8B3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53" y="692513"/>
            <a:ext cx="6034664" cy="3563636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6238241" y="6591006"/>
            <a:ext cx="5574792" cy="15132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10" dirty="0">
                <a:latin typeface="Arial"/>
                <a:cs typeface="Arial"/>
              </a:rPr>
              <a:t>Westinghouse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lang="en-US" sz="900" spc="-50" dirty="0">
                <a:latin typeface="Arial"/>
                <a:cs typeface="Arial"/>
              </a:rPr>
              <a:t>Non-</a:t>
            </a:r>
            <a:r>
              <a:rPr sz="900" dirty="0">
                <a:latin typeface="Arial"/>
                <a:cs typeface="Arial"/>
              </a:rPr>
              <a:t>Proprietary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Class</a:t>
            </a:r>
            <a:r>
              <a:rPr lang="en-US" sz="900" spc="-5" dirty="0">
                <a:latin typeface="Arial"/>
                <a:cs typeface="Arial"/>
              </a:rPr>
              <a:t> 3 </a:t>
            </a:r>
            <a:r>
              <a:rPr sz="900" dirty="0">
                <a:latin typeface="Arial"/>
                <a:cs typeface="Arial"/>
              </a:rPr>
              <a:t>|</a:t>
            </a:r>
            <a:r>
              <a:rPr sz="900" spc="2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© 202</a:t>
            </a:r>
            <a:r>
              <a:rPr lang="en-US" sz="900" dirty="0">
                <a:latin typeface="Arial"/>
                <a:cs typeface="Arial"/>
              </a:rPr>
              <a:t>4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Westinghouse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Electric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Company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LLC.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All Rights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Reserved.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4620" y="119091"/>
            <a:ext cx="6359262" cy="495357"/>
          </a:xfrm>
          <a:prstGeom prst="rect">
            <a:avLst/>
          </a:prstGeom>
        </p:spPr>
        <p:txBody>
          <a:bodyPr vert="horz" wrap="square" lIns="0" tIns="63846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rgbClr val="31446D"/>
                </a:solidFill>
              </a:rPr>
              <a:t>Capable and Simplicity by Design</a:t>
            </a:r>
            <a:endParaRPr spc="-10" dirty="0">
              <a:solidFill>
                <a:srgbClr val="31446D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4447" y="1017298"/>
            <a:ext cx="4646930" cy="63500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b="1">
                <a:solidFill>
                  <a:srgbClr val="6FAC46"/>
                </a:solidFill>
                <a:latin typeface="Arial"/>
                <a:cs typeface="Arial"/>
              </a:rPr>
              <a:t>Nuclear</a:t>
            </a:r>
            <a:r>
              <a:rPr sz="2000" b="1" spc="-70">
                <a:solidFill>
                  <a:srgbClr val="6FAC46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6FAC46"/>
                </a:solidFill>
                <a:latin typeface="Arial"/>
                <a:cs typeface="Arial"/>
              </a:rPr>
              <a:t>battery</a:t>
            </a:r>
            <a:r>
              <a:rPr sz="2000" b="1" spc="-80">
                <a:solidFill>
                  <a:srgbClr val="6FAC46"/>
                </a:solidFill>
                <a:latin typeface="Arial"/>
                <a:cs typeface="Arial"/>
              </a:rPr>
              <a:t> </a:t>
            </a:r>
            <a:r>
              <a:rPr lang="en-US" sz="2000" b="1">
                <a:solidFill>
                  <a:schemeClr val="tx2"/>
                </a:solidFill>
                <a:latin typeface="Arial"/>
                <a:cs typeface="Arial"/>
              </a:rPr>
              <a:t>designed</a:t>
            </a:r>
            <a:r>
              <a:rPr lang="en-US" sz="2000" b="1" spc="-6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000" b="1">
                <a:solidFill>
                  <a:schemeClr val="tx2"/>
                </a:solidFill>
                <a:latin typeface="Arial"/>
                <a:cs typeface="Arial"/>
              </a:rPr>
              <a:t>for</a:t>
            </a:r>
            <a:r>
              <a:rPr lang="en-US" sz="2000" b="1" spc="-85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000" b="1">
                <a:solidFill>
                  <a:schemeClr val="tx2"/>
                </a:solidFill>
                <a:latin typeface="Arial"/>
                <a:cs typeface="Arial"/>
              </a:rPr>
              <a:t>safe</a:t>
            </a:r>
            <a:r>
              <a:rPr lang="en-US" sz="2000" b="1" spc="-75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000" b="1" spc="-25">
                <a:solidFill>
                  <a:schemeClr val="tx2"/>
                </a:solidFill>
                <a:latin typeface="Arial"/>
                <a:cs typeface="Arial"/>
              </a:rPr>
              <a:t>and </a:t>
            </a:r>
            <a:r>
              <a:rPr lang="en-US" sz="2000" b="1">
                <a:solidFill>
                  <a:schemeClr val="tx2"/>
                </a:solidFill>
                <a:latin typeface="Arial"/>
                <a:cs typeface="Arial"/>
              </a:rPr>
              <a:t>reliable</a:t>
            </a:r>
            <a:r>
              <a:rPr lang="en-US" sz="2000" b="1" spc="-75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000" b="1" spc="-10">
                <a:solidFill>
                  <a:schemeClr val="tx2"/>
                </a:solidFill>
                <a:latin typeface="Arial"/>
                <a:cs typeface="Arial"/>
              </a:rPr>
              <a:t>electricity</a:t>
            </a:r>
            <a:r>
              <a:rPr lang="en-US" sz="2000" b="1" spc="-75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000" b="1">
                <a:solidFill>
                  <a:schemeClr val="tx2"/>
                </a:solidFill>
                <a:latin typeface="Arial"/>
                <a:cs typeface="Arial"/>
              </a:rPr>
              <a:t>and</a:t>
            </a:r>
            <a:r>
              <a:rPr lang="en-US" sz="2000" b="1" spc="-45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000" b="1">
                <a:solidFill>
                  <a:schemeClr val="tx2"/>
                </a:solidFill>
                <a:latin typeface="Arial"/>
                <a:cs typeface="Arial"/>
              </a:rPr>
              <a:t>heat</a:t>
            </a:r>
            <a:r>
              <a:rPr lang="en-US" sz="2000" b="1" spc="-5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000" b="1" spc="-10">
                <a:solidFill>
                  <a:schemeClr val="tx2"/>
                </a:solidFill>
                <a:latin typeface="Arial"/>
                <a:cs typeface="Arial"/>
              </a:rPr>
              <a:t>generation</a:t>
            </a:r>
            <a:endParaRPr lang="en-US" sz="200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1506" y="1982801"/>
            <a:ext cx="2607310" cy="33020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000" b="1" spc="-50" dirty="0">
                <a:solidFill>
                  <a:schemeClr val="tx2"/>
                </a:solidFill>
                <a:latin typeface="Arial"/>
                <a:cs typeface="Arial"/>
              </a:rPr>
              <a:t>Technical</a:t>
            </a:r>
            <a:r>
              <a:rPr lang="en-US" sz="2000" b="1" spc="-6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000" b="1" spc="-10" dirty="0">
                <a:solidFill>
                  <a:schemeClr val="tx2"/>
                </a:solidFill>
                <a:latin typeface="Arial"/>
                <a:cs typeface="Arial"/>
              </a:rPr>
              <a:t>Capabilities</a:t>
            </a:r>
            <a:endParaRPr lang="en-US"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3417" y="2531348"/>
            <a:ext cx="5272583" cy="3390031"/>
          </a:xfrm>
          <a:prstGeom prst="rect">
            <a:avLst/>
          </a:prstGeom>
        </p:spPr>
        <p:txBody>
          <a:bodyPr vert="horz" wrap="square" lIns="0" tIns="42545" rIns="0" bIns="0" rtlCol="0" anchor="t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335"/>
              </a:spcBef>
              <a:buClr>
                <a:srgbClr val="477B08"/>
              </a:buClr>
              <a:buSzPct val="118750"/>
              <a:buChar char="•"/>
              <a:tabLst>
                <a:tab pos="297815" algn="l"/>
              </a:tabLst>
            </a:pPr>
            <a:r>
              <a:rPr lang="en-US" dirty="0">
                <a:solidFill>
                  <a:srgbClr val="31446D"/>
                </a:solidFill>
                <a:latin typeface="Arial"/>
                <a:cs typeface="Arial"/>
              </a:rPr>
              <a:t>5 </a:t>
            </a:r>
            <a:r>
              <a:rPr lang="en-US" dirty="0" err="1">
                <a:solidFill>
                  <a:srgbClr val="31446D"/>
                </a:solidFill>
                <a:latin typeface="Arial"/>
                <a:cs typeface="Arial"/>
              </a:rPr>
              <a:t>MWe</a:t>
            </a:r>
            <a:r>
              <a:rPr lang="en-US" dirty="0">
                <a:solidFill>
                  <a:srgbClr val="31446D"/>
                </a:solidFill>
                <a:latin typeface="Arial"/>
                <a:cs typeface="Arial"/>
              </a:rPr>
              <a:t> with ~7MWth @ </a:t>
            </a:r>
            <a:r>
              <a:rPr lang="en-US" dirty="0" smtClean="0">
                <a:solidFill>
                  <a:srgbClr val="31446D"/>
                </a:solidFill>
                <a:latin typeface="Arial"/>
                <a:cs typeface="Arial"/>
              </a:rPr>
              <a:t>170º </a:t>
            </a:r>
            <a:r>
              <a:rPr lang="en-US" dirty="0">
                <a:solidFill>
                  <a:srgbClr val="31446D"/>
                </a:solidFill>
                <a:latin typeface="Arial"/>
                <a:cs typeface="Arial"/>
              </a:rPr>
              <a:t>C usable </a:t>
            </a:r>
            <a:r>
              <a:rPr lang="en-US" dirty="0" smtClean="0">
                <a:solidFill>
                  <a:srgbClr val="31446D"/>
                </a:solidFill>
                <a:latin typeface="Arial"/>
                <a:cs typeface="Arial"/>
              </a:rPr>
              <a:t>heat </a:t>
            </a:r>
          </a:p>
          <a:p>
            <a:pPr marL="12700">
              <a:lnSpc>
                <a:spcPct val="100000"/>
              </a:lnSpc>
              <a:spcBef>
                <a:spcPts val="335"/>
              </a:spcBef>
              <a:buClr>
                <a:srgbClr val="477B08"/>
              </a:buClr>
              <a:buSzPct val="118750"/>
              <a:tabLst>
                <a:tab pos="297815" algn="l"/>
              </a:tabLst>
            </a:pPr>
            <a:r>
              <a:rPr lang="en-US" dirty="0">
                <a:solidFill>
                  <a:srgbClr val="31446D"/>
                </a:solidFill>
                <a:latin typeface="Arial"/>
                <a:cs typeface="Arial"/>
              </a:rPr>
              <a:t>	// 13.5MWth @ </a:t>
            </a:r>
            <a:r>
              <a:rPr lang="en-US" dirty="0" smtClean="0">
                <a:solidFill>
                  <a:srgbClr val="31446D"/>
                </a:solidFill>
                <a:latin typeface="Arial"/>
                <a:cs typeface="Arial"/>
              </a:rPr>
              <a:t>&gt; 700º </a:t>
            </a:r>
            <a:r>
              <a:rPr lang="en-US" dirty="0">
                <a:solidFill>
                  <a:srgbClr val="31446D"/>
                </a:solidFill>
                <a:latin typeface="Arial"/>
                <a:cs typeface="Arial"/>
              </a:rPr>
              <a:t>C heat only</a:t>
            </a:r>
          </a:p>
          <a:p>
            <a:pPr marL="297815" indent="-285115">
              <a:lnSpc>
                <a:spcPct val="100000"/>
              </a:lnSpc>
              <a:spcBef>
                <a:spcPts val="600"/>
              </a:spcBef>
              <a:buClr>
                <a:srgbClr val="477B08"/>
              </a:buClr>
              <a:buSzPct val="118750"/>
              <a:buChar char="•"/>
              <a:tabLst>
                <a:tab pos="297815" algn="l"/>
              </a:tabLst>
            </a:pPr>
            <a:r>
              <a:rPr lang="en-US" dirty="0" smtClean="0">
                <a:solidFill>
                  <a:srgbClr val="31446D"/>
                </a:solidFill>
                <a:latin typeface="Arial"/>
                <a:cs typeface="Arial"/>
              </a:rPr>
              <a:t>Scalable</a:t>
            </a:r>
            <a:endParaRPr lang="en-US" dirty="0">
              <a:solidFill>
                <a:srgbClr val="31446D"/>
              </a:solidFill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600"/>
              </a:spcBef>
              <a:buClr>
                <a:srgbClr val="477B08"/>
              </a:buClr>
              <a:buSzPct val="118750"/>
              <a:buChar char="•"/>
              <a:tabLst>
                <a:tab pos="297815" algn="l"/>
              </a:tabLst>
            </a:pPr>
            <a:r>
              <a:rPr dirty="0">
                <a:solidFill>
                  <a:srgbClr val="31446D"/>
                </a:solidFill>
                <a:latin typeface="Arial"/>
                <a:cs typeface="Arial"/>
              </a:rPr>
              <a:t>Minimum</a:t>
            </a:r>
            <a:r>
              <a:rPr spc="-15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1446D"/>
                </a:solidFill>
                <a:latin typeface="Arial"/>
                <a:cs typeface="Arial"/>
              </a:rPr>
              <a:t>8</a:t>
            </a:r>
            <a:r>
              <a:rPr spc="-20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1446D"/>
                </a:solidFill>
                <a:latin typeface="Arial"/>
                <a:cs typeface="Arial"/>
              </a:rPr>
              <a:t>year</a:t>
            </a:r>
            <a:r>
              <a:rPr spc="-15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1446D"/>
                </a:solidFill>
                <a:latin typeface="Arial"/>
                <a:cs typeface="Arial"/>
              </a:rPr>
              <a:t>refueling</a:t>
            </a:r>
            <a:r>
              <a:rPr spc="-15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31446D"/>
                </a:solidFill>
                <a:latin typeface="Arial"/>
                <a:cs typeface="Arial"/>
              </a:rPr>
              <a:t>cycle</a:t>
            </a:r>
            <a:endParaRPr dirty="0">
              <a:latin typeface="Arial"/>
              <a:cs typeface="Arial"/>
            </a:endParaRPr>
          </a:p>
          <a:p>
            <a:pPr marL="297815" indent="-285115">
              <a:spcBef>
                <a:spcPts val="600"/>
              </a:spcBef>
              <a:buClr>
                <a:srgbClr val="477B08"/>
              </a:buClr>
              <a:buSzPct val="118750"/>
              <a:buFontTx/>
              <a:buChar char="•"/>
              <a:tabLst>
                <a:tab pos="297815" algn="l"/>
              </a:tabLst>
            </a:pPr>
            <a:r>
              <a:rPr lang="en-US" dirty="0">
                <a:solidFill>
                  <a:srgbClr val="31446D"/>
                </a:solidFill>
                <a:latin typeface="Arial"/>
                <a:cs typeface="Arial"/>
              </a:rPr>
              <a:t>Eliminates</a:t>
            </a:r>
            <a:r>
              <a:rPr lang="en-US" spc="-10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31446D"/>
                </a:solidFill>
                <a:latin typeface="Arial"/>
                <a:cs typeface="Arial"/>
              </a:rPr>
              <a:t>spent</a:t>
            </a:r>
            <a:r>
              <a:rPr lang="en-US" spc="-15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31446D"/>
                </a:solidFill>
                <a:latin typeface="Arial"/>
                <a:cs typeface="Arial"/>
              </a:rPr>
              <a:t>fuel</a:t>
            </a:r>
            <a:r>
              <a:rPr lang="en-US" spc="-20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31446D"/>
                </a:solidFill>
                <a:latin typeface="Arial"/>
                <a:cs typeface="Arial"/>
              </a:rPr>
              <a:t>storage</a:t>
            </a:r>
            <a:r>
              <a:rPr lang="en-US" spc="-15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31446D"/>
                </a:solidFill>
                <a:latin typeface="Arial"/>
                <a:cs typeface="Arial"/>
              </a:rPr>
              <a:t>on</a:t>
            </a:r>
            <a:r>
              <a:rPr lang="en-US" spc="-15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lang="en-US" spc="-20" dirty="0">
                <a:solidFill>
                  <a:srgbClr val="31446D"/>
                </a:solidFill>
                <a:latin typeface="Arial"/>
                <a:cs typeface="Arial"/>
              </a:rPr>
              <a:t>site</a:t>
            </a:r>
            <a:endParaRPr lang="en-US" dirty="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600"/>
              </a:spcBef>
              <a:buClr>
                <a:srgbClr val="477B08"/>
              </a:buClr>
              <a:buSzPct val="118750"/>
              <a:buChar char="•"/>
              <a:tabLst>
                <a:tab pos="297815" algn="l"/>
              </a:tabLst>
            </a:pPr>
            <a:r>
              <a:rPr dirty="0" smtClean="0">
                <a:solidFill>
                  <a:srgbClr val="31446D"/>
                </a:solidFill>
                <a:latin typeface="Arial"/>
                <a:cs typeface="Arial"/>
              </a:rPr>
              <a:t>High</a:t>
            </a:r>
            <a:r>
              <a:rPr spc="-20" dirty="0" smtClean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1446D"/>
                </a:solidFill>
                <a:latin typeface="Arial"/>
                <a:cs typeface="Arial"/>
              </a:rPr>
              <a:t>speed</a:t>
            </a:r>
            <a:r>
              <a:rPr spc="-20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31446D"/>
                </a:solidFill>
                <a:latin typeface="Arial"/>
                <a:cs typeface="Arial"/>
              </a:rPr>
              <a:t>load-</a:t>
            </a:r>
            <a:r>
              <a:rPr dirty="0">
                <a:solidFill>
                  <a:srgbClr val="31446D"/>
                </a:solidFill>
                <a:latin typeface="Arial"/>
                <a:cs typeface="Arial"/>
              </a:rPr>
              <a:t>following</a:t>
            </a:r>
            <a:r>
              <a:rPr spc="-25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31446D"/>
                </a:solidFill>
                <a:latin typeface="Arial"/>
                <a:cs typeface="Arial"/>
              </a:rPr>
              <a:t>capability</a:t>
            </a:r>
            <a:endParaRPr dirty="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600"/>
              </a:spcBef>
              <a:buClr>
                <a:srgbClr val="477B08"/>
              </a:buClr>
              <a:buSzPct val="118750"/>
              <a:buChar char="•"/>
              <a:tabLst>
                <a:tab pos="297815" algn="l"/>
              </a:tabLst>
            </a:pPr>
            <a:r>
              <a:rPr dirty="0">
                <a:solidFill>
                  <a:srgbClr val="31446D"/>
                </a:solidFill>
                <a:latin typeface="Arial"/>
                <a:cs typeface="Arial"/>
              </a:rPr>
              <a:t>Transportable</a:t>
            </a:r>
            <a:r>
              <a:rPr spc="-45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endParaRPr lang="en-US" spc="-45" dirty="0">
              <a:solidFill>
                <a:srgbClr val="31446D"/>
              </a:solidFill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600"/>
              </a:spcBef>
              <a:buClr>
                <a:srgbClr val="477B08"/>
              </a:buClr>
              <a:buSzPct val="118750"/>
              <a:buChar char="•"/>
              <a:tabLst>
                <a:tab pos="297815" algn="l"/>
              </a:tabLst>
            </a:pPr>
            <a:r>
              <a:rPr dirty="0" smtClean="0">
                <a:solidFill>
                  <a:srgbClr val="31446D"/>
                </a:solidFill>
                <a:latin typeface="Arial"/>
                <a:cs typeface="Arial"/>
              </a:rPr>
              <a:t>Minimal</a:t>
            </a:r>
            <a:r>
              <a:rPr spc="-30" dirty="0" smtClean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1446D"/>
                </a:solidFill>
                <a:latin typeface="Arial"/>
                <a:cs typeface="Arial"/>
              </a:rPr>
              <a:t>onsite</a:t>
            </a:r>
            <a:r>
              <a:rPr spc="-25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31446D"/>
                </a:solidFill>
                <a:latin typeface="Arial"/>
                <a:cs typeface="Arial"/>
              </a:rPr>
              <a:t>personnel</a:t>
            </a:r>
            <a:endParaRPr dirty="0">
              <a:latin typeface="Arial"/>
              <a:cs typeface="Arial"/>
            </a:endParaRPr>
          </a:p>
          <a:p>
            <a:pPr marL="298450" marR="167005" indent="-285750">
              <a:lnSpc>
                <a:spcPct val="100000"/>
              </a:lnSpc>
              <a:spcBef>
                <a:spcPts val="600"/>
              </a:spcBef>
              <a:buClr>
                <a:srgbClr val="477B08"/>
              </a:buClr>
              <a:buSzPct val="118750"/>
              <a:buChar char="•"/>
              <a:tabLst>
                <a:tab pos="298450" algn="l"/>
              </a:tabLst>
            </a:pPr>
            <a:r>
              <a:rPr dirty="0">
                <a:solidFill>
                  <a:srgbClr val="31446D"/>
                </a:solidFill>
                <a:latin typeface="Arial"/>
                <a:cs typeface="Arial"/>
              </a:rPr>
              <a:t>Mature</a:t>
            </a:r>
            <a:r>
              <a:rPr spc="-45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31446D"/>
                </a:solidFill>
                <a:latin typeface="Arial"/>
                <a:cs typeface="Arial"/>
              </a:rPr>
              <a:t>technology,</a:t>
            </a:r>
            <a:r>
              <a:rPr spc="-40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31446D"/>
                </a:solidFill>
                <a:latin typeface="Arial"/>
                <a:cs typeface="Arial"/>
              </a:rPr>
              <a:t>manufacturing,</a:t>
            </a:r>
            <a:r>
              <a:rPr spc="-20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31446D"/>
                </a:solidFill>
                <a:latin typeface="Arial"/>
                <a:cs typeface="Arial"/>
              </a:rPr>
              <a:t>and </a:t>
            </a:r>
            <a:r>
              <a:rPr dirty="0">
                <a:solidFill>
                  <a:srgbClr val="31446D"/>
                </a:solidFill>
                <a:latin typeface="Arial"/>
                <a:cs typeface="Arial"/>
              </a:rPr>
              <a:t>regulatory</a:t>
            </a:r>
            <a:r>
              <a:rPr spc="-30" dirty="0">
                <a:solidFill>
                  <a:srgbClr val="31446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31446D"/>
                </a:solidFill>
                <a:latin typeface="Arial"/>
                <a:cs typeface="Arial"/>
              </a:rPr>
              <a:t>readiness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47" name="object 5">
            <a:extLst>
              <a:ext uri="{FF2B5EF4-FFF2-40B4-BE49-F238E27FC236}">
                <a16:creationId xmlns:a16="http://schemas.microsoft.com/office/drawing/2014/main" xmlns="" id="{38D5FCAE-222F-09D7-D287-CE64E7FE3267}"/>
              </a:ext>
            </a:extLst>
          </p:cNvPr>
          <p:cNvGrpSpPr/>
          <p:nvPr/>
        </p:nvGrpSpPr>
        <p:grpSpPr>
          <a:xfrm>
            <a:off x="246802" y="598316"/>
            <a:ext cx="3098673" cy="6145128"/>
            <a:chOff x="454620" y="667589"/>
            <a:chExt cx="3098673" cy="6145128"/>
          </a:xfrm>
        </p:grpSpPr>
        <p:sp>
          <p:nvSpPr>
            <p:cNvPr id="48" name="object 6">
              <a:extLst>
                <a:ext uri="{FF2B5EF4-FFF2-40B4-BE49-F238E27FC236}">
                  <a16:creationId xmlns:a16="http://schemas.microsoft.com/office/drawing/2014/main" xmlns="" id="{CB4E8DED-821B-C788-A4E0-E7B2F734DC29}"/>
                </a:ext>
              </a:extLst>
            </p:cNvPr>
            <p:cNvSpPr/>
            <p:nvPr/>
          </p:nvSpPr>
          <p:spPr>
            <a:xfrm>
              <a:off x="916773" y="808179"/>
              <a:ext cx="2636520" cy="0"/>
            </a:xfrm>
            <a:custGeom>
              <a:avLst/>
              <a:gdLst/>
              <a:ahLst/>
              <a:cxnLst/>
              <a:rect l="l" t="t" r="r" b="b"/>
              <a:pathLst>
                <a:path w="2636520">
                  <a:moveTo>
                    <a:pt x="0" y="0"/>
                  </a:moveTo>
                  <a:lnTo>
                    <a:pt x="2636100" y="0"/>
                  </a:lnTo>
                </a:path>
              </a:pathLst>
            </a:custGeom>
            <a:ln w="19050">
              <a:solidFill>
                <a:srgbClr val="003974"/>
              </a:solidFill>
            </a:ln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pic>
          <p:nvPicPr>
            <p:cNvPr id="49" name="object 7">
              <a:extLst>
                <a:ext uri="{FF2B5EF4-FFF2-40B4-BE49-F238E27FC236}">
                  <a16:creationId xmlns:a16="http://schemas.microsoft.com/office/drawing/2014/main" xmlns="" id="{B5B7A5B4-2A8A-FD14-1A20-E416C2E97E6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620" y="667589"/>
              <a:ext cx="279653" cy="279653"/>
            </a:xfrm>
            <a:prstGeom prst="rect">
              <a:avLst/>
            </a:prstGeom>
          </p:spPr>
        </p:pic>
        <p:sp>
          <p:nvSpPr>
            <p:cNvPr id="50" name="object 8">
              <a:extLst>
                <a:ext uri="{FF2B5EF4-FFF2-40B4-BE49-F238E27FC236}">
                  <a16:creationId xmlns:a16="http://schemas.microsoft.com/office/drawing/2014/main" xmlns="" id="{D2614A87-245C-C2E0-DB05-FC69D51B6288}"/>
                </a:ext>
              </a:extLst>
            </p:cNvPr>
            <p:cNvSpPr/>
            <p:nvPr/>
          </p:nvSpPr>
          <p:spPr>
            <a:xfrm>
              <a:off x="454621" y="6495217"/>
              <a:ext cx="316865" cy="317500"/>
            </a:xfrm>
            <a:custGeom>
              <a:avLst/>
              <a:gdLst/>
              <a:ahLst/>
              <a:cxnLst/>
              <a:rect l="l" t="t" r="r" b="b"/>
              <a:pathLst>
                <a:path w="316865" h="317500">
                  <a:moveTo>
                    <a:pt x="158394" y="317084"/>
                  </a:moveTo>
                  <a:lnTo>
                    <a:pt x="108130" y="309036"/>
                  </a:lnTo>
                  <a:lnTo>
                    <a:pt x="64624" y="286586"/>
                  </a:lnTo>
                  <a:lnTo>
                    <a:pt x="30411" y="252275"/>
                  </a:lnTo>
                  <a:lnTo>
                    <a:pt x="8025" y="208645"/>
                  </a:lnTo>
                  <a:lnTo>
                    <a:pt x="0" y="158238"/>
                  </a:lnTo>
                  <a:lnTo>
                    <a:pt x="8025" y="108127"/>
                  </a:lnTo>
                  <a:lnTo>
                    <a:pt x="30411" y="64678"/>
                  </a:lnTo>
                  <a:lnTo>
                    <a:pt x="64624" y="30459"/>
                  </a:lnTo>
                  <a:lnTo>
                    <a:pt x="108130" y="8043"/>
                  </a:lnTo>
                  <a:lnTo>
                    <a:pt x="158394" y="0"/>
                  </a:lnTo>
                  <a:lnTo>
                    <a:pt x="208425" y="8043"/>
                  </a:lnTo>
                  <a:lnTo>
                    <a:pt x="215252" y="11563"/>
                  </a:lnTo>
                  <a:lnTo>
                    <a:pt x="159001" y="11563"/>
                  </a:lnTo>
                  <a:lnTo>
                    <a:pt x="112499" y="19051"/>
                  </a:lnTo>
                  <a:lnTo>
                    <a:pt x="72174" y="39919"/>
                  </a:lnTo>
                  <a:lnTo>
                    <a:pt x="40412" y="71771"/>
                  </a:lnTo>
                  <a:lnTo>
                    <a:pt x="19604" y="112212"/>
                  </a:lnTo>
                  <a:lnTo>
                    <a:pt x="12137" y="158846"/>
                  </a:lnTo>
                  <a:lnTo>
                    <a:pt x="19604" y="205183"/>
                  </a:lnTo>
                  <a:lnTo>
                    <a:pt x="40412" y="245444"/>
                  </a:lnTo>
                  <a:lnTo>
                    <a:pt x="72174" y="277203"/>
                  </a:lnTo>
                  <a:lnTo>
                    <a:pt x="112499" y="298037"/>
                  </a:lnTo>
                  <a:lnTo>
                    <a:pt x="159001" y="305521"/>
                  </a:lnTo>
                  <a:lnTo>
                    <a:pt x="215232" y="305521"/>
                  </a:lnTo>
                  <a:lnTo>
                    <a:pt x="208425" y="309036"/>
                  </a:lnTo>
                  <a:lnTo>
                    <a:pt x="158394" y="317084"/>
                  </a:lnTo>
                  <a:close/>
                </a:path>
                <a:path w="316865" h="317500">
                  <a:moveTo>
                    <a:pt x="215232" y="305521"/>
                  </a:moveTo>
                  <a:lnTo>
                    <a:pt x="159001" y="305521"/>
                  </a:lnTo>
                  <a:lnTo>
                    <a:pt x="205206" y="298037"/>
                  </a:lnTo>
                  <a:lnTo>
                    <a:pt x="245352" y="277203"/>
                  </a:lnTo>
                  <a:lnTo>
                    <a:pt x="277021" y="245444"/>
                  </a:lnTo>
                  <a:lnTo>
                    <a:pt x="297795" y="205183"/>
                  </a:lnTo>
                  <a:lnTo>
                    <a:pt x="305257" y="158846"/>
                  </a:lnTo>
                  <a:lnTo>
                    <a:pt x="297795" y="112212"/>
                  </a:lnTo>
                  <a:lnTo>
                    <a:pt x="277021" y="71771"/>
                  </a:lnTo>
                  <a:lnTo>
                    <a:pt x="245352" y="39919"/>
                  </a:lnTo>
                  <a:lnTo>
                    <a:pt x="205206" y="19051"/>
                  </a:lnTo>
                  <a:lnTo>
                    <a:pt x="159001" y="11563"/>
                  </a:lnTo>
                  <a:lnTo>
                    <a:pt x="215252" y="11563"/>
                  </a:lnTo>
                  <a:lnTo>
                    <a:pt x="251901" y="30459"/>
                  </a:lnTo>
                  <a:lnTo>
                    <a:pt x="286202" y="64678"/>
                  </a:lnTo>
                  <a:lnTo>
                    <a:pt x="308704" y="108127"/>
                  </a:lnTo>
                  <a:lnTo>
                    <a:pt x="316788" y="158238"/>
                  </a:lnTo>
                  <a:lnTo>
                    <a:pt x="308704" y="208645"/>
                  </a:lnTo>
                  <a:lnTo>
                    <a:pt x="286202" y="252275"/>
                  </a:lnTo>
                  <a:lnTo>
                    <a:pt x="251901" y="286586"/>
                  </a:lnTo>
                  <a:lnTo>
                    <a:pt x="215232" y="305521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pic>
          <p:nvPicPr>
            <p:cNvPr id="54" name="object 9">
              <a:extLst>
                <a:ext uri="{FF2B5EF4-FFF2-40B4-BE49-F238E27FC236}">
                  <a16:creationId xmlns:a16="http://schemas.microsoft.com/office/drawing/2014/main" xmlns="" id="{8D2D2EFA-D8B7-B97C-E4C3-61EC2315FA7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2880" y="6570076"/>
              <a:ext cx="200268" cy="169801"/>
            </a:xfrm>
            <a:prstGeom prst="rect">
              <a:avLst/>
            </a:prstGeom>
          </p:spPr>
        </p:pic>
        <p:sp>
          <p:nvSpPr>
            <p:cNvPr id="55" name="object 10">
              <a:extLst>
                <a:ext uri="{FF2B5EF4-FFF2-40B4-BE49-F238E27FC236}">
                  <a16:creationId xmlns:a16="http://schemas.microsoft.com/office/drawing/2014/main" xmlns="" id="{01EE2207-3537-081F-EA5C-3C116ADCB6D2}"/>
                </a:ext>
              </a:extLst>
            </p:cNvPr>
            <p:cNvSpPr/>
            <p:nvPr/>
          </p:nvSpPr>
          <p:spPr>
            <a:xfrm>
              <a:off x="814488" y="6582259"/>
              <a:ext cx="952500" cy="180975"/>
            </a:xfrm>
            <a:custGeom>
              <a:avLst/>
              <a:gdLst/>
              <a:ahLst/>
              <a:cxnLst/>
              <a:rect l="l" t="t" r="r" b="b"/>
              <a:pathLst>
                <a:path w="952500" h="180975">
                  <a:moveTo>
                    <a:pt x="132295" y="1816"/>
                  </a:moveTo>
                  <a:lnTo>
                    <a:pt x="108635" y="1816"/>
                  </a:lnTo>
                  <a:lnTo>
                    <a:pt x="94678" y="93116"/>
                  </a:lnTo>
                  <a:lnTo>
                    <a:pt x="78282" y="1816"/>
                  </a:lnTo>
                  <a:lnTo>
                    <a:pt x="53403" y="1816"/>
                  </a:lnTo>
                  <a:lnTo>
                    <a:pt x="37630" y="93116"/>
                  </a:lnTo>
                  <a:lnTo>
                    <a:pt x="23063" y="1816"/>
                  </a:lnTo>
                  <a:lnTo>
                    <a:pt x="0" y="1816"/>
                  </a:lnTo>
                  <a:lnTo>
                    <a:pt x="24282" y="146672"/>
                  </a:lnTo>
                  <a:lnTo>
                    <a:pt x="47942" y="146672"/>
                  </a:lnTo>
                  <a:lnTo>
                    <a:pt x="66154" y="46253"/>
                  </a:lnTo>
                  <a:lnTo>
                    <a:pt x="84353" y="146672"/>
                  </a:lnTo>
                  <a:lnTo>
                    <a:pt x="107416" y="146672"/>
                  </a:lnTo>
                  <a:lnTo>
                    <a:pt x="132295" y="1816"/>
                  </a:lnTo>
                  <a:close/>
                </a:path>
                <a:path w="952500" h="180975">
                  <a:moveTo>
                    <a:pt x="205130" y="70599"/>
                  </a:moveTo>
                  <a:lnTo>
                    <a:pt x="186690" y="34734"/>
                  </a:lnTo>
                  <a:lnTo>
                    <a:pt x="183883" y="34201"/>
                  </a:lnTo>
                  <a:lnTo>
                    <a:pt x="183883" y="70599"/>
                  </a:lnTo>
                  <a:lnTo>
                    <a:pt x="183883" y="74244"/>
                  </a:lnTo>
                  <a:lnTo>
                    <a:pt x="155968" y="74244"/>
                  </a:lnTo>
                  <a:lnTo>
                    <a:pt x="155968" y="70599"/>
                  </a:lnTo>
                  <a:lnTo>
                    <a:pt x="156273" y="63931"/>
                  </a:lnTo>
                  <a:lnTo>
                    <a:pt x="157937" y="56972"/>
                  </a:lnTo>
                  <a:lnTo>
                    <a:pt x="162115" y="51511"/>
                  </a:lnTo>
                  <a:lnTo>
                    <a:pt x="169926" y="49288"/>
                  </a:lnTo>
                  <a:lnTo>
                    <a:pt x="177228" y="51422"/>
                  </a:lnTo>
                  <a:lnTo>
                    <a:pt x="181457" y="56743"/>
                  </a:lnTo>
                  <a:lnTo>
                    <a:pt x="183413" y="63665"/>
                  </a:lnTo>
                  <a:lnTo>
                    <a:pt x="183883" y="70599"/>
                  </a:lnTo>
                  <a:lnTo>
                    <a:pt x="183883" y="34201"/>
                  </a:lnTo>
                  <a:lnTo>
                    <a:pt x="141859" y="42824"/>
                  </a:lnTo>
                  <a:lnTo>
                    <a:pt x="134124" y="71805"/>
                  </a:lnTo>
                  <a:lnTo>
                    <a:pt x="134124" y="94335"/>
                  </a:lnTo>
                  <a:lnTo>
                    <a:pt x="136232" y="120091"/>
                  </a:lnTo>
                  <a:lnTo>
                    <a:pt x="142849" y="137007"/>
                  </a:lnTo>
                  <a:lnTo>
                    <a:pt x="154343" y="146278"/>
                  </a:lnTo>
                  <a:lnTo>
                    <a:pt x="171145" y="149098"/>
                  </a:lnTo>
                  <a:lnTo>
                    <a:pt x="187198" y="145910"/>
                  </a:lnTo>
                  <a:lnTo>
                    <a:pt x="197688" y="137693"/>
                  </a:lnTo>
                  <a:lnTo>
                    <a:pt x="202742" y="127800"/>
                  </a:lnTo>
                  <a:lnTo>
                    <a:pt x="203403" y="126504"/>
                  </a:lnTo>
                  <a:lnTo>
                    <a:pt x="205130" y="114414"/>
                  </a:lnTo>
                  <a:lnTo>
                    <a:pt x="205130" y="107111"/>
                  </a:lnTo>
                  <a:lnTo>
                    <a:pt x="183883" y="107111"/>
                  </a:lnTo>
                  <a:lnTo>
                    <a:pt x="183832" y="120091"/>
                  </a:lnTo>
                  <a:lnTo>
                    <a:pt x="182067" y="127800"/>
                  </a:lnTo>
                  <a:lnTo>
                    <a:pt x="161429" y="127800"/>
                  </a:lnTo>
                  <a:lnTo>
                    <a:pt x="156578" y="123545"/>
                  </a:lnTo>
                  <a:lnTo>
                    <a:pt x="156578" y="93116"/>
                  </a:lnTo>
                  <a:lnTo>
                    <a:pt x="205130" y="93116"/>
                  </a:lnTo>
                  <a:lnTo>
                    <a:pt x="205130" y="74244"/>
                  </a:lnTo>
                  <a:lnTo>
                    <a:pt x="205130" y="70599"/>
                  </a:lnTo>
                  <a:close/>
                </a:path>
                <a:path w="952500" h="180975">
                  <a:moveTo>
                    <a:pt x="339852" y="33464"/>
                  </a:moveTo>
                  <a:lnTo>
                    <a:pt x="322859" y="33464"/>
                  </a:lnTo>
                  <a:lnTo>
                    <a:pt x="322859" y="13385"/>
                  </a:lnTo>
                  <a:lnTo>
                    <a:pt x="302831" y="13385"/>
                  </a:lnTo>
                  <a:lnTo>
                    <a:pt x="302831" y="33464"/>
                  </a:lnTo>
                  <a:lnTo>
                    <a:pt x="255498" y="33464"/>
                  </a:lnTo>
                  <a:lnTo>
                    <a:pt x="240233" y="35737"/>
                  </a:lnTo>
                  <a:lnTo>
                    <a:pt x="228561" y="42062"/>
                  </a:lnTo>
                  <a:lnTo>
                    <a:pt x="221107" y="51701"/>
                  </a:lnTo>
                  <a:lnTo>
                    <a:pt x="218478" y="63893"/>
                  </a:lnTo>
                  <a:lnTo>
                    <a:pt x="219684" y="73964"/>
                  </a:lnTo>
                  <a:lnTo>
                    <a:pt x="255498" y="105283"/>
                  </a:lnTo>
                  <a:lnTo>
                    <a:pt x="260959" y="108331"/>
                  </a:lnTo>
                  <a:lnTo>
                    <a:pt x="267627" y="113804"/>
                  </a:lnTo>
                  <a:lnTo>
                    <a:pt x="265201" y="121107"/>
                  </a:lnTo>
                  <a:lnTo>
                    <a:pt x="263994" y="126580"/>
                  </a:lnTo>
                  <a:lnTo>
                    <a:pt x="260959" y="129628"/>
                  </a:lnTo>
                  <a:lnTo>
                    <a:pt x="236677" y="109550"/>
                  </a:lnTo>
                  <a:lnTo>
                    <a:pt x="236677" y="108331"/>
                  </a:lnTo>
                  <a:lnTo>
                    <a:pt x="216052" y="108331"/>
                  </a:lnTo>
                  <a:lnTo>
                    <a:pt x="216052" y="111975"/>
                  </a:lnTo>
                  <a:lnTo>
                    <a:pt x="218935" y="126771"/>
                  </a:lnTo>
                  <a:lnTo>
                    <a:pt x="226822" y="138531"/>
                  </a:lnTo>
                  <a:lnTo>
                    <a:pt x="238582" y="146304"/>
                  </a:lnTo>
                  <a:lnTo>
                    <a:pt x="253072" y="149098"/>
                  </a:lnTo>
                  <a:lnTo>
                    <a:pt x="266242" y="147358"/>
                  </a:lnTo>
                  <a:lnTo>
                    <a:pt x="277495" y="141947"/>
                  </a:lnTo>
                  <a:lnTo>
                    <a:pt x="285330" y="132676"/>
                  </a:lnTo>
                  <a:lnTo>
                    <a:pt x="288264" y="119278"/>
                  </a:lnTo>
                  <a:lnTo>
                    <a:pt x="287312" y="110109"/>
                  </a:lnTo>
                  <a:lnTo>
                    <a:pt x="284251" y="102463"/>
                  </a:lnTo>
                  <a:lnTo>
                    <a:pt x="278790" y="96088"/>
                  </a:lnTo>
                  <a:lnTo>
                    <a:pt x="270662" y="90678"/>
                  </a:lnTo>
                  <a:lnTo>
                    <a:pt x="248818" y="79108"/>
                  </a:lnTo>
                  <a:lnTo>
                    <a:pt x="242747" y="74244"/>
                  </a:lnTo>
                  <a:lnTo>
                    <a:pt x="239115" y="69989"/>
                  </a:lnTo>
                  <a:lnTo>
                    <a:pt x="239712" y="62687"/>
                  </a:lnTo>
                  <a:lnTo>
                    <a:pt x="240322" y="59639"/>
                  </a:lnTo>
                  <a:lnTo>
                    <a:pt x="242138" y="52946"/>
                  </a:lnTo>
                  <a:lnTo>
                    <a:pt x="302831" y="52946"/>
                  </a:lnTo>
                  <a:lnTo>
                    <a:pt x="302831" y="129019"/>
                  </a:lnTo>
                  <a:lnTo>
                    <a:pt x="304647" y="134493"/>
                  </a:lnTo>
                  <a:lnTo>
                    <a:pt x="305866" y="139369"/>
                  </a:lnTo>
                  <a:lnTo>
                    <a:pt x="308292" y="142405"/>
                  </a:lnTo>
                  <a:lnTo>
                    <a:pt x="310718" y="146672"/>
                  </a:lnTo>
                  <a:lnTo>
                    <a:pt x="333781" y="146672"/>
                  </a:lnTo>
                  <a:lnTo>
                    <a:pt x="330136" y="143014"/>
                  </a:lnTo>
                  <a:lnTo>
                    <a:pt x="328320" y="139979"/>
                  </a:lnTo>
                  <a:lnTo>
                    <a:pt x="327101" y="135102"/>
                  </a:lnTo>
                  <a:lnTo>
                    <a:pt x="325285" y="130848"/>
                  </a:lnTo>
                  <a:lnTo>
                    <a:pt x="323469" y="125374"/>
                  </a:lnTo>
                  <a:lnTo>
                    <a:pt x="323469" y="119278"/>
                  </a:lnTo>
                  <a:lnTo>
                    <a:pt x="323469" y="52946"/>
                  </a:lnTo>
                  <a:lnTo>
                    <a:pt x="339852" y="52946"/>
                  </a:lnTo>
                  <a:lnTo>
                    <a:pt x="339852" y="33464"/>
                  </a:lnTo>
                  <a:close/>
                </a:path>
                <a:path w="952500" h="180975">
                  <a:moveTo>
                    <a:pt x="373227" y="34074"/>
                  </a:moveTo>
                  <a:lnTo>
                    <a:pt x="351993" y="34074"/>
                  </a:lnTo>
                  <a:lnTo>
                    <a:pt x="351993" y="146672"/>
                  </a:lnTo>
                  <a:lnTo>
                    <a:pt x="373227" y="146672"/>
                  </a:lnTo>
                  <a:lnTo>
                    <a:pt x="373227" y="34074"/>
                  </a:lnTo>
                  <a:close/>
                </a:path>
                <a:path w="952500" h="180975">
                  <a:moveTo>
                    <a:pt x="374446" y="4864"/>
                  </a:moveTo>
                  <a:lnTo>
                    <a:pt x="369582" y="0"/>
                  </a:lnTo>
                  <a:lnTo>
                    <a:pt x="356235" y="0"/>
                  </a:lnTo>
                  <a:lnTo>
                    <a:pt x="350774" y="4864"/>
                  </a:lnTo>
                  <a:lnTo>
                    <a:pt x="350774" y="18249"/>
                  </a:lnTo>
                  <a:lnTo>
                    <a:pt x="356235" y="23126"/>
                  </a:lnTo>
                  <a:lnTo>
                    <a:pt x="369582" y="23126"/>
                  </a:lnTo>
                  <a:lnTo>
                    <a:pt x="374446" y="18249"/>
                  </a:lnTo>
                  <a:lnTo>
                    <a:pt x="374446" y="4864"/>
                  </a:lnTo>
                  <a:close/>
                </a:path>
                <a:path w="952500" h="180975">
                  <a:moveTo>
                    <a:pt x="455764" y="60248"/>
                  </a:moveTo>
                  <a:lnTo>
                    <a:pt x="453910" y="49618"/>
                  </a:lnTo>
                  <a:lnTo>
                    <a:pt x="448703" y="40462"/>
                  </a:lnTo>
                  <a:lnTo>
                    <a:pt x="440651" y="34061"/>
                  </a:lnTo>
                  <a:lnTo>
                    <a:pt x="430276" y="31648"/>
                  </a:lnTo>
                  <a:lnTo>
                    <a:pt x="419963" y="31648"/>
                  </a:lnTo>
                  <a:lnTo>
                    <a:pt x="413893" y="34683"/>
                  </a:lnTo>
                  <a:lnTo>
                    <a:pt x="407822" y="43205"/>
                  </a:lnTo>
                  <a:lnTo>
                    <a:pt x="407822" y="33464"/>
                  </a:lnTo>
                  <a:lnTo>
                    <a:pt x="387794" y="33464"/>
                  </a:lnTo>
                  <a:lnTo>
                    <a:pt x="387794" y="146672"/>
                  </a:lnTo>
                  <a:lnTo>
                    <a:pt x="408432" y="146672"/>
                  </a:lnTo>
                  <a:lnTo>
                    <a:pt x="408432" y="57200"/>
                  </a:lnTo>
                  <a:lnTo>
                    <a:pt x="415099" y="51117"/>
                  </a:lnTo>
                  <a:lnTo>
                    <a:pt x="422389" y="51117"/>
                  </a:lnTo>
                  <a:lnTo>
                    <a:pt x="427850" y="51117"/>
                  </a:lnTo>
                  <a:lnTo>
                    <a:pt x="434517" y="56591"/>
                  </a:lnTo>
                  <a:lnTo>
                    <a:pt x="434517" y="146672"/>
                  </a:lnTo>
                  <a:lnTo>
                    <a:pt x="455764" y="146672"/>
                  </a:lnTo>
                  <a:lnTo>
                    <a:pt x="455764" y="60248"/>
                  </a:lnTo>
                  <a:close/>
                </a:path>
                <a:path w="952500" h="180975">
                  <a:moveTo>
                    <a:pt x="551040" y="45034"/>
                  </a:moveTo>
                  <a:lnTo>
                    <a:pt x="550964" y="36436"/>
                  </a:lnTo>
                  <a:lnTo>
                    <a:pt x="545579" y="31038"/>
                  </a:lnTo>
                  <a:lnTo>
                    <a:pt x="533438" y="31038"/>
                  </a:lnTo>
                  <a:lnTo>
                    <a:pt x="528650" y="36436"/>
                  </a:lnTo>
                  <a:lnTo>
                    <a:pt x="528650" y="44424"/>
                  </a:lnTo>
                  <a:lnTo>
                    <a:pt x="529196" y="45034"/>
                  </a:lnTo>
                  <a:lnTo>
                    <a:pt x="528586" y="44361"/>
                  </a:lnTo>
                  <a:lnTo>
                    <a:pt x="524929" y="40309"/>
                  </a:lnTo>
                  <a:lnTo>
                    <a:pt x="519176" y="36436"/>
                  </a:lnTo>
                  <a:lnTo>
                    <a:pt x="514629" y="34874"/>
                  </a:lnTo>
                  <a:lnTo>
                    <a:pt x="514629" y="74244"/>
                  </a:lnTo>
                  <a:lnTo>
                    <a:pt x="514083" y="83629"/>
                  </a:lnTo>
                  <a:lnTo>
                    <a:pt x="512051" y="91821"/>
                  </a:lnTo>
                  <a:lnTo>
                    <a:pt x="507974" y="97612"/>
                  </a:lnTo>
                  <a:lnTo>
                    <a:pt x="501281" y="99809"/>
                  </a:lnTo>
                  <a:lnTo>
                    <a:pt x="494322" y="97866"/>
                  </a:lnTo>
                  <a:lnTo>
                    <a:pt x="490283" y="92506"/>
                  </a:lnTo>
                  <a:lnTo>
                    <a:pt x="488391" y="84404"/>
                  </a:lnTo>
                  <a:lnTo>
                    <a:pt x="487934" y="74244"/>
                  </a:lnTo>
                  <a:lnTo>
                    <a:pt x="488480" y="64541"/>
                  </a:lnTo>
                  <a:lnTo>
                    <a:pt x="490512" y="56819"/>
                  </a:lnTo>
                  <a:lnTo>
                    <a:pt x="494588" y="51739"/>
                  </a:lnTo>
                  <a:lnTo>
                    <a:pt x="501281" y="49898"/>
                  </a:lnTo>
                  <a:lnTo>
                    <a:pt x="507974" y="51473"/>
                  </a:lnTo>
                  <a:lnTo>
                    <a:pt x="512051" y="56134"/>
                  </a:lnTo>
                  <a:lnTo>
                    <a:pt x="514083" y="63766"/>
                  </a:lnTo>
                  <a:lnTo>
                    <a:pt x="514629" y="74244"/>
                  </a:lnTo>
                  <a:lnTo>
                    <a:pt x="514629" y="34874"/>
                  </a:lnTo>
                  <a:lnTo>
                    <a:pt x="511619" y="33820"/>
                  </a:lnTo>
                  <a:lnTo>
                    <a:pt x="501891" y="32854"/>
                  </a:lnTo>
                  <a:lnTo>
                    <a:pt x="481723" y="37096"/>
                  </a:lnTo>
                  <a:lnTo>
                    <a:pt x="471690" y="47548"/>
                  </a:lnTo>
                  <a:lnTo>
                    <a:pt x="468261" y="60845"/>
                  </a:lnTo>
                  <a:lnTo>
                    <a:pt x="467906" y="73634"/>
                  </a:lnTo>
                  <a:lnTo>
                    <a:pt x="468249" y="86042"/>
                  </a:lnTo>
                  <a:lnTo>
                    <a:pt x="471614" y="100266"/>
                  </a:lnTo>
                  <a:lnTo>
                    <a:pt x="481469" y="111975"/>
                  </a:lnTo>
                  <a:lnTo>
                    <a:pt x="484403" y="112699"/>
                  </a:lnTo>
                  <a:lnTo>
                    <a:pt x="477799" y="114173"/>
                  </a:lnTo>
                  <a:lnTo>
                    <a:pt x="472300" y="118440"/>
                  </a:lnTo>
                  <a:lnTo>
                    <a:pt x="468845" y="124650"/>
                  </a:lnTo>
                  <a:lnTo>
                    <a:pt x="467906" y="132067"/>
                  </a:lnTo>
                  <a:lnTo>
                    <a:pt x="468503" y="139979"/>
                  </a:lnTo>
                  <a:lnTo>
                    <a:pt x="472147" y="144843"/>
                  </a:lnTo>
                  <a:lnTo>
                    <a:pt x="482460" y="146672"/>
                  </a:lnTo>
                  <a:lnTo>
                    <a:pt x="467296" y="149098"/>
                  </a:lnTo>
                  <a:lnTo>
                    <a:pt x="467906" y="158229"/>
                  </a:lnTo>
                  <a:lnTo>
                    <a:pt x="467906" y="163715"/>
                  </a:lnTo>
                  <a:lnTo>
                    <a:pt x="469290" y="171246"/>
                  </a:lnTo>
                  <a:lnTo>
                    <a:pt x="473595" y="176568"/>
                  </a:lnTo>
                  <a:lnTo>
                    <a:pt x="480961" y="179717"/>
                  </a:lnTo>
                  <a:lnTo>
                    <a:pt x="491566" y="180746"/>
                  </a:lnTo>
                  <a:lnTo>
                    <a:pt x="519480" y="180746"/>
                  </a:lnTo>
                  <a:lnTo>
                    <a:pt x="548005" y="153974"/>
                  </a:lnTo>
                  <a:lnTo>
                    <a:pt x="546620" y="146672"/>
                  </a:lnTo>
                  <a:lnTo>
                    <a:pt x="546100" y="143916"/>
                  </a:lnTo>
                  <a:lnTo>
                    <a:pt x="540956" y="136017"/>
                  </a:lnTo>
                  <a:lnTo>
                    <a:pt x="532053" y="130860"/>
                  </a:lnTo>
                  <a:lnTo>
                    <a:pt x="531622" y="130810"/>
                  </a:lnTo>
                  <a:lnTo>
                    <a:pt x="531622" y="147891"/>
                  </a:lnTo>
                  <a:lnTo>
                    <a:pt x="531622" y="163715"/>
                  </a:lnTo>
                  <a:lnTo>
                    <a:pt x="484898" y="163715"/>
                  </a:lnTo>
                  <a:lnTo>
                    <a:pt x="484898" y="146672"/>
                  </a:lnTo>
                  <a:lnTo>
                    <a:pt x="523735" y="146672"/>
                  </a:lnTo>
                  <a:lnTo>
                    <a:pt x="531622" y="147891"/>
                  </a:lnTo>
                  <a:lnTo>
                    <a:pt x="531622" y="130810"/>
                  </a:lnTo>
                  <a:lnTo>
                    <a:pt x="518883" y="129019"/>
                  </a:lnTo>
                  <a:lnTo>
                    <a:pt x="484898" y="129019"/>
                  </a:lnTo>
                  <a:lnTo>
                    <a:pt x="484898" y="112814"/>
                  </a:lnTo>
                  <a:lnTo>
                    <a:pt x="501281" y="116852"/>
                  </a:lnTo>
                  <a:lnTo>
                    <a:pt x="519087" y="112585"/>
                  </a:lnTo>
                  <a:lnTo>
                    <a:pt x="519811" y="112420"/>
                  </a:lnTo>
                  <a:lnTo>
                    <a:pt x="529805" y="101485"/>
                  </a:lnTo>
                  <a:lnTo>
                    <a:pt x="530288" y="99809"/>
                  </a:lnTo>
                  <a:lnTo>
                    <a:pt x="533882" y="87579"/>
                  </a:lnTo>
                  <a:lnTo>
                    <a:pt x="534657" y="74244"/>
                  </a:lnTo>
                  <a:lnTo>
                    <a:pt x="534606" y="68707"/>
                  </a:lnTo>
                  <a:lnTo>
                    <a:pt x="534200" y="62382"/>
                  </a:lnTo>
                  <a:lnTo>
                    <a:pt x="533120" y="55587"/>
                  </a:lnTo>
                  <a:lnTo>
                    <a:pt x="531380" y="49898"/>
                  </a:lnTo>
                  <a:lnTo>
                    <a:pt x="531012" y="48679"/>
                  </a:lnTo>
                  <a:lnTo>
                    <a:pt x="532841" y="51117"/>
                  </a:lnTo>
                  <a:lnTo>
                    <a:pt x="535876" y="52946"/>
                  </a:lnTo>
                  <a:lnTo>
                    <a:pt x="539508" y="52946"/>
                  </a:lnTo>
                  <a:lnTo>
                    <a:pt x="545579" y="53555"/>
                  </a:lnTo>
                  <a:lnTo>
                    <a:pt x="551040" y="48679"/>
                  </a:lnTo>
                  <a:lnTo>
                    <a:pt x="551040" y="45034"/>
                  </a:lnTo>
                  <a:close/>
                </a:path>
                <a:path w="952500" h="180975">
                  <a:moveTo>
                    <a:pt x="625690" y="58420"/>
                  </a:moveTo>
                  <a:lnTo>
                    <a:pt x="624090" y="48590"/>
                  </a:lnTo>
                  <a:lnTo>
                    <a:pt x="619239" y="40005"/>
                  </a:lnTo>
                  <a:lnTo>
                    <a:pt x="611098" y="33947"/>
                  </a:lnTo>
                  <a:lnTo>
                    <a:pt x="599592" y="31648"/>
                  </a:lnTo>
                  <a:lnTo>
                    <a:pt x="588060" y="31648"/>
                  </a:lnTo>
                  <a:lnTo>
                    <a:pt x="583819" y="36512"/>
                  </a:lnTo>
                  <a:lnTo>
                    <a:pt x="578358" y="43205"/>
                  </a:lnTo>
                  <a:lnTo>
                    <a:pt x="578358" y="1816"/>
                  </a:lnTo>
                  <a:lnTo>
                    <a:pt x="556501" y="1816"/>
                  </a:lnTo>
                  <a:lnTo>
                    <a:pt x="556501" y="146672"/>
                  </a:lnTo>
                  <a:lnTo>
                    <a:pt x="578358" y="146672"/>
                  </a:lnTo>
                  <a:lnTo>
                    <a:pt x="578358" y="56591"/>
                  </a:lnTo>
                  <a:lnTo>
                    <a:pt x="582599" y="50507"/>
                  </a:lnTo>
                  <a:lnTo>
                    <a:pt x="601408" y="50507"/>
                  </a:lnTo>
                  <a:lnTo>
                    <a:pt x="605053" y="56591"/>
                  </a:lnTo>
                  <a:lnTo>
                    <a:pt x="605053" y="146672"/>
                  </a:lnTo>
                  <a:lnTo>
                    <a:pt x="625690" y="146672"/>
                  </a:lnTo>
                  <a:lnTo>
                    <a:pt x="625690" y="58420"/>
                  </a:lnTo>
                  <a:close/>
                </a:path>
                <a:path w="952500" h="180975">
                  <a:moveTo>
                    <a:pt x="706399" y="67551"/>
                  </a:moveTo>
                  <a:lnTo>
                    <a:pt x="703567" y="51117"/>
                  </a:lnTo>
                  <a:lnTo>
                    <a:pt x="703491" y="50647"/>
                  </a:lnTo>
                  <a:lnTo>
                    <a:pt x="695858" y="39560"/>
                  </a:lnTo>
                  <a:lnTo>
                    <a:pt x="686981" y="34531"/>
                  </a:lnTo>
                  <a:lnTo>
                    <a:pt x="686981" y="59639"/>
                  </a:lnTo>
                  <a:lnTo>
                    <a:pt x="686981" y="122326"/>
                  </a:lnTo>
                  <a:lnTo>
                    <a:pt x="681520" y="128409"/>
                  </a:lnTo>
                  <a:lnTo>
                    <a:pt x="664527" y="128409"/>
                  </a:lnTo>
                  <a:lnTo>
                    <a:pt x="659676" y="122326"/>
                  </a:lnTo>
                  <a:lnTo>
                    <a:pt x="659676" y="59639"/>
                  </a:lnTo>
                  <a:lnTo>
                    <a:pt x="662101" y="51117"/>
                  </a:lnTo>
                  <a:lnTo>
                    <a:pt x="684555" y="51117"/>
                  </a:lnTo>
                  <a:lnTo>
                    <a:pt x="686981" y="59639"/>
                  </a:lnTo>
                  <a:lnTo>
                    <a:pt x="686981" y="34531"/>
                  </a:lnTo>
                  <a:lnTo>
                    <a:pt x="685152" y="33489"/>
                  </a:lnTo>
                  <a:lnTo>
                    <a:pt x="673023" y="31648"/>
                  </a:lnTo>
                  <a:lnTo>
                    <a:pt x="660387" y="33489"/>
                  </a:lnTo>
                  <a:lnTo>
                    <a:pt x="649732" y="39560"/>
                  </a:lnTo>
                  <a:lnTo>
                    <a:pt x="642391" y="50647"/>
                  </a:lnTo>
                  <a:lnTo>
                    <a:pt x="639648" y="67551"/>
                  </a:lnTo>
                  <a:lnTo>
                    <a:pt x="639648" y="117462"/>
                  </a:lnTo>
                  <a:lnTo>
                    <a:pt x="642048" y="130619"/>
                  </a:lnTo>
                  <a:lnTo>
                    <a:pt x="648830" y="140589"/>
                  </a:lnTo>
                  <a:lnTo>
                    <a:pt x="659358" y="146900"/>
                  </a:lnTo>
                  <a:lnTo>
                    <a:pt x="673023" y="149098"/>
                  </a:lnTo>
                  <a:lnTo>
                    <a:pt x="687197" y="146900"/>
                  </a:lnTo>
                  <a:lnTo>
                    <a:pt x="697674" y="140589"/>
                  </a:lnTo>
                  <a:lnTo>
                    <a:pt x="704176" y="130619"/>
                  </a:lnTo>
                  <a:lnTo>
                    <a:pt x="704545" y="128409"/>
                  </a:lnTo>
                  <a:lnTo>
                    <a:pt x="706399" y="117462"/>
                  </a:lnTo>
                  <a:lnTo>
                    <a:pt x="706399" y="67551"/>
                  </a:lnTo>
                  <a:close/>
                </a:path>
                <a:path w="952500" h="180975">
                  <a:moveTo>
                    <a:pt x="787717" y="33464"/>
                  </a:moveTo>
                  <a:lnTo>
                    <a:pt x="767702" y="33464"/>
                  </a:lnTo>
                  <a:lnTo>
                    <a:pt x="767702" y="121716"/>
                  </a:lnTo>
                  <a:lnTo>
                    <a:pt x="762228" y="129628"/>
                  </a:lnTo>
                  <a:lnTo>
                    <a:pt x="746455" y="129628"/>
                  </a:lnTo>
                  <a:lnTo>
                    <a:pt x="741603" y="126580"/>
                  </a:lnTo>
                  <a:lnTo>
                    <a:pt x="741603" y="33464"/>
                  </a:lnTo>
                  <a:lnTo>
                    <a:pt x="720966" y="33464"/>
                  </a:lnTo>
                  <a:lnTo>
                    <a:pt x="720966" y="112585"/>
                  </a:lnTo>
                  <a:lnTo>
                    <a:pt x="722287" y="128054"/>
                  </a:lnTo>
                  <a:lnTo>
                    <a:pt x="726503" y="139522"/>
                  </a:lnTo>
                  <a:lnTo>
                    <a:pt x="734021" y="146646"/>
                  </a:lnTo>
                  <a:lnTo>
                    <a:pt x="745236" y="149098"/>
                  </a:lnTo>
                  <a:lnTo>
                    <a:pt x="751827" y="148310"/>
                  </a:lnTo>
                  <a:lnTo>
                    <a:pt x="757834" y="145986"/>
                  </a:lnTo>
                  <a:lnTo>
                    <a:pt x="763168" y="142176"/>
                  </a:lnTo>
                  <a:lnTo>
                    <a:pt x="767702" y="136931"/>
                  </a:lnTo>
                  <a:lnTo>
                    <a:pt x="767702" y="146672"/>
                  </a:lnTo>
                  <a:lnTo>
                    <a:pt x="787717" y="146672"/>
                  </a:lnTo>
                  <a:lnTo>
                    <a:pt x="787717" y="33464"/>
                  </a:lnTo>
                  <a:close/>
                </a:path>
                <a:path w="952500" h="180975">
                  <a:moveTo>
                    <a:pt x="870254" y="117462"/>
                  </a:moveTo>
                  <a:lnTo>
                    <a:pt x="832637" y="74244"/>
                  </a:lnTo>
                  <a:lnTo>
                    <a:pt x="823226" y="65405"/>
                  </a:lnTo>
                  <a:lnTo>
                    <a:pt x="823379" y="57429"/>
                  </a:lnTo>
                  <a:lnTo>
                    <a:pt x="829221" y="52082"/>
                  </a:lnTo>
                  <a:lnTo>
                    <a:pt x="836879" y="51117"/>
                  </a:lnTo>
                  <a:lnTo>
                    <a:pt x="847801" y="54165"/>
                  </a:lnTo>
                  <a:lnTo>
                    <a:pt x="847801" y="67551"/>
                  </a:lnTo>
                  <a:lnTo>
                    <a:pt x="868438" y="67551"/>
                  </a:lnTo>
                  <a:lnTo>
                    <a:pt x="868006" y="61937"/>
                  </a:lnTo>
                  <a:lnTo>
                    <a:pt x="864920" y="51117"/>
                  </a:lnTo>
                  <a:lnTo>
                    <a:pt x="864501" y="49618"/>
                  </a:lnTo>
                  <a:lnTo>
                    <a:pt x="854608" y="37249"/>
                  </a:lnTo>
                  <a:lnTo>
                    <a:pt x="835063" y="31648"/>
                  </a:lnTo>
                  <a:lnTo>
                    <a:pt x="822769" y="33680"/>
                  </a:lnTo>
                  <a:lnTo>
                    <a:pt x="812304" y="39700"/>
                  </a:lnTo>
                  <a:lnTo>
                    <a:pt x="805027" y="49593"/>
                  </a:lnTo>
                  <a:lnTo>
                    <a:pt x="802284" y="63284"/>
                  </a:lnTo>
                  <a:lnTo>
                    <a:pt x="803402" y="72301"/>
                  </a:lnTo>
                  <a:lnTo>
                    <a:pt x="806615" y="80098"/>
                  </a:lnTo>
                  <a:lnTo>
                    <a:pt x="811758" y="86652"/>
                  </a:lnTo>
                  <a:lnTo>
                    <a:pt x="818680" y="91897"/>
                  </a:lnTo>
                  <a:lnTo>
                    <a:pt x="837488" y="103454"/>
                  </a:lnTo>
                  <a:lnTo>
                    <a:pt x="846709" y="111810"/>
                  </a:lnTo>
                  <a:lnTo>
                    <a:pt x="848029" y="120116"/>
                  </a:lnTo>
                  <a:lnTo>
                    <a:pt x="844232" y="126479"/>
                  </a:lnTo>
                  <a:lnTo>
                    <a:pt x="838098" y="129019"/>
                  </a:lnTo>
                  <a:lnTo>
                    <a:pt x="829868" y="127152"/>
                  </a:lnTo>
                  <a:lnTo>
                    <a:pt x="824217" y="122326"/>
                  </a:lnTo>
                  <a:lnTo>
                    <a:pt x="820940" y="115671"/>
                  </a:lnTo>
                  <a:lnTo>
                    <a:pt x="819962" y="108839"/>
                  </a:lnTo>
                  <a:lnTo>
                    <a:pt x="819886" y="107111"/>
                  </a:lnTo>
                  <a:lnTo>
                    <a:pt x="799249" y="107111"/>
                  </a:lnTo>
                  <a:lnTo>
                    <a:pt x="799249" y="109550"/>
                  </a:lnTo>
                  <a:lnTo>
                    <a:pt x="801268" y="123177"/>
                  </a:lnTo>
                  <a:lnTo>
                    <a:pt x="807593" y="135940"/>
                  </a:lnTo>
                  <a:lnTo>
                    <a:pt x="818705" y="145402"/>
                  </a:lnTo>
                  <a:lnTo>
                    <a:pt x="835063" y="149098"/>
                  </a:lnTo>
                  <a:lnTo>
                    <a:pt x="849172" y="147154"/>
                  </a:lnTo>
                  <a:lnTo>
                    <a:pt x="860171" y="141262"/>
                  </a:lnTo>
                  <a:lnTo>
                    <a:pt x="867410" y="131381"/>
                  </a:lnTo>
                  <a:lnTo>
                    <a:pt x="867892" y="129019"/>
                  </a:lnTo>
                  <a:lnTo>
                    <a:pt x="870254" y="117462"/>
                  </a:lnTo>
                  <a:close/>
                </a:path>
                <a:path w="952500" h="180975">
                  <a:moveTo>
                    <a:pt x="952182" y="70599"/>
                  </a:moveTo>
                  <a:lnTo>
                    <a:pt x="933754" y="34734"/>
                  </a:lnTo>
                  <a:lnTo>
                    <a:pt x="930338" y="34086"/>
                  </a:lnTo>
                  <a:lnTo>
                    <a:pt x="930338" y="62077"/>
                  </a:lnTo>
                  <a:lnTo>
                    <a:pt x="930338" y="74244"/>
                  </a:lnTo>
                  <a:lnTo>
                    <a:pt x="902423" y="74244"/>
                  </a:lnTo>
                  <a:lnTo>
                    <a:pt x="902423" y="70599"/>
                  </a:lnTo>
                  <a:lnTo>
                    <a:pt x="902817" y="63931"/>
                  </a:lnTo>
                  <a:lnTo>
                    <a:pt x="904697" y="56972"/>
                  </a:lnTo>
                  <a:lnTo>
                    <a:pt x="909078" y="51511"/>
                  </a:lnTo>
                  <a:lnTo>
                    <a:pt x="916990" y="49288"/>
                  </a:lnTo>
                  <a:lnTo>
                    <a:pt x="929119" y="49288"/>
                  </a:lnTo>
                  <a:lnTo>
                    <a:pt x="930338" y="62077"/>
                  </a:lnTo>
                  <a:lnTo>
                    <a:pt x="930338" y="34086"/>
                  </a:lnTo>
                  <a:lnTo>
                    <a:pt x="888619" y="42824"/>
                  </a:lnTo>
                  <a:lnTo>
                    <a:pt x="880579" y="71805"/>
                  </a:lnTo>
                  <a:lnTo>
                    <a:pt x="880579" y="94322"/>
                  </a:lnTo>
                  <a:lnTo>
                    <a:pt x="882789" y="120091"/>
                  </a:lnTo>
                  <a:lnTo>
                    <a:pt x="889596" y="137007"/>
                  </a:lnTo>
                  <a:lnTo>
                    <a:pt x="901319" y="146278"/>
                  </a:lnTo>
                  <a:lnTo>
                    <a:pt x="918197" y="149098"/>
                  </a:lnTo>
                  <a:lnTo>
                    <a:pt x="934262" y="145910"/>
                  </a:lnTo>
                  <a:lnTo>
                    <a:pt x="944753" y="137693"/>
                  </a:lnTo>
                  <a:lnTo>
                    <a:pt x="949794" y="127800"/>
                  </a:lnTo>
                  <a:lnTo>
                    <a:pt x="950455" y="126504"/>
                  </a:lnTo>
                  <a:lnTo>
                    <a:pt x="952182" y="114414"/>
                  </a:lnTo>
                  <a:lnTo>
                    <a:pt x="952182" y="107111"/>
                  </a:lnTo>
                  <a:lnTo>
                    <a:pt x="930338" y="107111"/>
                  </a:lnTo>
                  <a:lnTo>
                    <a:pt x="930313" y="120091"/>
                  </a:lnTo>
                  <a:lnTo>
                    <a:pt x="929119" y="127800"/>
                  </a:lnTo>
                  <a:lnTo>
                    <a:pt x="908494" y="127800"/>
                  </a:lnTo>
                  <a:lnTo>
                    <a:pt x="903630" y="123545"/>
                  </a:lnTo>
                  <a:lnTo>
                    <a:pt x="903630" y="93116"/>
                  </a:lnTo>
                  <a:lnTo>
                    <a:pt x="952182" y="93116"/>
                  </a:lnTo>
                  <a:lnTo>
                    <a:pt x="952182" y="74244"/>
                  </a:lnTo>
                  <a:lnTo>
                    <a:pt x="952182" y="70599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</p:grpSp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8819DCF8-DF55-926F-5413-63D9BD1196E6}"/>
              </a:ext>
            </a:extLst>
          </p:cNvPr>
          <p:cNvSpPr txBox="1"/>
          <p:nvPr/>
        </p:nvSpPr>
        <p:spPr>
          <a:xfrm>
            <a:off x="7332147" y="5717471"/>
            <a:ext cx="450440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cs typeface="Arial"/>
              </a:rPr>
              <a:t>Minimal moving parts due to passive cooling through heat pipe technology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F82484-E99F-354B-C0BD-7619DAEBB2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94" t="27739" r="23761" b="37255"/>
          <a:stretch/>
        </p:blipFill>
        <p:spPr>
          <a:xfrm>
            <a:off x="8254682" y="4095435"/>
            <a:ext cx="3558351" cy="126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491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D5DEF3-2215-2ACC-88BE-2318393C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9966" y="57513"/>
            <a:ext cx="3949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01117E-CFEA-4500-8238-1A59D20A9E06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7" name="object 5">
            <a:extLst>
              <a:ext uri="{FF2B5EF4-FFF2-40B4-BE49-F238E27FC236}">
                <a16:creationId xmlns:a16="http://schemas.microsoft.com/office/drawing/2014/main" xmlns="" id="{C31F05C4-3FD3-A3CD-9924-3D20F0FADEF7}"/>
              </a:ext>
            </a:extLst>
          </p:cNvPr>
          <p:cNvGrpSpPr/>
          <p:nvPr/>
        </p:nvGrpSpPr>
        <p:grpSpPr>
          <a:xfrm>
            <a:off x="305839" y="612943"/>
            <a:ext cx="3098673" cy="6145128"/>
            <a:chOff x="493013" y="621029"/>
            <a:chExt cx="3098673" cy="6145128"/>
          </a:xfrm>
        </p:grpSpPr>
        <p:sp>
          <p:nvSpPr>
            <p:cNvPr id="8" name="object 6">
              <a:extLst>
                <a:ext uri="{FF2B5EF4-FFF2-40B4-BE49-F238E27FC236}">
                  <a16:creationId xmlns:a16="http://schemas.microsoft.com/office/drawing/2014/main" xmlns="" id="{A30EC903-0976-7DD5-1FF4-F1DE456AAD28}"/>
                </a:ext>
              </a:extLst>
            </p:cNvPr>
            <p:cNvSpPr/>
            <p:nvPr/>
          </p:nvSpPr>
          <p:spPr>
            <a:xfrm>
              <a:off x="955166" y="761619"/>
              <a:ext cx="2636520" cy="0"/>
            </a:xfrm>
            <a:custGeom>
              <a:avLst/>
              <a:gdLst/>
              <a:ahLst/>
              <a:cxnLst/>
              <a:rect l="l" t="t" r="r" b="b"/>
              <a:pathLst>
                <a:path w="2636520">
                  <a:moveTo>
                    <a:pt x="0" y="0"/>
                  </a:moveTo>
                  <a:lnTo>
                    <a:pt x="2636100" y="0"/>
                  </a:lnTo>
                </a:path>
              </a:pathLst>
            </a:custGeom>
            <a:ln w="19050">
              <a:solidFill>
                <a:srgbClr val="0039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7">
              <a:extLst>
                <a:ext uri="{FF2B5EF4-FFF2-40B4-BE49-F238E27FC236}">
                  <a16:creationId xmlns:a16="http://schemas.microsoft.com/office/drawing/2014/main" xmlns="" id="{DDFD2E79-F374-293A-20CB-50ED0BC5D7F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013" y="621029"/>
              <a:ext cx="279653" cy="279653"/>
            </a:xfrm>
            <a:prstGeom prst="rect">
              <a:avLst/>
            </a:prstGeom>
          </p:spPr>
        </p:pic>
        <p:sp>
          <p:nvSpPr>
            <p:cNvPr id="10" name="object 8">
              <a:extLst>
                <a:ext uri="{FF2B5EF4-FFF2-40B4-BE49-F238E27FC236}">
                  <a16:creationId xmlns:a16="http://schemas.microsoft.com/office/drawing/2014/main" xmlns="" id="{1B0013E9-8301-4C1A-966F-28A2CD79EDAD}"/>
                </a:ext>
              </a:extLst>
            </p:cNvPr>
            <p:cNvSpPr/>
            <p:nvPr/>
          </p:nvSpPr>
          <p:spPr>
            <a:xfrm>
              <a:off x="493014" y="6448657"/>
              <a:ext cx="316865" cy="317500"/>
            </a:xfrm>
            <a:custGeom>
              <a:avLst/>
              <a:gdLst/>
              <a:ahLst/>
              <a:cxnLst/>
              <a:rect l="l" t="t" r="r" b="b"/>
              <a:pathLst>
                <a:path w="316865" h="317500">
                  <a:moveTo>
                    <a:pt x="158394" y="317084"/>
                  </a:moveTo>
                  <a:lnTo>
                    <a:pt x="108130" y="309036"/>
                  </a:lnTo>
                  <a:lnTo>
                    <a:pt x="64624" y="286586"/>
                  </a:lnTo>
                  <a:lnTo>
                    <a:pt x="30411" y="252275"/>
                  </a:lnTo>
                  <a:lnTo>
                    <a:pt x="8025" y="208645"/>
                  </a:lnTo>
                  <a:lnTo>
                    <a:pt x="0" y="158238"/>
                  </a:lnTo>
                  <a:lnTo>
                    <a:pt x="8025" y="108127"/>
                  </a:lnTo>
                  <a:lnTo>
                    <a:pt x="30411" y="64678"/>
                  </a:lnTo>
                  <a:lnTo>
                    <a:pt x="64624" y="30459"/>
                  </a:lnTo>
                  <a:lnTo>
                    <a:pt x="108130" y="8043"/>
                  </a:lnTo>
                  <a:lnTo>
                    <a:pt x="158394" y="0"/>
                  </a:lnTo>
                  <a:lnTo>
                    <a:pt x="208425" y="8043"/>
                  </a:lnTo>
                  <a:lnTo>
                    <a:pt x="215252" y="11563"/>
                  </a:lnTo>
                  <a:lnTo>
                    <a:pt x="159001" y="11563"/>
                  </a:lnTo>
                  <a:lnTo>
                    <a:pt x="112499" y="19051"/>
                  </a:lnTo>
                  <a:lnTo>
                    <a:pt x="72174" y="39919"/>
                  </a:lnTo>
                  <a:lnTo>
                    <a:pt x="40412" y="71771"/>
                  </a:lnTo>
                  <a:lnTo>
                    <a:pt x="19604" y="112212"/>
                  </a:lnTo>
                  <a:lnTo>
                    <a:pt x="12137" y="158846"/>
                  </a:lnTo>
                  <a:lnTo>
                    <a:pt x="19604" y="205183"/>
                  </a:lnTo>
                  <a:lnTo>
                    <a:pt x="40412" y="245444"/>
                  </a:lnTo>
                  <a:lnTo>
                    <a:pt x="72174" y="277203"/>
                  </a:lnTo>
                  <a:lnTo>
                    <a:pt x="112499" y="298037"/>
                  </a:lnTo>
                  <a:lnTo>
                    <a:pt x="159001" y="305521"/>
                  </a:lnTo>
                  <a:lnTo>
                    <a:pt x="215232" y="305521"/>
                  </a:lnTo>
                  <a:lnTo>
                    <a:pt x="208425" y="309036"/>
                  </a:lnTo>
                  <a:lnTo>
                    <a:pt x="158394" y="317084"/>
                  </a:lnTo>
                  <a:close/>
                </a:path>
                <a:path w="316865" h="317500">
                  <a:moveTo>
                    <a:pt x="215232" y="305521"/>
                  </a:moveTo>
                  <a:lnTo>
                    <a:pt x="159001" y="305521"/>
                  </a:lnTo>
                  <a:lnTo>
                    <a:pt x="205206" y="298037"/>
                  </a:lnTo>
                  <a:lnTo>
                    <a:pt x="245352" y="277203"/>
                  </a:lnTo>
                  <a:lnTo>
                    <a:pt x="277021" y="245444"/>
                  </a:lnTo>
                  <a:lnTo>
                    <a:pt x="297795" y="205183"/>
                  </a:lnTo>
                  <a:lnTo>
                    <a:pt x="305257" y="158846"/>
                  </a:lnTo>
                  <a:lnTo>
                    <a:pt x="297795" y="112212"/>
                  </a:lnTo>
                  <a:lnTo>
                    <a:pt x="277021" y="71771"/>
                  </a:lnTo>
                  <a:lnTo>
                    <a:pt x="245352" y="39919"/>
                  </a:lnTo>
                  <a:lnTo>
                    <a:pt x="205206" y="19051"/>
                  </a:lnTo>
                  <a:lnTo>
                    <a:pt x="159001" y="11563"/>
                  </a:lnTo>
                  <a:lnTo>
                    <a:pt x="215252" y="11563"/>
                  </a:lnTo>
                  <a:lnTo>
                    <a:pt x="251901" y="30459"/>
                  </a:lnTo>
                  <a:lnTo>
                    <a:pt x="286202" y="64678"/>
                  </a:lnTo>
                  <a:lnTo>
                    <a:pt x="308704" y="108127"/>
                  </a:lnTo>
                  <a:lnTo>
                    <a:pt x="316788" y="158238"/>
                  </a:lnTo>
                  <a:lnTo>
                    <a:pt x="308704" y="208645"/>
                  </a:lnTo>
                  <a:lnTo>
                    <a:pt x="286202" y="252275"/>
                  </a:lnTo>
                  <a:lnTo>
                    <a:pt x="251901" y="286586"/>
                  </a:lnTo>
                  <a:lnTo>
                    <a:pt x="215232" y="305521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xmlns="" id="{AF277DC5-BAD9-7C10-CAED-2666D32B4DB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273" y="6523516"/>
              <a:ext cx="200268" cy="169801"/>
            </a:xfrm>
            <a:prstGeom prst="rect">
              <a:avLst/>
            </a:prstGeom>
          </p:spPr>
        </p:pic>
        <p:sp>
          <p:nvSpPr>
            <p:cNvPr id="12" name="object 10">
              <a:extLst>
                <a:ext uri="{FF2B5EF4-FFF2-40B4-BE49-F238E27FC236}">
                  <a16:creationId xmlns:a16="http://schemas.microsoft.com/office/drawing/2014/main" xmlns="" id="{686A9096-98C8-5479-48F6-C47921DB66BB}"/>
                </a:ext>
              </a:extLst>
            </p:cNvPr>
            <p:cNvSpPr/>
            <p:nvPr/>
          </p:nvSpPr>
          <p:spPr>
            <a:xfrm>
              <a:off x="852881" y="6535699"/>
              <a:ext cx="952500" cy="180975"/>
            </a:xfrm>
            <a:custGeom>
              <a:avLst/>
              <a:gdLst/>
              <a:ahLst/>
              <a:cxnLst/>
              <a:rect l="l" t="t" r="r" b="b"/>
              <a:pathLst>
                <a:path w="952500" h="180975">
                  <a:moveTo>
                    <a:pt x="132295" y="1816"/>
                  </a:moveTo>
                  <a:lnTo>
                    <a:pt x="108635" y="1816"/>
                  </a:lnTo>
                  <a:lnTo>
                    <a:pt x="94678" y="93116"/>
                  </a:lnTo>
                  <a:lnTo>
                    <a:pt x="78282" y="1816"/>
                  </a:lnTo>
                  <a:lnTo>
                    <a:pt x="53403" y="1816"/>
                  </a:lnTo>
                  <a:lnTo>
                    <a:pt x="37630" y="93116"/>
                  </a:lnTo>
                  <a:lnTo>
                    <a:pt x="23063" y="1816"/>
                  </a:lnTo>
                  <a:lnTo>
                    <a:pt x="0" y="1816"/>
                  </a:lnTo>
                  <a:lnTo>
                    <a:pt x="24282" y="146672"/>
                  </a:lnTo>
                  <a:lnTo>
                    <a:pt x="47942" y="146672"/>
                  </a:lnTo>
                  <a:lnTo>
                    <a:pt x="66154" y="46253"/>
                  </a:lnTo>
                  <a:lnTo>
                    <a:pt x="84353" y="146672"/>
                  </a:lnTo>
                  <a:lnTo>
                    <a:pt x="107416" y="146672"/>
                  </a:lnTo>
                  <a:lnTo>
                    <a:pt x="132295" y="1816"/>
                  </a:lnTo>
                  <a:close/>
                </a:path>
                <a:path w="952500" h="180975">
                  <a:moveTo>
                    <a:pt x="205130" y="70599"/>
                  </a:moveTo>
                  <a:lnTo>
                    <a:pt x="186690" y="34734"/>
                  </a:lnTo>
                  <a:lnTo>
                    <a:pt x="183883" y="34201"/>
                  </a:lnTo>
                  <a:lnTo>
                    <a:pt x="183883" y="70599"/>
                  </a:lnTo>
                  <a:lnTo>
                    <a:pt x="183883" y="74244"/>
                  </a:lnTo>
                  <a:lnTo>
                    <a:pt x="155968" y="74244"/>
                  </a:lnTo>
                  <a:lnTo>
                    <a:pt x="155968" y="70599"/>
                  </a:lnTo>
                  <a:lnTo>
                    <a:pt x="156273" y="63931"/>
                  </a:lnTo>
                  <a:lnTo>
                    <a:pt x="157937" y="56972"/>
                  </a:lnTo>
                  <a:lnTo>
                    <a:pt x="162115" y="51511"/>
                  </a:lnTo>
                  <a:lnTo>
                    <a:pt x="169926" y="49288"/>
                  </a:lnTo>
                  <a:lnTo>
                    <a:pt x="177228" y="51422"/>
                  </a:lnTo>
                  <a:lnTo>
                    <a:pt x="181457" y="56743"/>
                  </a:lnTo>
                  <a:lnTo>
                    <a:pt x="183413" y="63665"/>
                  </a:lnTo>
                  <a:lnTo>
                    <a:pt x="183883" y="70599"/>
                  </a:lnTo>
                  <a:lnTo>
                    <a:pt x="183883" y="34201"/>
                  </a:lnTo>
                  <a:lnTo>
                    <a:pt x="141859" y="42824"/>
                  </a:lnTo>
                  <a:lnTo>
                    <a:pt x="134124" y="71805"/>
                  </a:lnTo>
                  <a:lnTo>
                    <a:pt x="134124" y="94335"/>
                  </a:lnTo>
                  <a:lnTo>
                    <a:pt x="136232" y="120091"/>
                  </a:lnTo>
                  <a:lnTo>
                    <a:pt x="142849" y="137007"/>
                  </a:lnTo>
                  <a:lnTo>
                    <a:pt x="154343" y="146278"/>
                  </a:lnTo>
                  <a:lnTo>
                    <a:pt x="171145" y="149098"/>
                  </a:lnTo>
                  <a:lnTo>
                    <a:pt x="187198" y="145910"/>
                  </a:lnTo>
                  <a:lnTo>
                    <a:pt x="197688" y="137693"/>
                  </a:lnTo>
                  <a:lnTo>
                    <a:pt x="202742" y="127800"/>
                  </a:lnTo>
                  <a:lnTo>
                    <a:pt x="203403" y="126504"/>
                  </a:lnTo>
                  <a:lnTo>
                    <a:pt x="205130" y="114414"/>
                  </a:lnTo>
                  <a:lnTo>
                    <a:pt x="205130" y="107111"/>
                  </a:lnTo>
                  <a:lnTo>
                    <a:pt x="183883" y="107111"/>
                  </a:lnTo>
                  <a:lnTo>
                    <a:pt x="183832" y="120091"/>
                  </a:lnTo>
                  <a:lnTo>
                    <a:pt x="182067" y="127800"/>
                  </a:lnTo>
                  <a:lnTo>
                    <a:pt x="161429" y="127800"/>
                  </a:lnTo>
                  <a:lnTo>
                    <a:pt x="156578" y="123545"/>
                  </a:lnTo>
                  <a:lnTo>
                    <a:pt x="156578" y="93116"/>
                  </a:lnTo>
                  <a:lnTo>
                    <a:pt x="205130" y="93116"/>
                  </a:lnTo>
                  <a:lnTo>
                    <a:pt x="205130" y="74244"/>
                  </a:lnTo>
                  <a:lnTo>
                    <a:pt x="205130" y="70599"/>
                  </a:lnTo>
                  <a:close/>
                </a:path>
                <a:path w="952500" h="180975">
                  <a:moveTo>
                    <a:pt x="339852" y="33464"/>
                  </a:moveTo>
                  <a:lnTo>
                    <a:pt x="322859" y="33464"/>
                  </a:lnTo>
                  <a:lnTo>
                    <a:pt x="322859" y="13385"/>
                  </a:lnTo>
                  <a:lnTo>
                    <a:pt x="302831" y="13385"/>
                  </a:lnTo>
                  <a:lnTo>
                    <a:pt x="302831" y="33464"/>
                  </a:lnTo>
                  <a:lnTo>
                    <a:pt x="255498" y="33464"/>
                  </a:lnTo>
                  <a:lnTo>
                    <a:pt x="240233" y="35737"/>
                  </a:lnTo>
                  <a:lnTo>
                    <a:pt x="228561" y="42062"/>
                  </a:lnTo>
                  <a:lnTo>
                    <a:pt x="221107" y="51701"/>
                  </a:lnTo>
                  <a:lnTo>
                    <a:pt x="218478" y="63893"/>
                  </a:lnTo>
                  <a:lnTo>
                    <a:pt x="219684" y="73964"/>
                  </a:lnTo>
                  <a:lnTo>
                    <a:pt x="255498" y="105283"/>
                  </a:lnTo>
                  <a:lnTo>
                    <a:pt x="260959" y="108331"/>
                  </a:lnTo>
                  <a:lnTo>
                    <a:pt x="267627" y="113804"/>
                  </a:lnTo>
                  <a:lnTo>
                    <a:pt x="265201" y="121107"/>
                  </a:lnTo>
                  <a:lnTo>
                    <a:pt x="263994" y="126580"/>
                  </a:lnTo>
                  <a:lnTo>
                    <a:pt x="260959" y="129628"/>
                  </a:lnTo>
                  <a:lnTo>
                    <a:pt x="236677" y="109550"/>
                  </a:lnTo>
                  <a:lnTo>
                    <a:pt x="236677" y="108331"/>
                  </a:lnTo>
                  <a:lnTo>
                    <a:pt x="216052" y="108331"/>
                  </a:lnTo>
                  <a:lnTo>
                    <a:pt x="216052" y="111975"/>
                  </a:lnTo>
                  <a:lnTo>
                    <a:pt x="218935" y="126771"/>
                  </a:lnTo>
                  <a:lnTo>
                    <a:pt x="226822" y="138531"/>
                  </a:lnTo>
                  <a:lnTo>
                    <a:pt x="238582" y="146304"/>
                  </a:lnTo>
                  <a:lnTo>
                    <a:pt x="253072" y="149098"/>
                  </a:lnTo>
                  <a:lnTo>
                    <a:pt x="266242" y="147358"/>
                  </a:lnTo>
                  <a:lnTo>
                    <a:pt x="277495" y="141947"/>
                  </a:lnTo>
                  <a:lnTo>
                    <a:pt x="285330" y="132676"/>
                  </a:lnTo>
                  <a:lnTo>
                    <a:pt x="288264" y="119278"/>
                  </a:lnTo>
                  <a:lnTo>
                    <a:pt x="287312" y="110109"/>
                  </a:lnTo>
                  <a:lnTo>
                    <a:pt x="284251" y="102463"/>
                  </a:lnTo>
                  <a:lnTo>
                    <a:pt x="278790" y="96088"/>
                  </a:lnTo>
                  <a:lnTo>
                    <a:pt x="270662" y="90678"/>
                  </a:lnTo>
                  <a:lnTo>
                    <a:pt x="248818" y="79108"/>
                  </a:lnTo>
                  <a:lnTo>
                    <a:pt x="242747" y="74244"/>
                  </a:lnTo>
                  <a:lnTo>
                    <a:pt x="239115" y="69989"/>
                  </a:lnTo>
                  <a:lnTo>
                    <a:pt x="239712" y="62687"/>
                  </a:lnTo>
                  <a:lnTo>
                    <a:pt x="240322" y="59639"/>
                  </a:lnTo>
                  <a:lnTo>
                    <a:pt x="242138" y="52946"/>
                  </a:lnTo>
                  <a:lnTo>
                    <a:pt x="302831" y="52946"/>
                  </a:lnTo>
                  <a:lnTo>
                    <a:pt x="302831" y="129019"/>
                  </a:lnTo>
                  <a:lnTo>
                    <a:pt x="304647" y="134493"/>
                  </a:lnTo>
                  <a:lnTo>
                    <a:pt x="305866" y="139369"/>
                  </a:lnTo>
                  <a:lnTo>
                    <a:pt x="308292" y="142405"/>
                  </a:lnTo>
                  <a:lnTo>
                    <a:pt x="310718" y="146672"/>
                  </a:lnTo>
                  <a:lnTo>
                    <a:pt x="333781" y="146672"/>
                  </a:lnTo>
                  <a:lnTo>
                    <a:pt x="330136" y="143014"/>
                  </a:lnTo>
                  <a:lnTo>
                    <a:pt x="328320" y="139979"/>
                  </a:lnTo>
                  <a:lnTo>
                    <a:pt x="327101" y="135102"/>
                  </a:lnTo>
                  <a:lnTo>
                    <a:pt x="325285" y="130848"/>
                  </a:lnTo>
                  <a:lnTo>
                    <a:pt x="323469" y="125374"/>
                  </a:lnTo>
                  <a:lnTo>
                    <a:pt x="323469" y="119278"/>
                  </a:lnTo>
                  <a:lnTo>
                    <a:pt x="323469" y="52946"/>
                  </a:lnTo>
                  <a:lnTo>
                    <a:pt x="339852" y="52946"/>
                  </a:lnTo>
                  <a:lnTo>
                    <a:pt x="339852" y="33464"/>
                  </a:lnTo>
                  <a:close/>
                </a:path>
                <a:path w="952500" h="180975">
                  <a:moveTo>
                    <a:pt x="373227" y="34074"/>
                  </a:moveTo>
                  <a:lnTo>
                    <a:pt x="351993" y="34074"/>
                  </a:lnTo>
                  <a:lnTo>
                    <a:pt x="351993" y="146672"/>
                  </a:lnTo>
                  <a:lnTo>
                    <a:pt x="373227" y="146672"/>
                  </a:lnTo>
                  <a:lnTo>
                    <a:pt x="373227" y="34074"/>
                  </a:lnTo>
                  <a:close/>
                </a:path>
                <a:path w="952500" h="180975">
                  <a:moveTo>
                    <a:pt x="374446" y="4864"/>
                  </a:moveTo>
                  <a:lnTo>
                    <a:pt x="369582" y="0"/>
                  </a:lnTo>
                  <a:lnTo>
                    <a:pt x="356235" y="0"/>
                  </a:lnTo>
                  <a:lnTo>
                    <a:pt x="350774" y="4864"/>
                  </a:lnTo>
                  <a:lnTo>
                    <a:pt x="350774" y="18249"/>
                  </a:lnTo>
                  <a:lnTo>
                    <a:pt x="356235" y="23126"/>
                  </a:lnTo>
                  <a:lnTo>
                    <a:pt x="369582" y="23126"/>
                  </a:lnTo>
                  <a:lnTo>
                    <a:pt x="374446" y="18249"/>
                  </a:lnTo>
                  <a:lnTo>
                    <a:pt x="374446" y="4864"/>
                  </a:lnTo>
                  <a:close/>
                </a:path>
                <a:path w="952500" h="180975">
                  <a:moveTo>
                    <a:pt x="455764" y="60248"/>
                  </a:moveTo>
                  <a:lnTo>
                    <a:pt x="453910" y="49618"/>
                  </a:lnTo>
                  <a:lnTo>
                    <a:pt x="448703" y="40462"/>
                  </a:lnTo>
                  <a:lnTo>
                    <a:pt x="440651" y="34061"/>
                  </a:lnTo>
                  <a:lnTo>
                    <a:pt x="430276" y="31648"/>
                  </a:lnTo>
                  <a:lnTo>
                    <a:pt x="419963" y="31648"/>
                  </a:lnTo>
                  <a:lnTo>
                    <a:pt x="413893" y="34683"/>
                  </a:lnTo>
                  <a:lnTo>
                    <a:pt x="407822" y="43205"/>
                  </a:lnTo>
                  <a:lnTo>
                    <a:pt x="407822" y="33464"/>
                  </a:lnTo>
                  <a:lnTo>
                    <a:pt x="387794" y="33464"/>
                  </a:lnTo>
                  <a:lnTo>
                    <a:pt x="387794" y="146672"/>
                  </a:lnTo>
                  <a:lnTo>
                    <a:pt x="408432" y="146672"/>
                  </a:lnTo>
                  <a:lnTo>
                    <a:pt x="408432" y="57200"/>
                  </a:lnTo>
                  <a:lnTo>
                    <a:pt x="415099" y="51117"/>
                  </a:lnTo>
                  <a:lnTo>
                    <a:pt x="422389" y="51117"/>
                  </a:lnTo>
                  <a:lnTo>
                    <a:pt x="427850" y="51117"/>
                  </a:lnTo>
                  <a:lnTo>
                    <a:pt x="434517" y="56591"/>
                  </a:lnTo>
                  <a:lnTo>
                    <a:pt x="434517" y="146672"/>
                  </a:lnTo>
                  <a:lnTo>
                    <a:pt x="455764" y="146672"/>
                  </a:lnTo>
                  <a:lnTo>
                    <a:pt x="455764" y="60248"/>
                  </a:lnTo>
                  <a:close/>
                </a:path>
                <a:path w="952500" h="180975">
                  <a:moveTo>
                    <a:pt x="551040" y="45034"/>
                  </a:moveTo>
                  <a:lnTo>
                    <a:pt x="550964" y="36436"/>
                  </a:lnTo>
                  <a:lnTo>
                    <a:pt x="545579" y="31038"/>
                  </a:lnTo>
                  <a:lnTo>
                    <a:pt x="533438" y="31038"/>
                  </a:lnTo>
                  <a:lnTo>
                    <a:pt x="528650" y="36436"/>
                  </a:lnTo>
                  <a:lnTo>
                    <a:pt x="528650" y="44424"/>
                  </a:lnTo>
                  <a:lnTo>
                    <a:pt x="529196" y="45034"/>
                  </a:lnTo>
                  <a:lnTo>
                    <a:pt x="528586" y="44361"/>
                  </a:lnTo>
                  <a:lnTo>
                    <a:pt x="524929" y="40309"/>
                  </a:lnTo>
                  <a:lnTo>
                    <a:pt x="519176" y="36436"/>
                  </a:lnTo>
                  <a:lnTo>
                    <a:pt x="514629" y="34874"/>
                  </a:lnTo>
                  <a:lnTo>
                    <a:pt x="514629" y="74244"/>
                  </a:lnTo>
                  <a:lnTo>
                    <a:pt x="514083" y="83629"/>
                  </a:lnTo>
                  <a:lnTo>
                    <a:pt x="512051" y="91821"/>
                  </a:lnTo>
                  <a:lnTo>
                    <a:pt x="507974" y="97612"/>
                  </a:lnTo>
                  <a:lnTo>
                    <a:pt x="501281" y="99809"/>
                  </a:lnTo>
                  <a:lnTo>
                    <a:pt x="494322" y="97866"/>
                  </a:lnTo>
                  <a:lnTo>
                    <a:pt x="490283" y="92506"/>
                  </a:lnTo>
                  <a:lnTo>
                    <a:pt x="488391" y="84404"/>
                  </a:lnTo>
                  <a:lnTo>
                    <a:pt x="487934" y="74244"/>
                  </a:lnTo>
                  <a:lnTo>
                    <a:pt x="488480" y="64541"/>
                  </a:lnTo>
                  <a:lnTo>
                    <a:pt x="490512" y="56819"/>
                  </a:lnTo>
                  <a:lnTo>
                    <a:pt x="494588" y="51739"/>
                  </a:lnTo>
                  <a:lnTo>
                    <a:pt x="501281" y="49898"/>
                  </a:lnTo>
                  <a:lnTo>
                    <a:pt x="507974" y="51473"/>
                  </a:lnTo>
                  <a:lnTo>
                    <a:pt x="512051" y="56134"/>
                  </a:lnTo>
                  <a:lnTo>
                    <a:pt x="514083" y="63766"/>
                  </a:lnTo>
                  <a:lnTo>
                    <a:pt x="514629" y="74244"/>
                  </a:lnTo>
                  <a:lnTo>
                    <a:pt x="514629" y="34874"/>
                  </a:lnTo>
                  <a:lnTo>
                    <a:pt x="511619" y="33820"/>
                  </a:lnTo>
                  <a:lnTo>
                    <a:pt x="501891" y="32854"/>
                  </a:lnTo>
                  <a:lnTo>
                    <a:pt x="481723" y="37096"/>
                  </a:lnTo>
                  <a:lnTo>
                    <a:pt x="471690" y="47548"/>
                  </a:lnTo>
                  <a:lnTo>
                    <a:pt x="468261" y="60845"/>
                  </a:lnTo>
                  <a:lnTo>
                    <a:pt x="467906" y="73634"/>
                  </a:lnTo>
                  <a:lnTo>
                    <a:pt x="468249" y="86042"/>
                  </a:lnTo>
                  <a:lnTo>
                    <a:pt x="471614" y="100266"/>
                  </a:lnTo>
                  <a:lnTo>
                    <a:pt x="481469" y="111975"/>
                  </a:lnTo>
                  <a:lnTo>
                    <a:pt x="484403" y="112699"/>
                  </a:lnTo>
                  <a:lnTo>
                    <a:pt x="477799" y="114173"/>
                  </a:lnTo>
                  <a:lnTo>
                    <a:pt x="472300" y="118440"/>
                  </a:lnTo>
                  <a:lnTo>
                    <a:pt x="468845" y="124650"/>
                  </a:lnTo>
                  <a:lnTo>
                    <a:pt x="467906" y="132067"/>
                  </a:lnTo>
                  <a:lnTo>
                    <a:pt x="468503" y="139979"/>
                  </a:lnTo>
                  <a:lnTo>
                    <a:pt x="472147" y="144843"/>
                  </a:lnTo>
                  <a:lnTo>
                    <a:pt x="482460" y="146672"/>
                  </a:lnTo>
                  <a:lnTo>
                    <a:pt x="467296" y="149098"/>
                  </a:lnTo>
                  <a:lnTo>
                    <a:pt x="467906" y="158229"/>
                  </a:lnTo>
                  <a:lnTo>
                    <a:pt x="467906" y="163715"/>
                  </a:lnTo>
                  <a:lnTo>
                    <a:pt x="469290" y="171246"/>
                  </a:lnTo>
                  <a:lnTo>
                    <a:pt x="473595" y="176568"/>
                  </a:lnTo>
                  <a:lnTo>
                    <a:pt x="480961" y="179717"/>
                  </a:lnTo>
                  <a:lnTo>
                    <a:pt x="491566" y="180746"/>
                  </a:lnTo>
                  <a:lnTo>
                    <a:pt x="519480" y="180746"/>
                  </a:lnTo>
                  <a:lnTo>
                    <a:pt x="548005" y="153974"/>
                  </a:lnTo>
                  <a:lnTo>
                    <a:pt x="546620" y="146672"/>
                  </a:lnTo>
                  <a:lnTo>
                    <a:pt x="546100" y="143916"/>
                  </a:lnTo>
                  <a:lnTo>
                    <a:pt x="540956" y="136017"/>
                  </a:lnTo>
                  <a:lnTo>
                    <a:pt x="532053" y="130860"/>
                  </a:lnTo>
                  <a:lnTo>
                    <a:pt x="531622" y="130810"/>
                  </a:lnTo>
                  <a:lnTo>
                    <a:pt x="531622" y="147891"/>
                  </a:lnTo>
                  <a:lnTo>
                    <a:pt x="531622" y="163715"/>
                  </a:lnTo>
                  <a:lnTo>
                    <a:pt x="484898" y="163715"/>
                  </a:lnTo>
                  <a:lnTo>
                    <a:pt x="484898" y="146672"/>
                  </a:lnTo>
                  <a:lnTo>
                    <a:pt x="523735" y="146672"/>
                  </a:lnTo>
                  <a:lnTo>
                    <a:pt x="531622" y="147891"/>
                  </a:lnTo>
                  <a:lnTo>
                    <a:pt x="531622" y="130810"/>
                  </a:lnTo>
                  <a:lnTo>
                    <a:pt x="518883" y="129019"/>
                  </a:lnTo>
                  <a:lnTo>
                    <a:pt x="484898" y="129019"/>
                  </a:lnTo>
                  <a:lnTo>
                    <a:pt x="484898" y="112814"/>
                  </a:lnTo>
                  <a:lnTo>
                    <a:pt x="501281" y="116852"/>
                  </a:lnTo>
                  <a:lnTo>
                    <a:pt x="519087" y="112585"/>
                  </a:lnTo>
                  <a:lnTo>
                    <a:pt x="519811" y="112420"/>
                  </a:lnTo>
                  <a:lnTo>
                    <a:pt x="529805" y="101485"/>
                  </a:lnTo>
                  <a:lnTo>
                    <a:pt x="530288" y="99809"/>
                  </a:lnTo>
                  <a:lnTo>
                    <a:pt x="533882" y="87579"/>
                  </a:lnTo>
                  <a:lnTo>
                    <a:pt x="534657" y="74244"/>
                  </a:lnTo>
                  <a:lnTo>
                    <a:pt x="534606" y="68707"/>
                  </a:lnTo>
                  <a:lnTo>
                    <a:pt x="534200" y="62382"/>
                  </a:lnTo>
                  <a:lnTo>
                    <a:pt x="533120" y="55587"/>
                  </a:lnTo>
                  <a:lnTo>
                    <a:pt x="531380" y="49898"/>
                  </a:lnTo>
                  <a:lnTo>
                    <a:pt x="531012" y="48679"/>
                  </a:lnTo>
                  <a:lnTo>
                    <a:pt x="532841" y="51117"/>
                  </a:lnTo>
                  <a:lnTo>
                    <a:pt x="535876" y="52946"/>
                  </a:lnTo>
                  <a:lnTo>
                    <a:pt x="539508" y="52946"/>
                  </a:lnTo>
                  <a:lnTo>
                    <a:pt x="545579" y="53555"/>
                  </a:lnTo>
                  <a:lnTo>
                    <a:pt x="551040" y="48679"/>
                  </a:lnTo>
                  <a:lnTo>
                    <a:pt x="551040" y="45034"/>
                  </a:lnTo>
                  <a:close/>
                </a:path>
                <a:path w="952500" h="180975">
                  <a:moveTo>
                    <a:pt x="625690" y="58420"/>
                  </a:moveTo>
                  <a:lnTo>
                    <a:pt x="624090" y="48590"/>
                  </a:lnTo>
                  <a:lnTo>
                    <a:pt x="619239" y="40005"/>
                  </a:lnTo>
                  <a:lnTo>
                    <a:pt x="611098" y="33947"/>
                  </a:lnTo>
                  <a:lnTo>
                    <a:pt x="599592" y="31648"/>
                  </a:lnTo>
                  <a:lnTo>
                    <a:pt x="588060" y="31648"/>
                  </a:lnTo>
                  <a:lnTo>
                    <a:pt x="583819" y="36512"/>
                  </a:lnTo>
                  <a:lnTo>
                    <a:pt x="578358" y="43205"/>
                  </a:lnTo>
                  <a:lnTo>
                    <a:pt x="578358" y="1816"/>
                  </a:lnTo>
                  <a:lnTo>
                    <a:pt x="556501" y="1816"/>
                  </a:lnTo>
                  <a:lnTo>
                    <a:pt x="556501" y="146672"/>
                  </a:lnTo>
                  <a:lnTo>
                    <a:pt x="578358" y="146672"/>
                  </a:lnTo>
                  <a:lnTo>
                    <a:pt x="578358" y="56591"/>
                  </a:lnTo>
                  <a:lnTo>
                    <a:pt x="582599" y="50507"/>
                  </a:lnTo>
                  <a:lnTo>
                    <a:pt x="601408" y="50507"/>
                  </a:lnTo>
                  <a:lnTo>
                    <a:pt x="605053" y="56591"/>
                  </a:lnTo>
                  <a:lnTo>
                    <a:pt x="605053" y="146672"/>
                  </a:lnTo>
                  <a:lnTo>
                    <a:pt x="625690" y="146672"/>
                  </a:lnTo>
                  <a:lnTo>
                    <a:pt x="625690" y="58420"/>
                  </a:lnTo>
                  <a:close/>
                </a:path>
                <a:path w="952500" h="180975">
                  <a:moveTo>
                    <a:pt x="706399" y="67551"/>
                  </a:moveTo>
                  <a:lnTo>
                    <a:pt x="703567" y="51117"/>
                  </a:lnTo>
                  <a:lnTo>
                    <a:pt x="703491" y="50647"/>
                  </a:lnTo>
                  <a:lnTo>
                    <a:pt x="695858" y="39560"/>
                  </a:lnTo>
                  <a:lnTo>
                    <a:pt x="686981" y="34531"/>
                  </a:lnTo>
                  <a:lnTo>
                    <a:pt x="686981" y="59639"/>
                  </a:lnTo>
                  <a:lnTo>
                    <a:pt x="686981" y="122326"/>
                  </a:lnTo>
                  <a:lnTo>
                    <a:pt x="681520" y="128409"/>
                  </a:lnTo>
                  <a:lnTo>
                    <a:pt x="664527" y="128409"/>
                  </a:lnTo>
                  <a:lnTo>
                    <a:pt x="659676" y="122326"/>
                  </a:lnTo>
                  <a:lnTo>
                    <a:pt x="659676" y="59639"/>
                  </a:lnTo>
                  <a:lnTo>
                    <a:pt x="662101" y="51117"/>
                  </a:lnTo>
                  <a:lnTo>
                    <a:pt x="684555" y="51117"/>
                  </a:lnTo>
                  <a:lnTo>
                    <a:pt x="686981" y="59639"/>
                  </a:lnTo>
                  <a:lnTo>
                    <a:pt x="686981" y="34531"/>
                  </a:lnTo>
                  <a:lnTo>
                    <a:pt x="685152" y="33489"/>
                  </a:lnTo>
                  <a:lnTo>
                    <a:pt x="673023" y="31648"/>
                  </a:lnTo>
                  <a:lnTo>
                    <a:pt x="660387" y="33489"/>
                  </a:lnTo>
                  <a:lnTo>
                    <a:pt x="649732" y="39560"/>
                  </a:lnTo>
                  <a:lnTo>
                    <a:pt x="642391" y="50647"/>
                  </a:lnTo>
                  <a:lnTo>
                    <a:pt x="639648" y="67551"/>
                  </a:lnTo>
                  <a:lnTo>
                    <a:pt x="639648" y="117462"/>
                  </a:lnTo>
                  <a:lnTo>
                    <a:pt x="642048" y="130619"/>
                  </a:lnTo>
                  <a:lnTo>
                    <a:pt x="648830" y="140589"/>
                  </a:lnTo>
                  <a:lnTo>
                    <a:pt x="659358" y="146900"/>
                  </a:lnTo>
                  <a:lnTo>
                    <a:pt x="673023" y="149098"/>
                  </a:lnTo>
                  <a:lnTo>
                    <a:pt x="687197" y="146900"/>
                  </a:lnTo>
                  <a:lnTo>
                    <a:pt x="697674" y="140589"/>
                  </a:lnTo>
                  <a:lnTo>
                    <a:pt x="704176" y="130619"/>
                  </a:lnTo>
                  <a:lnTo>
                    <a:pt x="704545" y="128409"/>
                  </a:lnTo>
                  <a:lnTo>
                    <a:pt x="706399" y="117462"/>
                  </a:lnTo>
                  <a:lnTo>
                    <a:pt x="706399" y="67551"/>
                  </a:lnTo>
                  <a:close/>
                </a:path>
                <a:path w="952500" h="180975">
                  <a:moveTo>
                    <a:pt x="787717" y="33464"/>
                  </a:moveTo>
                  <a:lnTo>
                    <a:pt x="767702" y="33464"/>
                  </a:lnTo>
                  <a:lnTo>
                    <a:pt x="767702" y="121716"/>
                  </a:lnTo>
                  <a:lnTo>
                    <a:pt x="762228" y="129628"/>
                  </a:lnTo>
                  <a:lnTo>
                    <a:pt x="746455" y="129628"/>
                  </a:lnTo>
                  <a:lnTo>
                    <a:pt x="741603" y="126580"/>
                  </a:lnTo>
                  <a:lnTo>
                    <a:pt x="741603" y="33464"/>
                  </a:lnTo>
                  <a:lnTo>
                    <a:pt x="720966" y="33464"/>
                  </a:lnTo>
                  <a:lnTo>
                    <a:pt x="720966" y="112585"/>
                  </a:lnTo>
                  <a:lnTo>
                    <a:pt x="722287" y="128054"/>
                  </a:lnTo>
                  <a:lnTo>
                    <a:pt x="726503" y="139522"/>
                  </a:lnTo>
                  <a:lnTo>
                    <a:pt x="734021" y="146646"/>
                  </a:lnTo>
                  <a:lnTo>
                    <a:pt x="745236" y="149098"/>
                  </a:lnTo>
                  <a:lnTo>
                    <a:pt x="751827" y="148310"/>
                  </a:lnTo>
                  <a:lnTo>
                    <a:pt x="757834" y="145986"/>
                  </a:lnTo>
                  <a:lnTo>
                    <a:pt x="763168" y="142176"/>
                  </a:lnTo>
                  <a:lnTo>
                    <a:pt x="767702" y="136931"/>
                  </a:lnTo>
                  <a:lnTo>
                    <a:pt x="767702" y="146672"/>
                  </a:lnTo>
                  <a:lnTo>
                    <a:pt x="787717" y="146672"/>
                  </a:lnTo>
                  <a:lnTo>
                    <a:pt x="787717" y="33464"/>
                  </a:lnTo>
                  <a:close/>
                </a:path>
                <a:path w="952500" h="180975">
                  <a:moveTo>
                    <a:pt x="870254" y="117462"/>
                  </a:moveTo>
                  <a:lnTo>
                    <a:pt x="832637" y="74244"/>
                  </a:lnTo>
                  <a:lnTo>
                    <a:pt x="823226" y="65405"/>
                  </a:lnTo>
                  <a:lnTo>
                    <a:pt x="823379" y="57429"/>
                  </a:lnTo>
                  <a:lnTo>
                    <a:pt x="829221" y="52082"/>
                  </a:lnTo>
                  <a:lnTo>
                    <a:pt x="836879" y="51117"/>
                  </a:lnTo>
                  <a:lnTo>
                    <a:pt x="847801" y="54165"/>
                  </a:lnTo>
                  <a:lnTo>
                    <a:pt x="847801" y="67551"/>
                  </a:lnTo>
                  <a:lnTo>
                    <a:pt x="868438" y="67551"/>
                  </a:lnTo>
                  <a:lnTo>
                    <a:pt x="868006" y="61937"/>
                  </a:lnTo>
                  <a:lnTo>
                    <a:pt x="864920" y="51117"/>
                  </a:lnTo>
                  <a:lnTo>
                    <a:pt x="864501" y="49618"/>
                  </a:lnTo>
                  <a:lnTo>
                    <a:pt x="854608" y="37249"/>
                  </a:lnTo>
                  <a:lnTo>
                    <a:pt x="835063" y="31648"/>
                  </a:lnTo>
                  <a:lnTo>
                    <a:pt x="822769" y="33680"/>
                  </a:lnTo>
                  <a:lnTo>
                    <a:pt x="812304" y="39700"/>
                  </a:lnTo>
                  <a:lnTo>
                    <a:pt x="805027" y="49593"/>
                  </a:lnTo>
                  <a:lnTo>
                    <a:pt x="802284" y="63284"/>
                  </a:lnTo>
                  <a:lnTo>
                    <a:pt x="803402" y="72301"/>
                  </a:lnTo>
                  <a:lnTo>
                    <a:pt x="806615" y="80098"/>
                  </a:lnTo>
                  <a:lnTo>
                    <a:pt x="811758" y="86652"/>
                  </a:lnTo>
                  <a:lnTo>
                    <a:pt x="818680" y="91897"/>
                  </a:lnTo>
                  <a:lnTo>
                    <a:pt x="837488" y="103454"/>
                  </a:lnTo>
                  <a:lnTo>
                    <a:pt x="846709" y="111810"/>
                  </a:lnTo>
                  <a:lnTo>
                    <a:pt x="848029" y="120116"/>
                  </a:lnTo>
                  <a:lnTo>
                    <a:pt x="844232" y="126479"/>
                  </a:lnTo>
                  <a:lnTo>
                    <a:pt x="838098" y="129019"/>
                  </a:lnTo>
                  <a:lnTo>
                    <a:pt x="829868" y="127152"/>
                  </a:lnTo>
                  <a:lnTo>
                    <a:pt x="824217" y="122326"/>
                  </a:lnTo>
                  <a:lnTo>
                    <a:pt x="820940" y="115671"/>
                  </a:lnTo>
                  <a:lnTo>
                    <a:pt x="819962" y="108839"/>
                  </a:lnTo>
                  <a:lnTo>
                    <a:pt x="819886" y="107111"/>
                  </a:lnTo>
                  <a:lnTo>
                    <a:pt x="799249" y="107111"/>
                  </a:lnTo>
                  <a:lnTo>
                    <a:pt x="799249" y="109550"/>
                  </a:lnTo>
                  <a:lnTo>
                    <a:pt x="801268" y="123177"/>
                  </a:lnTo>
                  <a:lnTo>
                    <a:pt x="807593" y="135940"/>
                  </a:lnTo>
                  <a:lnTo>
                    <a:pt x="818705" y="145402"/>
                  </a:lnTo>
                  <a:lnTo>
                    <a:pt x="835063" y="149098"/>
                  </a:lnTo>
                  <a:lnTo>
                    <a:pt x="849172" y="147154"/>
                  </a:lnTo>
                  <a:lnTo>
                    <a:pt x="860171" y="141262"/>
                  </a:lnTo>
                  <a:lnTo>
                    <a:pt x="867410" y="131381"/>
                  </a:lnTo>
                  <a:lnTo>
                    <a:pt x="867892" y="129019"/>
                  </a:lnTo>
                  <a:lnTo>
                    <a:pt x="870254" y="117462"/>
                  </a:lnTo>
                  <a:close/>
                </a:path>
                <a:path w="952500" h="180975">
                  <a:moveTo>
                    <a:pt x="952182" y="70599"/>
                  </a:moveTo>
                  <a:lnTo>
                    <a:pt x="933754" y="34734"/>
                  </a:lnTo>
                  <a:lnTo>
                    <a:pt x="930338" y="34086"/>
                  </a:lnTo>
                  <a:lnTo>
                    <a:pt x="930338" y="62077"/>
                  </a:lnTo>
                  <a:lnTo>
                    <a:pt x="930338" y="74244"/>
                  </a:lnTo>
                  <a:lnTo>
                    <a:pt x="902423" y="74244"/>
                  </a:lnTo>
                  <a:lnTo>
                    <a:pt x="902423" y="70599"/>
                  </a:lnTo>
                  <a:lnTo>
                    <a:pt x="902817" y="63931"/>
                  </a:lnTo>
                  <a:lnTo>
                    <a:pt x="904697" y="56972"/>
                  </a:lnTo>
                  <a:lnTo>
                    <a:pt x="909078" y="51511"/>
                  </a:lnTo>
                  <a:lnTo>
                    <a:pt x="916990" y="49288"/>
                  </a:lnTo>
                  <a:lnTo>
                    <a:pt x="929119" y="49288"/>
                  </a:lnTo>
                  <a:lnTo>
                    <a:pt x="930338" y="62077"/>
                  </a:lnTo>
                  <a:lnTo>
                    <a:pt x="930338" y="34086"/>
                  </a:lnTo>
                  <a:lnTo>
                    <a:pt x="888619" y="42824"/>
                  </a:lnTo>
                  <a:lnTo>
                    <a:pt x="880579" y="71805"/>
                  </a:lnTo>
                  <a:lnTo>
                    <a:pt x="880579" y="94322"/>
                  </a:lnTo>
                  <a:lnTo>
                    <a:pt x="882789" y="120091"/>
                  </a:lnTo>
                  <a:lnTo>
                    <a:pt x="889596" y="137007"/>
                  </a:lnTo>
                  <a:lnTo>
                    <a:pt x="901319" y="146278"/>
                  </a:lnTo>
                  <a:lnTo>
                    <a:pt x="918197" y="149098"/>
                  </a:lnTo>
                  <a:lnTo>
                    <a:pt x="934262" y="145910"/>
                  </a:lnTo>
                  <a:lnTo>
                    <a:pt x="944753" y="137693"/>
                  </a:lnTo>
                  <a:lnTo>
                    <a:pt x="949794" y="127800"/>
                  </a:lnTo>
                  <a:lnTo>
                    <a:pt x="950455" y="126504"/>
                  </a:lnTo>
                  <a:lnTo>
                    <a:pt x="952182" y="114414"/>
                  </a:lnTo>
                  <a:lnTo>
                    <a:pt x="952182" y="107111"/>
                  </a:lnTo>
                  <a:lnTo>
                    <a:pt x="930338" y="107111"/>
                  </a:lnTo>
                  <a:lnTo>
                    <a:pt x="930313" y="120091"/>
                  </a:lnTo>
                  <a:lnTo>
                    <a:pt x="929119" y="127800"/>
                  </a:lnTo>
                  <a:lnTo>
                    <a:pt x="908494" y="127800"/>
                  </a:lnTo>
                  <a:lnTo>
                    <a:pt x="903630" y="123545"/>
                  </a:lnTo>
                  <a:lnTo>
                    <a:pt x="903630" y="93116"/>
                  </a:lnTo>
                  <a:lnTo>
                    <a:pt x="952182" y="93116"/>
                  </a:lnTo>
                  <a:lnTo>
                    <a:pt x="952182" y="74244"/>
                  </a:lnTo>
                  <a:lnTo>
                    <a:pt x="952182" y="70599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4">
            <a:extLst>
              <a:ext uri="{FF2B5EF4-FFF2-40B4-BE49-F238E27FC236}">
                <a16:creationId xmlns:a16="http://schemas.microsoft.com/office/drawing/2014/main" xmlns="" id="{E263EE79-AA21-143D-7C2C-2409E65B69BF}"/>
              </a:ext>
            </a:extLst>
          </p:cNvPr>
          <p:cNvSpPr txBox="1">
            <a:spLocks/>
          </p:cNvSpPr>
          <p:nvPr/>
        </p:nvSpPr>
        <p:spPr>
          <a:xfrm>
            <a:off x="454620" y="119091"/>
            <a:ext cx="10518180" cy="939068"/>
          </a:xfrm>
          <a:prstGeom prst="rect">
            <a:avLst/>
          </a:prstGeom>
        </p:spPr>
        <p:txBody>
          <a:bodyPr vert="horz" wrap="square" lIns="0" tIns="63846" rIns="0" bIns="0" rtlCol="0" anchor="t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6195"/>
            <a:r>
              <a:rPr lang="en-US" dirty="0">
                <a:solidFill>
                  <a:srgbClr val="31446D"/>
                </a:solidFill>
              </a:rPr>
              <a:t>Heat Pipes Enable the Fission Battery Model</a:t>
            </a:r>
          </a:p>
          <a:p>
            <a:pPr marL="36195"/>
            <a:endParaRPr lang="en-US" dirty="0">
              <a:solidFill>
                <a:srgbClr val="31446D"/>
              </a:solidFill>
            </a:endParaRPr>
          </a:p>
        </p:txBody>
      </p:sp>
      <p:sp>
        <p:nvSpPr>
          <p:cNvPr id="13" name="object 121">
            <a:extLst>
              <a:ext uri="{FF2B5EF4-FFF2-40B4-BE49-F238E27FC236}">
                <a16:creationId xmlns:a16="http://schemas.microsoft.com/office/drawing/2014/main" xmlns="" id="{8B49336C-2371-BE3B-7100-EE3F44773D18}"/>
              </a:ext>
            </a:extLst>
          </p:cNvPr>
          <p:cNvSpPr txBox="1"/>
          <p:nvPr/>
        </p:nvSpPr>
        <p:spPr>
          <a:xfrm>
            <a:off x="7009027" y="6543826"/>
            <a:ext cx="4959985" cy="125675"/>
          </a:xfrm>
          <a:prstGeom prst="rect">
            <a:avLst/>
          </a:prstGeom>
        </p:spPr>
        <p:txBody>
          <a:bodyPr vert="horz" wrap="square" lIns="0" tIns="2540" rIns="0" bIns="0" rtlCol="0" anchor="t">
            <a:spAutoFit/>
          </a:bodyPr>
          <a:lstStyle/>
          <a:p>
            <a:pPr marL="12700">
              <a:spcBef>
                <a:spcPts val="20"/>
              </a:spcBef>
            </a:pP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Westinghouse</a:t>
            </a:r>
            <a:r>
              <a:rPr lang="en-US" sz="800" spc="5" dirty="0">
                <a:solidFill>
                  <a:srgbClr val="24346A"/>
                </a:solidFill>
                <a:latin typeface="Arial"/>
                <a:cs typeface="Arial"/>
              </a:rPr>
              <a:t> Non-</a:t>
            </a:r>
            <a:r>
              <a:rPr lang="en-US" sz="800" spc="-10" dirty="0">
                <a:solidFill>
                  <a:srgbClr val="24346A"/>
                </a:solidFill>
                <a:latin typeface="Arial"/>
                <a:cs typeface="Arial"/>
              </a:rPr>
              <a:t>Proprietary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 Class</a:t>
            </a:r>
            <a:r>
              <a:rPr lang="en-US" sz="800" spc="-20" dirty="0">
                <a:solidFill>
                  <a:srgbClr val="24346A"/>
                </a:solidFill>
                <a:latin typeface="Arial"/>
                <a:cs typeface="Arial"/>
              </a:rPr>
              <a:t> 3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 |</a:t>
            </a:r>
            <a:r>
              <a:rPr lang="en-US" sz="800" spc="180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©</a:t>
            </a:r>
            <a:r>
              <a:rPr lang="en-US" sz="800" spc="-25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2024 Westinghouse Electric</a:t>
            </a:r>
            <a:r>
              <a:rPr lang="en-US" sz="800" spc="-20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Company LLC.</a:t>
            </a:r>
            <a:r>
              <a:rPr lang="en-US" sz="800" spc="-10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All</a:t>
            </a:r>
            <a:r>
              <a:rPr lang="en-US" sz="800" spc="-25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Rights</a:t>
            </a:r>
            <a:r>
              <a:rPr lang="en-US" sz="800" spc="-15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spc="-10" dirty="0">
                <a:solidFill>
                  <a:srgbClr val="24346A"/>
                </a:solidFill>
                <a:latin typeface="Arial"/>
                <a:cs typeface="Arial"/>
              </a:rPr>
              <a:t>Reserved.</a:t>
            </a:r>
            <a:endParaRPr lang="en-US" sz="800" dirty="0">
              <a:latin typeface="Arial"/>
              <a:cs typeface="Arial"/>
            </a:endParaRPr>
          </a:p>
        </p:txBody>
      </p:sp>
      <p:pic>
        <p:nvPicPr>
          <p:cNvPr id="15" name="Picture 14" descr="A black rectangular object with red and blue dots&#10;&#10;Description automatically generated">
            <a:extLst>
              <a:ext uri="{FF2B5EF4-FFF2-40B4-BE49-F238E27FC236}">
                <a16:creationId xmlns:a16="http://schemas.microsoft.com/office/drawing/2014/main" xmlns="" id="{B8906A3B-EDC4-D5E5-60B7-A5B370AB6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78" y="1496771"/>
            <a:ext cx="8628044" cy="206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-up of several tubes&#10;&#10;Description automatically generated">
            <a:extLst>
              <a:ext uri="{FF2B5EF4-FFF2-40B4-BE49-F238E27FC236}">
                <a16:creationId xmlns:a16="http://schemas.microsoft.com/office/drawing/2014/main" xmlns="" id="{2EB917AE-6A8C-21ED-AEA7-7514D57362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468" y="3997663"/>
            <a:ext cx="1994211" cy="2008788"/>
          </a:xfrm>
          <a:prstGeom prst="flowChartConnector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A close-up of a computer part&#10;&#10;Description automatically generated with low confidence">
            <a:extLst>
              <a:ext uri="{FF2B5EF4-FFF2-40B4-BE49-F238E27FC236}">
                <a16:creationId xmlns:a16="http://schemas.microsoft.com/office/drawing/2014/main" xmlns="" id="{22AAD634-3F90-5D04-4150-D7E1FB117E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24748" y="4019562"/>
            <a:ext cx="2131409" cy="2125554"/>
          </a:xfrm>
          <a:prstGeom prst="flowChartConnector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xmlns="" id="{3BD269E9-32F2-9601-D80F-EDA46911E4F3}"/>
              </a:ext>
            </a:extLst>
          </p:cNvPr>
          <p:cNvCxnSpPr>
            <a:cxnSpLocks/>
          </p:cNvCxnSpPr>
          <p:nvPr/>
        </p:nvCxnSpPr>
        <p:spPr>
          <a:xfrm rot="16200000" flipH="1">
            <a:off x="9929697" y="3011168"/>
            <a:ext cx="1428117" cy="467466"/>
          </a:xfrm>
          <a:prstGeom prst="bentConnector3">
            <a:avLst>
              <a:gd name="adj1" fmla="val -166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xmlns="" id="{7C242D3A-ED4B-8733-8CFF-31749B91A61F}"/>
              </a:ext>
            </a:extLst>
          </p:cNvPr>
          <p:cNvCxnSpPr>
            <a:cxnSpLocks/>
          </p:cNvCxnSpPr>
          <p:nvPr/>
        </p:nvCxnSpPr>
        <p:spPr>
          <a:xfrm rot="10800000" flipV="1">
            <a:off x="969818" y="2531283"/>
            <a:ext cx="812160" cy="1369231"/>
          </a:xfrm>
          <a:prstGeom prst="bentConnector2">
            <a:avLst/>
          </a:prstGeom>
          <a:ln w="38100">
            <a:solidFill>
              <a:srgbClr val="FF1D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screen shot of a computer&#10;&#10;Description automatically generated">
            <a:extLst>
              <a:ext uri="{FF2B5EF4-FFF2-40B4-BE49-F238E27FC236}">
                <a16:creationId xmlns:a16="http://schemas.microsoft.com/office/drawing/2014/main" xmlns="" id="{0051BDB0-93D7-629F-08FB-C8F4F05D62FA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725" y="3788686"/>
            <a:ext cx="6714578" cy="25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F3CD497-3816-8221-C8B4-688FA9B813F7}"/>
              </a:ext>
            </a:extLst>
          </p:cNvPr>
          <p:cNvSpPr txBox="1"/>
          <p:nvPr/>
        </p:nvSpPr>
        <p:spPr>
          <a:xfrm>
            <a:off x="492369" y="999512"/>
            <a:ext cx="1127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1">
                    <a:lumMod val="50000"/>
                  </a:schemeClr>
                </a:solidFill>
              </a:rPr>
              <a:t>Very Low Pressure   ●    Passive   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●   Mature technology </a:t>
            </a:r>
            <a:endParaRPr lang="en-US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9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D5DEF3-2215-2ACC-88BE-2318393CF74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39966" y="57513"/>
            <a:ext cx="3949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01117E-CFEA-4500-8238-1A59D20A9E06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7" name="object 5">
            <a:extLst>
              <a:ext uri="{FF2B5EF4-FFF2-40B4-BE49-F238E27FC236}">
                <a16:creationId xmlns:a16="http://schemas.microsoft.com/office/drawing/2014/main" xmlns="" id="{C31F05C4-3FD3-A3CD-9924-3D20F0FADEF7}"/>
              </a:ext>
            </a:extLst>
          </p:cNvPr>
          <p:cNvGrpSpPr/>
          <p:nvPr/>
        </p:nvGrpSpPr>
        <p:grpSpPr>
          <a:xfrm>
            <a:off x="305839" y="612943"/>
            <a:ext cx="3098673" cy="6145128"/>
            <a:chOff x="493013" y="621029"/>
            <a:chExt cx="3098673" cy="6145128"/>
          </a:xfrm>
        </p:grpSpPr>
        <p:sp>
          <p:nvSpPr>
            <p:cNvPr id="8" name="object 6">
              <a:extLst>
                <a:ext uri="{FF2B5EF4-FFF2-40B4-BE49-F238E27FC236}">
                  <a16:creationId xmlns:a16="http://schemas.microsoft.com/office/drawing/2014/main" xmlns="" id="{A30EC903-0976-7DD5-1FF4-F1DE456AAD28}"/>
                </a:ext>
              </a:extLst>
            </p:cNvPr>
            <p:cNvSpPr/>
            <p:nvPr/>
          </p:nvSpPr>
          <p:spPr>
            <a:xfrm>
              <a:off x="955166" y="761619"/>
              <a:ext cx="2636520" cy="0"/>
            </a:xfrm>
            <a:custGeom>
              <a:avLst/>
              <a:gdLst/>
              <a:ahLst/>
              <a:cxnLst/>
              <a:rect l="l" t="t" r="r" b="b"/>
              <a:pathLst>
                <a:path w="2636520">
                  <a:moveTo>
                    <a:pt x="0" y="0"/>
                  </a:moveTo>
                  <a:lnTo>
                    <a:pt x="2636100" y="0"/>
                  </a:lnTo>
                </a:path>
              </a:pathLst>
            </a:custGeom>
            <a:ln w="19050">
              <a:solidFill>
                <a:srgbClr val="0039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7">
              <a:extLst>
                <a:ext uri="{FF2B5EF4-FFF2-40B4-BE49-F238E27FC236}">
                  <a16:creationId xmlns:a16="http://schemas.microsoft.com/office/drawing/2014/main" xmlns="" id="{DDFD2E79-F374-293A-20CB-50ED0BC5D7F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013" y="621029"/>
              <a:ext cx="279653" cy="279653"/>
            </a:xfrm>
            <a:prstGeom prst="rect">
              <a:avLst/>
            </a:prstGeom>
          </p:spPr>
        </p:pic>
        <p:sp>
          <p:nvSpPr>
            <p:cNvPr id="10" name="object 8">
              <a:extLst>
                <a:ext uri="{FF2B5EF4-FFF2-40B4-BE49-F238E27FC236}">
                  <a16:creationId xmlns:a16="http://schemas.microsoft.com/office/drawing/2014/main" xmlns="" id="{1B0013E9-8301-4C1A-966F-28A2CD79EDAD}"/>
                </a:ext>
              </a:extLst>
            </p:cNvPr>
            <p:cNvSpPr/>
            <p:nvPr/>
          </p:nvSpPr>
          <p:spPr>
            <a:xfrm>
              <a:off x="493014" y="6448657"/>
              <a:ext cx="316865" cy="317500"/>
            </a:xfrm>
            <a:custGeom>
              <a:avLst/>
              <a:gdLst/>
              <a:ahLst/>
              <a:cxnLst/>
              <a:rect l="l" t="t" r="r" b="b"/>
              <a:pathLst>
                <a:path w="316865" h="317500">
                  <a:moveTo>
                    <a:pt x="158394" y="317084"/>
                  </a:moveTo>
                  <a:lnTo>
                    <a:pt x="108130" y="309036"/>
                  </a:lnTo>
                  <a:lnTo>
                    <a:pt x="64624" y="286586"/>
                  </a:lnTo>
                  <a:lnTo>
                    <a:pt x="30411" y="252275"/>
                  </a:lnTo>
                  <a:lnTo>
                    <a:pt x="8025" y="208645"/>
                  </a:lnTo>
                  <a:lnTo>
                    <a:pt x="0" y="158238"/>
                  </a:lnTo>
                  <a:lnTo>
                    <a:pt x="8025" y="108127"/>
                  </a:lnTo>
                  <a:lnTo>
                    <a:pt x="30411" y="64678"/>
                  </a:lnTo>
                  <a:lnTo>
                    <a:pt x="64624" y="30459"/>
                  </a:lnTo>
                  <a:lnTo>
                    <a:pt x="108130" y="8043"/>
                  </a:lnTo>
                  <a:lnTo>
                    <a:pt x="158394" y="0"/>
                  </a:lnTo>
                  <a:lnTo>
                    <a:pt x="208425" y="8043"/>
                  </a:lnTo>
                  <a:lnTo>
                    <a:pt x="215252" y="11563"/>
                  </a:lnTo>
                  <a:lnTo>
                    <a:pt x="159001" y="11563"/>
                  </a:lnTo>
                  <a:lnTo>
                    <a:pt x="112499" y="19051"/>
                  </a:lnTo>
                  <a:lnTo>
                    <a:pt x="72174" y="39919"/>
                  </a:lnTo>
                  <a:lnTo>
                    <a:pt x="40412" y="71771"/>
                  </a:lnTo>
                  <a:lnTo>
                    <a:pt x="19604" y="112212"/>
                  </a:lnTo>
                  <a:lnTo>
                    <a:pt x="12137" y="158846"/>
                  </a:lnTo>
                  <a:lnTo>
                    <a:pt x="19604" y="205183"/>
                  </a:lnTo>
                  <a:lnTo>
                    <a:pt x="40412" y="245444"/>
                  </a:lnTo>
                  <a:lnTo>
                    <a:pt x="72174" y="277203"/>
                  </a:lnTo>
                  <a:lnTo>
                    <a:pt x="112499" y="298037"/>
                  </a:lnTo>
                  <a:lnTo>
                    <a:pt x="159001" y="305521"/>
                  </a:lnTo>
                  <a:lnTo>
                    <a:pt x="215232" y="305521"/>
                  </a:lnTo>
                  <a:lnTo>
                    <a:pt x="208425" y="309036"/>
                  </a:lnTo>
                  <a:lnTo>
                    <a:pt x="158394" y="317084"/>
                  </a:lnTo>
                  <a:close/>
                </a:path>
                <a:path w="316865" h="317500">
                  <a:moveTo>
                    <a:pt x="215232" y="305521"/>
                  </a:moveTo>
                  <a:lnTo>
                    <a:pt x="159001" y="305521"/>
                  </a:lnTo>
                  <a:lnTo>
                    <a:pt x="205206" y="298037"/>
                  </a:lnTo>
                  <a:lnTo>
                    <a:pt x="245352" y="277203"/>
                  </a:lnTo>
                  <a:lnTo>
                    <a:pt x="277021" y="245444"/>
                  </a:lnTo>
                  <a:lnTo>
                    <a:pt x="297795" y="205183"/>
                  </a:lnTo>
                  <a:lnTo>
                    <a:pt x="305257" y="158846"/>
                  </a:lnTo>
                  <a:lnTo>
                    <a:pt x="297795" y="112212"/>
                  </a:lnTo>
                  <a:lnTo>
                    <a:pt x="277021" y="71771"/>
                  </a:lnTo>
                  <a:lnTo>
                    <a:pt x="245352" y="39919"/>
                  </a:lnTo>
                  <a:lnTo>
                    <a:pt x="205206" y="19051"/>
                  </a:lnTo>
                  <a:lnTo>
                    <a:pt x="159001" y="11563"/>
                  </a:lnTo>
                  <a:lnTo>
                    <a:pt x="215252" y="11563"/>
                  </a:lnTo>
                  <a:lnTo>
                    <a:pt x="251901" y="30459"/>
                  </a:lnTo>
                  <a:lnTo>
                    <a:pt x="286202" y="64678"/>
                  </a:lnTo>
                  <a:lnTo>
                    <a:pt x="308704" y="108127"/>
                  </a:lnTo>
                  <a:lnTo>
                    <a:pt x="316788" y="158238"/>
                  </a:lnTo>
                  <a:lnTo>
                    <a:pt x="308704" y="208645"/>
                  </a:lnTo>
                  <a:lnTo>
                    <a:pt x="286202" y="252275"/>
                  </a:lnTo>
                  <a:lnTo>
                    <a:pt x="251901" y="286586"/>
                  </a:lnTo>
                  <a:lnTo>
                    <a:pt x="215232" y="305521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xmlns="" id="{AF277DC5-BAD9-7C10-CAED-2666D32B4DB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273" y="6523516"/>
              <a:ext cx="200268" cy="169801"/>
            </a:xfrm>
            <a:prstGeom prst="rect">
              <a:avLst/>
            </a:prstGeom>
          </p:spPr>
        </p:pic>
        <p:sp>
          <p:nvSpPr>
            <p:cNvPr id="12" name="object 10">
              <a:extLst>
                <a:ext uri="{FF2B5EF4-FFF2-40B4-BE49-F238E27FC236}">
                  <a16:creationId xmlns:a16="http://schemas.microsoft.com/office/drawing/2014/main" xmlns="" id="{686A9096-98C8-5479-48F6-C47921DB66BB}"/>
                </a:ext>
              </a:extLst>
            </p:cNvPr>
            <p:cNvSpPr/>
            <p:nvPr/>
          </p:nvSpPr>
          <p:spPr>
            <a:xfrm>
              <a:off x="852881" y="6535699"/>
              <a:ext cx="952500" cy="180975"/>
            </a:xfrm>
            <a:custGeom>
              <a:avLst/>
              <a:gdLst/>
              <a:ahLst/>
              <a:cxnLst/>
              <a:rect l="l" t="t" r="r" b="b"/>
              <a:pathLst>
                <a:path w="952500" h="180975">
                  <a:moveTo>
                    <a:pt x="132295" y="1816"/>
                  </a:moveTo>
                  <a:lnTo>
                    <a:pt x="108635" y="1816"/>
                  </a:lnTo>
                  <a:lnTo>
                    <a:pt x="94678" y="93116"/>
                  </a:lnTo>
                  <a:lnTo>
                    <a:pt x="78282" y="1816"/>
                  </a:lnTo>
                  <a:lnTo>
                    <a:pt x="53403" y="1816"/>
                  </a:lnTo>
                  <a:lnTo>
                    <a:pt x="37630" y="93116"/>
                  </a:lnTo>
                  <a:lnTo>
                    <a:pt x="23063" y="1816"/>
                  </a:lnTo>
                  <a:lnTo>
                    <a:pt x="0" y="1816"/>
                  </a:lnTo>
                  <a:lnTo>
                    <a:pt x="24282" y="146672"/>
                  </a:lnTo>
                  <a:lnTo>
                    <a:pt x="47942" y="146672"/>
                  </a:lnTo>
                  <a:lnTo>
                    <a:pt x="66154" y="46253"/>
                  </a:lnTo>
                  <a:lnTo>
                    <a:pt x="84353" y="146672"/>
                  </a:lnTo>
                  <a:lnTo>
                    <a:pt x="107416" y="146672"/>
                  </a:lnTo>
                  <a:lnTo>
                    <a:pt x="132295" y="1816"/>
                  </a:lnTo>
                  <a:close/>
                </a:path>
                <a:path w="952500" h="180975">
                  <a:moveTo>
                    <a:pt x="205130" y="70599"/>
                  </a:moveTo>
                  <a:lnTo>
                    <a:pt x="186690" y="34734"/>
                  </a:lnTo>
                  <a:lnTo>
                    <a:pt x="183883" y="34201"/>
                  </a:lnTo>
                  <a:lnTo>
                    <a:pt x="183883" y="70599"/>
                  </a:lnTo>
                  <a:lnTo>
                    <a:pt x="183883" y="74244"/>
                  </a:lnTo>
                  <a:lnTo>
                    <a:pt x="155968" y="74244"/>
                  </a:lnTo>
                  <a:lnTo>
                    <a:pt x="155968" y="70599"/>
                  </a:lnTo>
                  <a:lnTo>
                    <a:pt x="156273" y="63931"/>
                  </a:lnTo>
                  <a:lnTo>
                    <a:pt x="157937" y="56972"/>
                  </a:lnTo>
                  <a:lnTo>
                    <a:pt x="162115" y="51511"/>
                  </a:lnTo>
                  <a:lnTo>
                    <a:pt x="169926" y="49288"/>
                  </a:lnTo>
                  <a:lnTo>
                    <a:pt x="177228" y="51422"/>
                  </a:lnTo>
                  <a:lnTo>
                    <a:pt x="181457" y="56743"/>
                  </a:lnTo>
                  <a:lnTo>
                    <a:pt x="183413" y="63665"/>
                  </a:lnTo>
                  <a:lnTo>
                    <a:pt x="183883" y="70599"/>
                  </a:lnTo>
                  <a:lnTo>
                    <a:pt x="183883" y="34201"/>
                  </a:lnTo>
                  <a:lnTo>
                    <a:pt x="141859" y="42824"/>
                  </a:lnTo>
                  <a:lnTo>
                    <a:pt x="134124" y="71805"/>
                  </a:lnTo>
                  <a:lnTo>
                    <a:pt x="134124" y="94335"/>
                  </a:lnTo>
                  <a:lnTo>
                    <a:pt x="136232" y="120091"/>
                  </a:lnTo>
                  <a:lnTo>
                    <a:pt x="142849" y="137007"/>
                  </a:lnTo>
                  <a:lnTo>
                    <a:pt x="154343" y="146278"/>
                  </a:lnTo>
                  <a:lnTo>
                    <a:pt x="171145" y="149098"/>
                  </a:lnTo>
                  <a:lnTo>
                    <a:pt x="187198" y="145910"/>
                  </a:lnTo>
                  <a:lnTo>
                    <a:pt x="197688" y="137693"/>
                  </a:lnTo>
                  <a:lnTo>
                    <a:pt x="202742" y="127800"/>
                  </a:lnTo>
                  <a:lnTo>
                    <a:pt x="203403" y="126504"/>
                  </a:lnTo>
                  <a:lnTo>
                    <a:pt x="205130" y="114414"/>
                  </a:lnTo>
                  <a:lnTo>
                    <a:pt x="205130" y="107111"/>
                  </a:lnTo>
                  <a:lnTo>
                    <a:pt x="183883" y="107111"/>
                  </a:lnTo>
                  <a:lnTo>
                    <a:pt x="183832" y="120091"/>
                  </a:lnTo>
                  <a:lnTo>
                    <a:pt x="182067" y="127800"/>
                  </a:lnTo>
                  <a:lnTo>
                    <a:pt x="161429" y="127800"/>
                  </a:lnTo>
                  <a:lnTo>
                    <a:pt x="156578" y="123545"/>
                  </a:lnTo>
                  <a:lnTo>
                    <a:pt x="156578" y="93116"/>
                  </a:lnTo>
                  <a:lnTo>
                    <a:pt x="205130" y="93116"/>
                  </a:lnTo>
                  <a:lnTo>
                    <a:pt x="205130" y="74244"/>
                  </a:lnTo>
                  <a:lnTo>
                    <a:pt x="205130" y="70599"/>
                  </a:lnTo>
                  <a:close/>
                </a:path>
                <a:path w="952500" h="180975">
                  <a:moveTo>
                    <a:pt x="339852" y="33464"/>
                  </a:moveTo>
                  <a:lnTo>
                    <a:pt x="322859" y="33464"/>
                  </a:lnTo>
                  <a:lnTo>
                    <a:pt x="322859" y="13385"/>
                  </a:lnTo>
                  <a:lnTo>
                    <a:pt x="302831" y="13385"/>
                  </a:lnTo>
                  <a:lnTo>
                    <a:pt x="302831" y="33464"/>
                  </a:lnTo>
                  <a:lnTo>
                    <a:pt x="255498" y="33464"/>
                  </a:lnTo>
                  <a:lnTo>
                    <a:pt x="240233" y="35737"/>
                  </a:lnTo>
                  <a:lnTo>
                    <a:pt x="228561" y="42062"/>
                  </a:lnTo>
                  <a:lnTo>
                    <a:pt x="221107" y="51701"/>
                  </a:lnTo>
                  <a:lnTo>
                    <a:pt x="218478" y="63893"/>
                  </a:lnTo>
                  <a:lnTo>
                    <a:pt x="219684" y="73964"/>
                  </a:lnTo>
                  <a:lnTo>
                    <a:pt x="255498" y="105283"/>
                  </a:lnTo>
                  <a:lnTo>
                    <a:pt x="260959" y="108331"/>
                  </a:lnTo>
                  <a:lnTo>
                    <a:pt x="267627" y="113804"/>
                  </a:lnTo>
                  <a:lnTo>
                    <a:pt x="265201" y="121107"/>
                  </a:lnTo>
                  <a:lnTo>
                    <a:pt x="263994" y="126580"/>
                  </a:lnTo>
                  <a:lnTo>
                    <a:pt x="260959" y="129628"/>
                  </a:lnTo>
                  <a:lnTo>
                    <a:pt x="236677" y="109550"/>
                  </a:lnTo>
                  <a:lnTo>
                    <a:pt x="236677" y="108331"/>
                  </a:lnTo>
                  <a:lnTo>
                    <a:pt x="216052" y="108331"/>
                  </a:lnTo>
                  <a:lnTo>
                    <a:pt x="216052" y="111975"/>
                  </a:lnTo>
                  <a:lnTo>
                    <a:pt x="218935" y="126771"/>
                  </a:lnTo>
                  <a:lnTo>
                    <a:pt x="226822" y="138531"/>
                  </a:lnTo>
                  <a:lnTo>
                    <a:pt x="238582" y="146304"/>
                  </a:lnTo>
                  <a:lnTo>
                    <a:pt x="253072" y="149098"/>
                  </a:lnTo>
                  <a:lnTo>
                    <a:pt x="266242" y="147358"/>
                  </a:lnTo>
                  <a:lnTo>
                    <a:pt x="277495" y="141947"/>
                  </a:lnTo>
                  <a:lnTo>
                    <a:pt x="285330" y="132676"/>
                  </a:lnTo>
                  <a:lnTo>
                    <a:pt x="288264" y="119278"/>
                  </a:lnTo>
                  <a:lnTo>
                    <a:pt x="287312" y="110109"/>
                  </a:lnTo>
                  <a:lnTo>
                    <a:pt x="284251" y="102463"/>
                  </a:lnTo>
                  <a:lnTo>
                    <a:pt x="278790" y="96088"/>
                  </a:lnTo>
                  <a:lnTo>
                    <a:pt x="270662" y="90678"/>
                  </a:lnTo>
                  <a:lnTo>
                    <a:pt x="248818" y="79108"/>
                  </a:lnTo>
                  <a:lnTo>
                    <a:pt x="242747" y="74244"/>
                  </a:lnTo>
                  <a:lnTo>
                    <a:pt x="239115" y="69989"/>
                  </a:lnTo>
                  <a:lnTo>
                    <a:pt x="239712" y="62687"/>
                  </a:lnTo>
                  <a:lnTo>
                    <a:pt x="240322" y="59639"/>
                  </a:lnTo>
                  <a:lnTo>
                    <a:pt x="242138" y="52946"/>
                  </a:lnTo>
                  <a:lnTo>
                    <a:pt x="302831" y="52946"/>
                  </a:lnTo>
                  <a:lnTo>
                    <a:pt x="302831" y="129019"/>
                  </a:lnTo>
                  <a:lnTo>
                    <a:pt x="304647" y="134493"/>
                  </a:lnTo>
                  <a:lnTo>
                    <a:pt x="305866" y="139369"/>
                  </a:lnTo>
                  <a:lnTo>
                    <a:pt x="308292" y="142405"/>
                  </a:lnTo>
                  <a:lnTo>
                    <a:pt x="310718" y="146672"/>
                  </a:lnTo>
                  <a:lnTo>
                    <a:pt x="333781" y="146672"/>
                  </a:lnTo>
                  <a:lnTo>
                    <a:pt x="330136" y="143014"/>
                  </a:lnTo>
                  <a:lnTo>
                    <a:pt x="328320" y="139979"/>
                  </a:lnTo>
                  <a:lnTo>
                    <a:pt x="327101" y="135102"/>
                  </a:lnTo>
                  <a:lnTo>
                    <a:pt x="325285" y="130848"/>
                  </a:lnTo>
                  <a:lnTo>
                    <a:pt x="323469" y="125374"/>
                  </a:lnTo>
                  <a:lnTo>
                    <a:pt x="323469" y="119278"/>
                  </a:lnTo>
                  <a:lnTo>
                    <a:pt x="323469" y="52946"/>
                  </a:lnTo>
                  <a:lnTo>
                    <a:pt x="339852" y="52946"/>
                  </a:lnTo>
                  <a:lnTo>
                    <a:pt x="339852" y="33464"/>
                  </a:lnTo>
                  <a:close/>
                </a:path>
                <a:path w="952500" h="180975">
                  <a:moveTo>
                    <a:pt x="373227" y="34074"/>
                  </a:moveTo>
                  <a:lnTo>
                    <a:pt x="351993" y="34074"/>
                  </a:lnTo>
                  <a:lnTo>
                    <a:pt x="351993" y="146672"/>
                  </a:lnTo>
                  <a:lnTo>
                    <a:pt x="373227" y="146672"/>
                  </a:lnTo>
                  <a:lnTo>
                    <a:pt x="373227" y="34074"/>
                  </a:lnTo>
                  <a:close/>
                </a:path>
                <a:path w="952500" h="180975">
                  <a:moveTo>
                    <a:pt x="374446" y="4864"/>
                  </a:moveTo>
                  <a:lnTo>
                    <a:pt x="369582" y="0"/>
                  </a:lnTo>
                  <a:lnTo>
                    <a:pt x="356235" y="0"/>
                  </a:lnTo>
                  <a:lnTo>
                    <a:pt x="350774" y="4864"/>
                  </a:lnTo>
                  <a:lnTo>
                    <a:pt x="350774" y="18249"/>
                  </a:lnTo>
                  <a:lnTo>
                    <a:pt x="356235" y="23126"/>
                  </a:lnTo>
                  <a:lnTo>
                    <a:pt x="369582" y="23126"/>
                  </a:lnTo>
                  <a:lnTo>
                    <a:pt x="374446" y="18249"/>
                  </a:lnTo>
                  <a:lnTo>
                    <a:pt x="374446" y="4864"/>
                  </a:lnTo>
                  <a:close/>
                </a:path>
                <a:path w="952500" h="180975">
                  <a:moveTo>
                    <a:pt x="455764" y="60248"/>
                  </a:moveTo>
                  <a:lnTo>
                    <a:pt x="453910" y="49618"/>
                  </a:lnTo>
                  <a:lnTo>
                    <a:pt x="448703" y="40462"/>
                  </a:lnTo>
                  <a:lnTo>
                    <a:pt x="440651" y="34061"/>
                  </a:lnTo>
                  <a:lnTo>
                    <a:pt x="430276" y="31648"/>
                  </a:lnTo>
                  <a:lnTo>
                    <a:pt x="419963" y="31648"/>
                  </a:lnTo>
                  <a:lnTo>
                    <a:pt x="413893" y="34683"/>
                  </a:lnTo>
                  <a:lnTo>
                    <a:pt x="407822" y="43205"/>
                  </a:lnTo>
                  <a:lnTo>
                    <a:pt x="407822" y="33464"/>
                  </a:lnTo>
                  <a:lnTo>
                    <a:pt x="387794" y="33464"/>
                  </a:lnTo>
                  <a:lnTo>
                    <a:pt x="387794" y="146672"/>
                  </a:lnTo>
                  <a:lnTo>
                    <a:pt x="408432" y="146672"/>
                  </a:lnTo>
                  <a:lnTo>
                    <a:pt x="408432" y="57200"/>
                  </a:lnTo>
                  <a:lnTo>
                    <a:pt x="415099" y="51117"/>
                  </a:lnTo>
                  <a:lnTo>
                    <a:pt x="422389" y="51117"/>
                  </a:lnTo>
                  <a:lnTo>
                    <a:pt x="427850" y="51117"/>
                  </a:lnTo>
                  <a:lnTo>
                    <a:pt x="434517" y="56591"/>
                  </a:lnTo>
                  <a:lnTo>
                    <a:pt x="434517" y="146672"/>
                  </a:lnTo>
                  <a:lnTo>
                    <a:pt x="455764" y="146672"/>
                  </a:lnTo>
                  <a:lnTo>
                    <a:pt x="455764" y="60248"/>
                  </a:lnTo>
                  <a:close/>
                </a:path>
                <a:path w="952500" h="180975">
                  <a:moveTo>
                    <a:pt x="551040" y="45034"/>
                  </a:moveTo>
                  <a:lnTo>
                    <a:pt x="550964" y="36436"/>
                  </a:lnTo>
                  <a:lnTo>
                    <a:pt x="545579" y="31038"/>
                  </a:lnTo>
                  <a:lnTo>
                    <a:pt x="533438" y="31038"/>
                  </a:lnTo>
                  <a:lnTo>
                    <a:pt x="528650" y="36436"/>
                  </a:lnTo>
                  <a:lnTo>
                    <a:pt x="528650" y="44424"/>
                  </a:lnTo>
                  <a:lnTo>
                    <a:pt x="529196" y="45034"/>
                  </a:lnTo>
                  <a:lnTo>
                    <a:pt x="528586" y="44361"/>
                  </a:lnTo>
                  <a:lnTo>
                    <a:pt x="524929" y="40309"/>
                  </a:lnTo>
                  <a:lnTo>
                    <a:pt x="519176" y="36436"/>
                  </a:lnTo>
                  <a:lnTo>
                    <a:pt x="514629" y="34874"/>
                  </a:lnTo>
                  <a:lnTo>
                    <a:pt x="514629" y="74244"/>
                  </a:lnTo>
                  <a:lnTo>
                    <a:pt x="514083" y="83629"/>
                  </a:lnTo>
                  <a:lnTo>
                    <a:pt x="512051" y="91821"/>
                  </a:lnTo>
                  <a:lnTo>
                    <a:pt x="507974" y="97612"/>
                  </a:lnTo>
                  <a:lnTo>
                    <a:pt x="501281" y="99809"/>
                  </a:lnTo>
                  <a:lnTo>
                    <a:pt x="494322" y="97866"/>
                  </a:lnTo>
                  <a:lnTo>
                    <a:pt x="490283" y="92506"/>
                  </a:lnTo>
                  <a:lnTo>
                    <a:pt x="488391" y="84404"/>
                  </a:lnTo>
                  <a:lnTo>
                    <a:pt x="487934" y="74244"/>
                  </a:lnTo>
                  <a:lnTo>
                    <a:pt x="488480" y="64541"/>
                  </a:lnTo>
                  <a:lnTo>
                    <a:pt x="490512" y="56819"/>
                  </a:lnTo>
                  <a:lnTo>
                    <a:pt x="494588" y="51739"/>
                  </a:lnTo>
                  <a:lnTo>
                    <a:pt x="501281" y="49898"/>
                  </a:lnTo>
                  <a:lnTo>
                    <a:pt x="507974" y="51473"/>
                  </a:lnTo>
                  <a:lnTo>
                    <a:pt x="512051" y="56134"/>
                  </a:lnTo>
                  <a:lnTo>
                    <a:pt x="514083" y="63766"/>
                  </a:lnTo>
                  <a:lnTo>
                    <a:pt x="514629" y="74244"/>
                  </a:lnTo>
                  <a:lnTo>
                    <a:pt x="514629" y="34874"/>
                  </a:lnTo>
                  <a:lnTo>
                    <a:pt x="511619" y="33820"/>
                  </a:lnTo>
                  <a:lnTo>
                    <a:pt x="501891" y="32854"/>
                  </a:lnTo>
                  <a:lnTo>
                    <a:pt x="481723" y="37096"/>
                  </a:lnTo>
                  <a:lnTo>
                    <a:pt x="471690" y="47548"/>
                  </a:lnTo>
                  <a:lnTo>
                    <a:pt x="468261" y="60845"/>
                  </a:lnTo>
                  <a:lnTo>
                    <a:pt x="467906" y="73634"/>
                  </a:lnTo>
                  <a:lnTo>
                    <a:pt x="468249" y="86042"/>
                  </a:lnTo>
                  <a:lnTo>
                    <a:pt x="471614" y="100266"/>
                  </a:lnTo>
                  <a:lnTo>
                    <a:pt x="481469" y="111975"/>
                  </a:lnTo>
                  <a:lnTo>
                    <a:pt x="484403" y="112699"/>
                  </a:lnTo>
                  <a:lnTo>
                    <a:pt x="477799" y="114173"/>
                  </a:lnTo>
                  <a:lnTo>
                    <a:pt x="472300" y="118440"/>
                  </a:lnTo>
                  <a:lnTo>
                    <a:pt x="468845" y="124650"/>
                  </a:lnTo>
                  <a:lnTo>
                    <a:pt x="467906" y="132067"/>
                  </a:lnTo>
                  <a:lnTo>
                    <a:pt x="468503" y="139979"/>
                  </a:lnTo>
                  <a:lnTo>
                    <a:pt x="472147" y="144843"/>
                  </a:lnTo>
                  <a:lnTo>
                    <a:pt x="482460" y="146672"/>
                  </a:lnTo>
                  <a:lnTo>
                    <a:pt x="467296" y="149098"/>
                  </a:lnTo>
                  <a:lnTo>
                    <a:pt x="467906" y="158229"/>
                  </a:lnTo>
                  <a:lnTo>
                    <a:pt x="467906" y="163715"/>
                  </a:lnTo>
                  <a:lnTo>
                    <a:pt x="469290" y="171246"/>
                  </a:lnTo>
                  <a:lnTo>
                    <a:pt x="473595" y="176568"/>
                  </a:lnTo>
                  <a:lnTo>
                    <a:pt x="480961" y="179717"/>
                  </a:lnTo>
                  <a:lnTo>
                    <a:pt x="491566" y="180746"/>
                  </a:lnTo>
                  <a:lnTo>
                    <a:pt x="519480" y="180746"/>
                  </a:lnTo>
                  <a:lnTo>
                    <a:pt x="548005" y="153974"/>
                  </a:lnTo>
                  <a:lnTo>
                    <a:pt x="546620" y="146672"/>
                  </a:lnTo>
                  <a:lnTo>
                    <a:pt x="546100" y="143916"/>
                  </a:lnTo>
                  <a:lnTo>
                    <a:pt x="540956" y="136017"/>
                  </a:lnTo>
                  <a:lnTo>
                    <a:pt x="532053" y="130860"/>
                  </a:lnTo>
                  <a:lnTo>
                    <a:pt x="531622" y="130810"/>
                  </a:lnTo>
                  <a:lnTo>
                    <a:pt x="531622" y="147891"/>
                  </a:lnTo>
                  <a:lnTo>
                    <a:pt x="531622" y="163715"/>
                  </a:lnTo>
                  <a:lnTo>
                    <a:pt x="484898" y="163715"/>
                  </a:lnTo>
                  <a:lnTo>
                    <a:pt x="484898" y="146672"/>
                  </a:lnTo>
                  <a:lnTo>
                    <a:pt x="523735" y="146672"/>
                  </a:lnTo>
                  <a:lnTo>
                    <a:pt x="531622" y="147891"/>
                  </a:lnTo>
                  <a:lnTo>
                    <a:pt x="531622" y="130810"/>
                  </a:lnTo>
                  <a:lnTo>
                    <a:pt x="518883" y="129019"/>
                  </a:lnTo>
                  <a:lnTo>
                    <a:pt x="484898" y="129019"/>
                  </a:lnTo>
                  <a:lnTo>
                    <a:pt x="484898" y="112814"/>
                  </a:lnTo>
                  <a:lnTo>
                    <a:pt x="501281" y="116852"/>
                  </a:lnTo>
                  <a:lnTo>
                    <a:pt x="519087" y="112585"/>
                  </a:lnTo>
                  <a:lnTo>
                    <a:pt x="519811" y="112420"/>
                  </a:lnTo>
                  <a:lnTo>
                    <a:pt x="529805" y="101485"/>
                  </a:lnTo>
                  <a:lnTo>
                    <a:pt x="530288" y="99809"/>
                  </a:lnTo>
                  <a:lnTo>
                    <a:pt x="533882" y="87579"/>
                  </a:lnTo>
                  <a:lnTo>
                    <a:pt x="534657" y="74244"/>
                  </a:lnTo>
                  <a:lnTo>
                    <a:pt x="534606" y="68707"/>
                  </a:lnTo>
                  <a:lnTo>
                    <a:pt x="534200" y="62382"/>
                  </a:lnTo>
                  <a:lnTo>
                    <a:pt x="533120" y="55587"/>
                  </a:lnTo>
                  <a:lnTo>
                    <a:pt x="531380" y="49898"/>
                  </a:lnTo>
                  <a:lnTo>
                    <a:pt x="531012" y="48679"/>
                  </a:lnTo>
                  <a:lnTo>
                    <a:pt x="532841" y="51117"/>
                  </a:lnTo>
                  <a:lnTo>
                    <a:pt x="535876" y="52946"/>
                  </a:lnTo>
                  <a:lnTo>
                    <a:pt x="539508" y="52946"/>
                  </a:lnTo>
                  <a:lnTo>
                    <a:pt x="545579" y="53555"/>
                  </a:lnTo>
                  <a:lnTo>
                    <a:pt x="551040" y="48679"/>
                  </a:lnTo>
                  <a:lnTo>
                    <a:pt x="551040" y="45034"/>
                  </a:lnTo>
                  <a:close/>
                </a:path>
                <a:path w="952500" h="180975">
                  <a:moveTo>
                    <a:pt x="625690" y="58420"/>
                  </a:moveTo>
                  <a:lnTo>
                    <a:pt x="624090" y="48590"/>
                  </a:lnTo>
                  <a:lnTo>
                    <a:pt x="619239" y="40005"/>
                  </a:lnTo>
                  <a:lnTo>
                    <a:pt x="611098" y="33947"/>
                  </a:lnTo>
                  <a:lnTo>
                    <a:pt x="599592" y="31648"/>
                  </a:lnTo>
                  <a:lnTo>
                    <a:pt x="588060" y="31648"/>
                  </a:lnTo>
                  <a:lnTo>
                    <a:pt x="583819" y="36512"/>
                  </a:lnTo>
                  <a:lnTo>
                    <a:pt x="578358" y="43205"/>
                  </a:lnTo>
                  <a:lnTo>
                    <a:pt x="578358" y="1816"/>
                  </a:lnTo>
                  <a:lnTo>
                    <a:pt x="556501" y="1816"/>
                  </a:lnTo>
                  <a:lnTo>
                    <a:pt x="556501" y="146672"/>
                  </a:lnTo>
                  <a:lnTo>
                    <a:pt x="578358" y="146672"/>
                  </a:lnTo>
                  <a:lnTo>
                    <a:pt x="578358" y="56591"/>
                  </a:lnTo>
                  <a:lnTo>
                    <a:pt x="582599" y="50507"/>
                  </a:lnTo>
                  <a:lnTo>
                    <a:pt x="601408" y="50507"/>
                  </a:lnTo>
                  <a:lnTo>
                    <a:pt x="605053" y="56591"/>
                  </a:lnTo>
                  <a:lnTo>
                    <a:pt x="605053" y="146672"/>
                  </a:lnTo>
                  <a:lnTo>
                    <a:pt x="625690" y="146672"/>
                  </a:lnTo>
                  <a:lnTo>
                    <a:pt x="625690" y="58420"/>
                  </a:lnTo>
                  <a:close/>
                </a:path>
                <a:path w="952500" h="180975">
                  <a:moveTo>
                    <a:pt x="706399" y="67551"/>
                  </a:moveTo>
                  <a:lnTo>
                    <a:pt x="703567" y="51117"/>
                  </a:lnTo>
                  <a:lnTo>
                    <a:pt x="703491" y="50647"/>
                  </a:lnTo>
                  <a:lnTo>
                    <a:pt x="695858" y="39560"/>
                  </a:lnTo>
                  <a:lnTo>
                    <a:pt x="686981" y="34531"/>
                  </a:lnTo>
                  <a:lnTo>
                    <a:pt x="686981" y="59639"/>
                  </a:lnTo>
                  <a:lnTo>
                    <a:pt x="686981" y="122326"/>
                  </a:lnTo>
                  <a:lnTo>
                    <a:pt x="681520" y="128409"/>
                  </a:lnTo>
                  <a:lnTo>
                    <a:pt x="664527" y="128409"/>
                  </a:lnTo>
                  <a:lnTo>
                    <a:pt x="659676" y="122326"/>
                  </a:lnTo>
                  <a:lnTo>
                    <a:pt x="659676" y="59639"/>
                  </a:lnTo>
                  <a:lnTo>
                    <a:pt x="662101" y="51117"/>
                  </a:lnTo>
                  <a:lnTo>
                    <a:pt x="684555" y="51117"/>
                  </a:lnTo>
                  <a:lnTo>
                    <a:pt x="686981" y="59639"/>
                  </a:lnTo>
                  <a:lnTo>
                    <a:pt x="686981" y="34531"/>
                  </a:lnTo>
                  <a:lnTo>
                    <a:pt x="685152" y="33489"/>
                  </a:lnTo>
                  <a:lnTo>
                    <a:pt x="673023" y="31648"/>
                  </a:lnTo>
                  <a:lnTo>
                    <a:pt x="660387" y="33489"/>
                  </a:lnTo>
                  <a:lnTo>
                    <a:pt x="649732" y="39560"/>
                  </a:lnTo>
                  <a:lnTo>
                    <a:pt x="642391" y="50647"/>
                  </a:lnTo>
                  <a:lnTo>
                    <a:pt x="639648" y="67551"/>
                  </a:lnTo>
                  <a:lnTo>
                    <a:pt x="639648" y="117462"/>
                  </a:lnTo>
                  <a:lnTo>
                    <a:pt x="642048" y="130619"/>
                  </a:lnTo>
                  <a:lnTo>
                    <a:pt x="648830" y="140589"/>
                  </a:lnTo>
                  <a:lnTo>
                    <a:pt x="659358" y="146900"/>
                  </a:lnTo>
                  <a:lnTo>
                    <a:pt x="673023" y="149098"/>
                  </a:lnTo>
                  <a:lnTo>
                    <a:pt x="687197" y="146900"/>
                  </a:lnTo>
                  <a:lnTo>
                    <a:pt x="697674" y="140589"/>
                  </a:lnTo>
                  <a:lnTo>
                    <a:pt x="704176" y="130619"/>
                  </a:lnTo>
                  <a:lnTo>
                    <a:pt x="704545" y="128409"/>
                  </a:lnTo>
                  <a:lnTo>
                    <a:pt x="706399" y="117462"/>
                  </a:lnTo>
                  <a:lnTo>
                    <a:pt x="706399" y="67551"/>
                  </a:lnTo>
                  <a:close/>
                </a:path>
                <a:path w="952500" h="180975">
                  <a:moveTo>
                    <a:pt x="787717" y="33464"/>
                  </a:moveTo>
                  <a:lnTo>
                    <a:pt x="767702" y="33464"/>
                  </a:lnTo>
                  <a:lnTo>
                    <a:pt x="767702" y="121716"/>
                  </a:lnTo>
                  <a:lnTo>
                    <a:pt x="762228" y="129628"/>
                  </a:lnTo>
                  <a:lnTo>
                    <a:pt x="746455" y="129628"/>
                  </a:lnTo>
                  <a:lnTo>
                    <a:pt x="741603" y="126580"/>
                  </a:lnTo>
                  <a:lnTo>
                    <a:pt x="741603" y="33464"/>
                  </a:lnTo>
                  <a:lnTo>
                    <a:pt x="720966" y="33464"/>
                  </a:lnTo>
                  <a:lnTo>
                    <a:pt x="720966" y="112585"/>
                  </a:lnTo>
                  <a:lnTo>
                    <a:pt x="722287" y="128054"/>
                  </a:lnTo>
                  <a:lnTo>
                    <a:pt x="726503" y="139522"/>
                  </a:lnTo>
                  <a:lnTo>
                    <a:pt x="734021" y="146646"/>
                  </a:lnTo>
                  <a:lnTo>
                    <a:pt x="745236" y="149098"/>
                  </a:lnTo>
                  <a:lnTo>
                    <a:pt x="751827" y="148310"/>
                  </a:lnTo>
                  <a:lnTo>
                    <a:pt x="757834" y="145986"/>
                  </a:lnTo>
                  <a:lnTo>
                    <a:pt x="763168" y="142176"/>
                  </a:lnTo>
                  <a:lnTo>
                    <a:pt x="767702" y="136931"/>
                  </a:lnTo>
                  <a:lnTo>
                    <a:pt x="767702" y="146672"/>
                  </a:lnTo>
                  <a:lnTo>
                    <a:pt x="787717" y="146672"/>
                  </a:lnTo>
                  <a:lnTo>
                    <a:pt x="787717" y="33464"/>
                  </a:lnTo>
                  <a:close/>
                </a:path>
                <a:path w="952500" h="180975">
                  <a:moveTo>
                    <a:pt x="870254" y="117462"/>
                  </a:moveTo>
                  <a:lnTo>
                    <a:pt x="832637" y="74244"/>
                  </a:lnTo>
                  <a:lnTo>
                    <a:pt x="823226" y="65405"/>
                  </a:lnTo>
                  <a:lnTo>
                    <a:pt x="823379" y="57429"/>
                  </a:lnTo>
                  <a:lnTo>
                    <a:pt x="829221" y="52082"/>
                  </a:lnTo>
                  <a:lnTo>
                    <a:pt x="836879" y="51117"/>
                  </a:lnTo>
                  <a:lnTo>
                    <a:pt x="847801" y="54165"/>
                  </a:lnTo>
                  <a:lnTo>
                    <a:pt x="847801" y="67551"/>
                  </a:lnTo>
                  <a:lnTo>
                    <a:pt x="868438" y="67551"/>
                  </a:lnTo>
                  <a:lnTo>
                    <a:pt x="868006" y="61937"/>
                  </a:lnTo>
                  <a:lnTo>
                    <a:pt x="864920" y="51117"/>
                  </a:lnTo>
                  <a:lnTo>
                    <a:pt x="864501" y="49618"/>
                  </a:lnTo>
                  <a:lnTo>
                    <a:pt x="854608" y="37249"/>
                  </a:lnTo>
                  <a:lnTo>
                    <a:pt x="835063" y="31648"/>
                  </a:lnTo>
                  <a:lnTo>
                    <a:pt x="822769" y="33680"/>
                  </a:lnTo>
                  <a:lnTo>
                    <a:pt x="812304" y="39700"/>
                  </a:lnTo>
                  <a:lnTo>
                    <a:pt x="805027" y="49593"/>
                  </a:lnTo>
                  <a:lnTo>
                    <a:pt x="802284" y="63284"/>
                  </a:lnTo>
                  <a:lnTo>
                    <a:pt x="803402" y="72301"/>
                  </a:lnTo>
                  <a:lnTo>
                    <a:pt x="806615" y="80098"/>
                  </a:lnTo>
                  <a:lnTo>
                    <a:pt x="811758" y="86652"/>
                  </a:lnTo>
                  <a:lnTo>
                    <a:pt x="818680" y="91897"/>
                  </a:lnTo>
                  <a:lnTo>
                    <a:pt x="837488" y="103454"/>
                  </a:lnTo>
                  <a:lnTo>
                    <a:pt x="846709" y="111810"/>
                  </a:lnTo>
                  <a:lnTo>
                    <a:pt x="848029" y="120116"/>
                  </a:lnTo>
                  <a:lnTo>
                    <a:pt x="844232" y="126479"/>
                  </a:lnTo>
                  <a:lnTo>
                    <a:pt x="838098" y="129019"/>
                  </a:lnTo>
                  <a:lnTo>
                    <a:pt x="829868" y="127152"/>
                  </a:lnTo>
                  <a:lnTo>
                    <a:pt x="824217" y="122326"/>
                  </a:lnTo>
                  <a:lnTo>
                    <a:pt x="820940" y="115671"/>
                  </a:lnTo>
                  <a:lnTo>
                    <a:pt x="819962" y="108839"/>
                  </a:lnTo>
                  <a:lnTo>
                    <a:pt x="819886" y="107111"/>
                  </a:lnTo>
                  <a:lnTo>
                    <a:pt x="799249" y="107111"/>
                  </a:lnTo>
                  <a:lnTo>
                    <a:pt x="799249" y="109550"/>
                  </a:lnTo>
                  <a:lnTo>
                    <a:pt x="801268" y="123177"/>
                  </a:lnTo>
                  <a:lnTo>
                    <a:pt x="807593" y="135940"/>
                  </a:lnTo>
                  <a:lnTo>
                    <a:pt x="818705" y="145402"/>
                  </a:lnTo>
                  <a:lnTo>
                    <a:pt x="835063" y="149098"/>
                  </a:lnTo>
                  <a:lnTo>
                    <a:pt x="849172" y="147154"/>
                  </a:lnTo>
                  <a:lnTo>
                    <a:pt x="860171" y="141262"/>
                  </a:lnTo>
                  <a:lnTo>
                    <a:pt x="867410" y="131381"/>
                  </a:lnTo>
                  <a:lnTo>
                    <a:pt x="867892" y="129019"/>
                  </a:lnTo>
                  <a:lnTo>
                    <a:pt x="870254" y="117462"/>
                  </a:lnTo>
                  <a:close/>
                </a:path>
                <a:path w="952500" h="180975">
                  <a:moveTo>
                    <a:pt x="952182" y="70599"/>
                  </a:moveTo>
                  <a:lnTo>
                    <a:pt x="933754" y="34734"/>
                  </a:lnTo>
                  <a:lnTo>
                    <a:pt x="930338" y="34086"/>
                  </a:lnTo>
                  <a:lnTo>
                    <a:pt x="930338" y="62077"/>
                  </a:lnTo>
                  <a:lnTo>
                    <a:pt x="930338" y="74244"/>
                  </a:lnTo>
                  <a:lnTo>
                    <a:pt x="902423" y="74244"/>
                  </a:lnTo>
                  <a:lnTo>
                    <a:pt x="902423" y="70599"/>
                  </a:lnTo>
                  <a:lnTo>
                    <a:pt x="902817" y="63931"/>
                  </a:lnTo>
                  <a:lnTo>
                    <a:pt x="904697" y="56972"/>
                  </a:lnTo>
                  <a:lnTo>
                    <a:pt x="909078" y="51511"/>
                  </a:lnTo>
                  <a:lnTo>
                    <a:pt x="916990" y="49288"/>
                  </a:lnTo>
                  <a:lnTo>
                    <a:pt x="929119" y="49288"/>
                  </a:lnTo>
                  <a:lnTo>
                    <a:pt x="930338" y="62077"/>
                  </a:lnTo>
                  <a:lnTo>
                    <a:pt x="930338" y="34086"/>
                  </a:lnTo>
                  <a:lnTo>
                    <a:pt x="888619" y="42824"/>
                  </a:lnTo>
                  <a:lnTo>
                    <a:pt x="880579" y="71805"/>
                  </a:lnTo>
                  <a:lnTo>
                    <a:pt x="880579" y="94322"/>
                  </a:lnTo>
                  <a:lnTo>
                    <a:pt x="882789" y="120091"/>
                  </a:lnTo>
                  <a:lnTo>
                    <a:pt x="889596" y="137007"/>
                  </a:lnTo>
                  <a:lnTo>
                    <a:pt x="901319" y="146278"/>
                  </a:lnTo>
                  <a:lnTo>
                    <a:pt x="918197" y="149098"/>
                  </a:lnTo>
                  <a:lnTo>
                    <a:pt x="934262" y="145910"/>
                  </a:lnTo>
                  <a:lnTo>
                    <a:pt x="944753" y="137693"/>
                  </a:lnTo>
                  <a:lnTo>
                    <a:pt x="949794" y="127800"/>
                  </a:lnTo>
                  <a:lnTo>
                    <a:pt x="950455" y="126504"/>
                  </a:lnTo>
                  <a:lnTo>
                    <a:pt x="952182" y="114414"/>
                  </a:lnTo>
                  <a:lnTo>
                    <a:pt x="952182" y="107111"/>
                  </a:lnTo>
                  <a:lnTo>
                    <a:pt x="930338" y="107111"/>
                  </a:lnTo>
                  <a:lnTo>
                    <a:pt x="930313" y="120091"/>
                  </a:lnTo>
                  <a:lnTo>
                    <a:pt x="929119" y="127800"/>
                  </a:lnTo>
                  <a:lnTo>
                    <a:pt x="908494" y="127800"/>
                  </a:lnTo>
                  <a:lnTo>
                    <a:pt x="903630" y="123545"/>
                  </a:lnTo>
                  <a:lnTo>
                    <a:pt x="903630" y="93116"/>
                  </a:lnTo>
                  <a:lnTo>
                    <a:pt x="952182" y="93116"/>
                  </a:lnTo>
                  <a:lnTo>
                    <a:pt x="952182" y="74244"/>
                  </a:lnTo>
                  <a:lnTo>
                    <a:pt x="952182" y="70599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4">
            <a:extLst>
              <a:ext uri="{FF2B5EF4-FFF2-40B4-BE49-F238E27FC236}">
                <a16:creationId xmlns:a16="http://schemas.microsoft.com/office/drawing/2014/main" xmlns="" id="{E263EE79-AA21-143D-7C2C-2409E65B69BF}"/>
              </a:ext>
            </a:extLst>
          </p:cNvPr>
          <p:cNvSpPr txBox="1">
            <a:spLocks/>
          </p:cNvSpPr>
          <p:nvPr/>
        </p:nvSpPr>
        <p:spPr>
          <a:xfrm>
            <a:off x="454620" y="119091"/>
            <a:ext cx="10518180" cy="495357"/>
          </a:xfrm>
          <a:prstGeom prst="rect">
            <a:avLst/>
          </a:prstGeom>
        </p:spPr>
        <p:txBody>
          <a:bodyPr vert="horz" wrap="square" lIns="0" tIns="63846" rIns="0" bIns="0" rtlCol="0" anchor="t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6195"/>
            <a:r>
              <a:rPr lang="en-US" dirty="0" err="1" smtClean="0">
                <a:solidFill>
                  <a:srgbClr val="31446D"/>
                </a:solidFill>
              </a:rPr>
              <a:t>eVinci</a:t>
            </a:r>
            <a:r>
              <a:rPr lang="en-US" dirty="0">
                <a:solidFill>
                  <a:srgbClr val="31446D"/>
                </a:solidFill>
              </a:rPr>
              <a:t> </a:t>
            </a:r>
            <a:r>
              <a:rPr lang="en-US" dirty="0" smtClean="0">
                <a:solidFill>
                  <a:srgbClr val="31446D"/>
                </a:solidFill>
              </a:rPr>
              <a:t>main components view</a:t>
            </a:r>
            <a:endParaRPr lang="en-US" dirty="0">
              <a:solidFill>
                <a:srgbClr val="31446D"/>
              </a:solidFill>
            </a:endParaRPr>
          </a:p>
        </p:txBody>
      </p:sp>
      <p:sp>
        <p:nvSpPr>
          <p:cNvPr id="13" name="object 121">
            <a:extLst>
              <a:ext uri="{FF2B5EF4-FFF2-40B4-BE49-F238E27FC236}">
                <a16:creationId xmlns:a16="http://schemas.microsoft.com/office/drawing/2014/main" xmlns="" id="{8B49336C-2371-BE3B-7100-EE3F44773D18}"/>
              </a:ext>
            </a:extLst>
          </p:cNvPr>
          <p:cNvSpPr txBox="1"/>
          <p:nvPr/>
        </p:nvSpPr>
        <p:spPr>
          <a:xfrm>
            <a:off x="7009027" y="6543826"/>
            <a:ext cx="4959985" cy="125675"/>
          </a:xfrm>
          <a:prstGeom prst="rect">
            <a:avLst/>
          </a:prstGeom>
        </p:spPr>
        <p:txBody>
          <a:bodyPr vert="horz" wrap="square" lIns="0" tIns="2540" rIns="0" bIns="0" rtlCol="0" anchor="t">
            <a:spAutoFit/>
          </a:bodyPr>
          <a:lstStyle/>
          <a:p>
            <a:pPr marL="12700">
              <a:spcBef>
                <a:spcPts val="20"/>
              </a:spcBef>
            </a:pP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Westinghouse</a:t>
            </a:r>
            <a:r>
              <a:rPr lang="en-US" sz="800" spc="5" dirty="0">
                <a:solidFill>
                  <a:srgbClr val="24346A"/>
                </a:solidFill>
                <a:latin typeface="Arial"/>
                <a:cs typeface="Arial"/>
              </a:rPr>
              <a:t> Non-</a:t>
            </a:r>
            <a:r>
              <a:rPr lang="en-US" sz="800" spc="-10" dirty="0">
                <a:solidFill>
                  <a:srgbClr val="24346A"/>
                </a:solidFill>
                <a:latin typeface="Arial"/>
                <a:cs typeface="Arial"/>
              </a:rPr>
              <a:t>Proprietary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 Class</a:t>
            </a:r>
            <a:r>
              <a:rPr lang="en-US" sz="800" spc="-20" dirty="0">
                <a:solidFill>
                  <a:srgbClr val="24346A"/>
                </a:solidFill>
                <a:latin typeface="Arial"/>
                <a:cs typeface="Arial"/>
              </a:rPr>
              <a:t> 3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 |</a:t>
            </a:r>
            <a:r>
              <a:rPr lang="en-US" sz="800" spc="180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©</a:t>
            </a:r>
            <a:r>
              <a:rPr lang="en-US" sz="800" spc="-25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2024 Westinghouse Electric</a:t>
            </a:r>
            <a:r>
              <a:rPr lang="en-US" sz="800" spc="-20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Company LLC.</a:t>
            </a:r>
            <a:r>
              <a:rPr lang="en-US" sz="800" spc="-10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All</a:t>
            </a:r>
            <a:r>
              <a:rPr lang="en-US" sz="800" spc="-25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Rights</a:t>
            </a:r>
            <a:r>
              <a:rPr lang="en-US" sz="800" spc="-15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spc="-10" dirty="0">
                <a:solidFill>
                  <a:srgbClr val="24346A"/>
                </a:solidFill>
                <a:latin typeface="Arial"/>
                <a:cs typeface="Arial"/>
              </a:rPr>
              <a:t>Reserved.</a:t>
            </a:r>
            <a:endParaRPr lang="en-US" sz="800" dirty="0">
              <a:latin typeface="Arial"/>
              <a:cs typeface="Arial"/>
            </a:endParaRPr>
          </a:p>
        </p:txBody>
      </p:sp>
      <p:pic>
        <p:nvPicPr>
          <p:cNvPr id="18" name="Picture 27">
            <a:extLst>
              <a:ext uri="{FF2B5EF4-FFF2-40B4-BE49-F238E27FC236}">
                <a16:creationId xmlns:a16="http://schemas.microsoft.com/office/drawing/2014/main" xmlns="" id="{FB9762E9-ED6D-24E6-1B40-E84ACE0165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02" y="1595536"/>
            <a:ext cx="9345520" cy="4210544"/>
          </a:xfrm>
          <a:prstGeom prst="rect">
            <a:avLst/>
          </a:prstGeom>
        </p:spPr>
      </p:pic>
      <p:grpSp>
        <p:nvGrpSpPr>
          <p:cNvPr id="20" name="Group 28">
            <a:extLst>
              <a:ext uri="{FF2B5EF4-FFF2-40B4-BE49-F238E27FC236}">
                <a16:creationId xmlns:a16="http://schemas.microsoft.com/office/drawing/2014/main" xmlns="" id="{9D4A41D0-906B-AF85-9A63-99A45C486610}"/>
              </a:ext>
            </a:extLst>
          </p:cNvPr>
          <p:cNvGrpSpPr/>
          <p:nvPr/>
        </p:nvGrpSpPr>
        <p:grpSpPr>
          <a:xfrm>
            <a:off x="392534" y="1407061"/>
            <a:ext cx="11221656" cy="4957520"/>
            <a:chOff x="-842180" y="1757352"/>
            <a:chExt cx="11998150" cy="5309237"/>
          </a:xfrm>
        </p:grpSpPr>
        <p:sp>
          <p:nvSpPr>
            <p:cNvPr id="21" name="Text Box 3136">
              <a:extLst>
                <a:ext uri="{FF2B5EF4-FFF2-40B4-BE49-F238E27FC236}">
                  <a16:creationId xmlns:a16="http://schemas.microsoft.com/office/drawing/2014/main" xmlns="" id="{29B19C36-067C-8E05-1087-F000C53FAE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3890" y="1757352"/>
              <a:ext cx="1648976" cy="581733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D8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itchFamily="34" charset="0"/>
                </a:rPr>
                <a:t>Radial Reflector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D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" name="Text Box 9">
              <a:extLst>
                <a:ext uri="{FF2B5EF4-FFF2-40B4-BE49-F238E27FC236}">
                  <a16:creationId xmlns:a16="http://schemas.microsoft.com/office/drawing/2014/main" xmlns="" id="{FEB4AB87-D792-1E97-71D3-A02D3F5C5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5826" y="1959198"/>
              <a:ext cx="1935601" cy="500279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D8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itchFamily="34" charset="0"/>
                </a:rPr>
                <a:t>Shielding Assembly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D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" name="Text Box 3152">
              <a:extLst>
                <a:ext uri="{FF2B5EF4-FFF2-40B4-BE49-F238E27FC236}">
                  <a16:creationId xmlns:a16="http://schemas.microsoft.com/office/drawing/2014/main" xmlns="" id="{008D6F13-6644-13A6-3F46-2EB05D8E20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6440" y="2565456"/>
              <a:ext cx="1068813" cy="558871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D8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itchFamily="34" charset="0"/>
                </a:rPr>
                <a:t>Heat Pipes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D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" name="Text Box 15">
              <a:extLst>
                <a:ext uri="{FF2B5EF4-FFF2-40B4-BE49-F238E27FC236}">
                  <a16:creationId xmlns:a16="http://schemas.microsoft.com/office/drawing/2014/main" xmlns="" id="{22117488-FD56-03D8-3E59-3050DAF0A4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1527" y="6498448"/>
              <a:ext cx="1754420" cy="568141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D8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itchFamily="34" charset="0"/>
                </a:rPr>
                <a:t>Control Drums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D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" name="Text Box 10">
              <a:extLst>
                <a:ext uri="{FF2B5EF4-FFF2-40B4-BE49-F238E27FC236}">
                  <a16:creationId xmlns:a16="http://schemas.microsoft.com/office/drawing/2014/main" xmlns="" id="{308EF3C2-DD61-0173-06E9-9CF9C94B14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8775" y="6299445"/>
              <a:ext cx="1410254" cy="403696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D8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itchFamily="34" charset="0"/>
                </a:rPr>
                <a:t>Core Block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D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" name="Text Box 3151">
              <a:extLst>
                <a:ext uri="{FF2B5EF4-FFF2-40B4-BE49-F238E27FC236}">
                  <a16:creationId xmlns:a16="http://schemas.microsoft.com/office/drawing/2014/main" xmlns="" id="{C2B22FC8-E964-39D0-7A7D-936EFB4719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405" y="2471534"/>
              <a:ext cx="1020522" cy="445240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D8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itchFamily="34" charset="0"/>
                </a:rPr>
                <a:t>Canister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D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Text Box 3150">
              <a:extLst>
                <a:ext uri="{FF2B5EF4-FFF2-40B4-BE49-F238E27FC236}">
                  <a16:creationId xmlns:a16="http://schemas.microsoft.com/office/drawing/2014/main" xmlns="" id="{D2825094-8361-1247-2A7C-9B46C3691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4065" y="1965311"/>
              <a:ext cx="1259115" cy="266700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2D8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itchFamily="34" charset="0"/>
                </a:rPr>
                <a:t>Fuel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D8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itchFamily="34" charset="0"/>
              </a:endParaRPr>
            </a:p>
          </p:txBody>
        </p:sp>
        <p:sp>
          <p:nvSpPr>
            <p:cNvPr id="31" name="Text Box 3149">
              <a:extLst>
                <a:ext uri="{FF2B5EF4-FFF2-40B4-BE49-F238E27FC236}">
                  <a16:creationId xmlns:a16="http://schemas.microsoft.com/office/drawing/2014/main" xmlns="" id="{9AECEDFB-6273-43F0-9C6B-FD927D21F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42180" y="3433963"/>
              <a:ext cx="1617883" cy="563230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28600" algn="l"/>
                  <a:tab pos="457200" algn="l"/>
                  <a:tab pos="6858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D8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itchFamily="34" charset="0"/>
                </a:rPr>
                <a:t>Shutdown Rods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D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cxnSp>
          <p:nvCxnSpPr>
            <p:cNvPr id="32" name="Straight Arrow Connector 37">
              <a:extLst>
                <a:ext uri="{FF2B5EF4-FFF2-40B4-BE49-F238E27FC236}">
                  <a16:creationId xmlns:a16="http://schemas.microsoft.com/office/drawing/2014/main" xmlns="" id="{7B11E8A9-7DF4-B19A-8603-5725867EC8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1716" y="5009954"/>
              <a:ext cx="785597" cy="127207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8">
              <a:extLst>
                <a:ext uri="{FF2B5EF4-FFF2-40B4-BE49-F238E27FC236}">
                  <a16:creationId xmlns:a16="http://schemas.microsoft.com/office/drawing/2014/main" xmlns="" id="{8B3D7882-C9BB-1266-A7DF-DD7A0E3BCDB5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H="1" flipV="1">
              <a:off x="4481551" y="5773460"/>
              <a:ext cx="107186" cy="7249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9">
              <a:extLst>
                <a:ext uri="{FF2B5EF4-FFF2-40B4-BE49-F238E27FC236}">
                  <a16:creationId xmlns:a16="http://schemas.microsoft.com/office/drawing/2014/main" xmlns="" id="{1FE99909-4C6E-6095-6ADC-E127187F3610}"/>
                </a:ext>
              </a:extLst>
            </p:cNvPr>
            <p:cNvCxnSpPr>
              <a:cxnSpLocks/>
            </p:cNvCxnSpPr>
            <p:nvPr/>
          </p:nvCxnSpPr>
          <p:spPr>
            <a:xfrm>
              <a:off x="1796225" y="2652158"/>
              <a:ext cx="298041" cy="65704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40">
              <a:extLst>
                <a:ext uri="{FF2B5EF4-FFF2-40B4-BE49-F238E27FC236}">
                  <a16:creationId xmlns:a16="http://schemas.microsoft.com/office/drawing/2014/main" xmlns="" id="{E722FE07-2CA2-E8D9-958E-E33DB8C652C7}"/>
                </a:ext>
              </a:extLst>
            </p:cNvPr>
            <p:cNvCxnSpPr>
              <a:cxnSpLocks/>
            </p:cNvCxnSpPr>
            <p:nvPr/>
          </p:nvCxnSpPr>
          <p:spPr>
            <a:xfrm>
              <a:off x="3679045" y="2277829"/>
              <a:ext cx="909692" cy="155133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41">
              <a:extLst>
                <a:ext uri="{FF2B5EF4-FFF2-40B4-BE49-F238E27FC236}">
                  <a16:creationId xmlns:a16="http://schemas.microsoft.com/office/drawing/2014/main" xmlns="" id="{ED5C609A-D082-25D2-A0CD-F10784FC1A8A}"/>
                </a:ext>
              </a:extLst>
            </p:cNvPr>
            <p:cNvCxnSpPr>
              <a:cxnSpLocks/>
            </p:cNvCxnSpPr>
            <p:nvPr/>
          </p:nvCxnSpPr>
          <p:spPr>
            <a:xfrm>
              <a:off x="775703" y="3668640"/>
              <a:ext cx="1020522" cy="75661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42">
              <a:extLst>
                <a:ext uri="{FF2B5EF4-FFF2-40B4-BE49-F238E27FC236}">
                  <a16:creationId xmlns:a16="http://schemas.microsoft.com/office/drawing/2014/main" xmlns="" id="{99A1993D-B88B-F735-A268-96077290D227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6237712" y="2209337"/>
              <a:ext cx="718114" cy="6119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43">
              <a:extLst>
                <a:ext uri="{FF2B5EF4-FFF2-40B4-BE49-F238E27FC236}">
                  <a16:creationId xmlns:a16="http://schemas.microsoft.com/office/drawing/2014/main" xmlns="" id="{016646C8-1A12-69E7-F874-F247000CC0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71702" y="4923118"/>
              <a:ext cx="936834" cy="69117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44">
              <a:extLst>
                <a:ext uri="{FF2B5EF4-FFF2-40B4-BE49-F238E27FC236}">
                  <a16:creationId xmlns:a16="http://schemas.microsoft.com/office/drawing/2014/main" xmlns="" id="{49E62BD0-C1F0-6F6B-D359-D15EC63C32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9162" y="2694154"/>
              <a:ext cx="822079" cy="30147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5">
              <a:extLst>
                <a:ext uri="{FF2B5EF4-FFF2-40B4-BE49-F238E27FC236}">
                  <a16:creationId xmlns:a16="http://schemas.microsoft.com/office/drawing/2014/main" xmlns="" id="{419BD8F8-0890-7A05-6579-633C1C343938}"/>
                </a:ext>
              </a:extLst>
            </p:cNvPr>
            <p:cNvCxnSpPr>
              <a:cxnSpLocks/>
            </p:cNvCxnSpPr>
            <p:nvPr/>
          </p:nvCxnSpPr>
          <p:spPr>
            <a:xfrm>
              <a:off x="5056583" y="2358186"/>
              <a:ext cx="200624" cy="71949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 Box 45">
              <a:extLst>
                <a:ext uri="{FF2B5EF4-FFF2-40B4-BE49-F238E27FC236}">
                  <a16:creationId xmlns:a16="http://schemas.microsoft.com/office/drawing/2014/main" xmlns="" id="{F3B05314-56F8-91D7-D891-322B60FC52F6}"/>
                </a:ext>
              </a:extLst>
            </p:cNvPr>
            <p:cNvSpPr txBox="1"/>
            <p:nvPr/>
          </p:nvSpPr>
          <p:spPr>
            <a:xfrm>
              <a:off x="8709162" y="5632642"/>
              <a:ext cx="2446808" cy="389133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D8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Primary Heat Exchanger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28600" algn="l"/>
                  <a:tab pos="457200" algn="l"/>
                  <a:tab pos="685800" algn="l"/>
                  <a:tab pos="914400" algn="l"/>
                </a:tabLst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D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282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several blue structures&#10;&#10;Description automatically generated">
            <a:extLst>
              <a:ext uri="{FF2B5EF4-FFF2-40B4-BE49-F238E27FC236}">
                <a16:creationId xmlns:a16="http://schemas.microsoft.com/office/drawing/2014/main" xmlns="" id="{786F1B14-35D8-E610-FE16-92D717691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8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74474" y="967369"/>
            <a:ext cx="9702165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60x60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600" b="0" i="1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building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Modular systems delivered in containers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530E3D3-F68D-1BC3-ED32-136486D416F6}"/>
              </a:ext>
            </a:extLst>
          </p:cNvPr>
          <p:cNvGrpSpPr/>
          <p:nvPr/>
        </p:nvGrpSpPr>
        <p:grpSpPr>
          <a:xfrm>
            <a:off x="5181600" y="2278637"/>
            <a:ext cx="2171700" cy="513715"/>
            <a:chOff x="4757165" y="1789181"/>
            <a:chExt cx="2171700" cy="513715"/>
          </a:xfrm>
        </p:grpSpPr>
        <p:sp>
          <p:nvSpPr>
            <p:cNvPr id="13" name="object 13"/>
            <p:cNvSpPr/>
            <p:nvPr/>
          </p:nvSpPr>
          <p:spPr>
            <a:xfrm>
              <a:off x="4757165" y="1789181"/>
              <a:ext cx="2171700" cy="513715"/>
            </a:xfrm>
            <a:custGeom>
              <a:avLst/>
              <a:gdLst/>
              <a:ahLst/>
              <a:cxnLst/>
              <a:rect l="l" t="t" r="r" b="b"/>
              <a:pathLst>
                <a:path w="2171700" h="513714">
                  <a:moveTo>
                    <a:pt x="2137765" y="0"/>
                  </a:moveTo>
                  <a:lnTo>
                    <a:pt x="33934" y="0"/>
                  </a:lnTo>
                  <a:lnTo>
                    <a:pt x="20724" y="2666"/>
                  </a:lnTo>
                  <a:lnTo>
                    <a:pt x="9937" y="9937"/>
                  </a:lnTo>
                  <a:lnTo>
                    <a:pt x="2666" y="20724"/>
                  </a:lnTo>
                  <a:lnTo>
                    <a:pt x="0" y="33934"/>
                  </a:lnTo>
                  <a:lnTo>
                    <a:pt x="0" y="479640"/>
                  </a:lnTo>
                  <a:lnTo>
                    <a:pt x="2666" y="492853"/>
                  </a:lnTo>
                  <a:lnTo>
                    <a:pt x="9937" y="503643"/>
                  </a:lnTo>
                  <a:lnTo>
                    <a:pt x="20724" y="510919"/>
                  </a:lnTo>
                  <a:lnTo>
                    <a:pt x="33934" y="513588"/>
                  </a:lnTo>
                  <a:lnTo>
                    <a:pt x="2137765" y="513588"/>
                  </a:lnTo>
                  <a:lnTo>
                    <a:pt x="2150975" y="510919"/>
                  </a:lnTo>
                  <a:lnTo>
                    <a:pt x="2161762" y="503643"/>
                  </a:lnTo>
                  <a:lnTo>
                    <a:pt x="2169033" y="492853"/>
                  </a:lnTo>
                  <a:lnTo>
                    <a:pt x="2171700" y="479640"/>
                  </a:lnTo>
                  <a:lnTo>
                    <a:pt x="2171700" y="33934"/>
                  </a:lnTo>
                  <a:lnTo>
                    <a:pt x="2169033" y="20724"/>
                  </a:lnTo>
                  <a:lnTo>
                    <a:pt x="2161762" y="9937"/>
                  </a:lnTo>
                  <a:lnTo>
                    <a:pt x="2150975" y="2666"/>
                  </a:lnTo>
                  <a:lnTo>
                    <a:pt x="2137765" y="0"/>
                  </a:lnTo>
                  <a:close/>
                </a:path>
              </a:pathLst>
            </a:custGeom>
            <a:solidFill>
              <a:srgbClr val="1F3863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4867533" y="1855410"/>
              <a:ext cx="1937385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440055" marR="5080" lvl="0" indent="-42799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Microreactor</a:t>
              </a:r>
              <a:r>
                <a:rPr kumimoji="0" sz="1200" b="1" i="0" u="none" strike="noStrike" kern="1200" cap="none" spc="-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Replacement </a:t>
              </a:r>
              <a:r>
                <a: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Enclosure</a:t>
              </a:r>
              <a:r>
                <a:rPr kumimoji="0" sz="120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Bay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33716EF-0379-B85F-8770-10B3A12C0A1F}"/>
              </a:ext>
            </a:extLst>
          </p:cNvPr>
          <p:cNvGrpSpPr/>
          <p:nvPr/>
        </p:nvGrpSpPr>
        <p:grpSpPr>
          <a:xfrm>
            <a:off x="8229600" y="2195121"/>
            <a:ext cx="2171700" cy="513715"/>
            <a:chOff x="7470987" y="2192966"/>
            <a:chExt cx="2171700" cy="513715"/>
          </a:xfrm>
        </p:grpSpPr>
        <p:sp>
          <p:nvSpPr>
            <p:cNvPr id="24" name="object 24"/>
            <p:cNvSpPr/>
            <p:nvPr/>
          </p:nvSpPr>
          <p:spPr>
            <a:xfrm>
              <a:off x="7470987" y="2192966"/>
              <a:ext cx="2171700" cy="513715"/>
            </a:xfrm>
            <a:custGeom>
              <a:avLst/>
              <a:gdLst/>
              <a:ahLst/>
              <a:cxnLst/>
              <a:rect l="l" t="t" r="r" b="b"/>
              <a:pathLst>
                <a:path w="2171700" h="513714">
                  <a:moveTo>
                    <a:pt x="2096808" y="0"/>
                  </a:moveTo>
                  <a:lnTo>
                    <a:pt x="74891" y="0"/>
                  </a:lnTo>
                  <a:lnTo>
                    <a:pt x="45739" y="5885"/>
                  </a:lnTo>
                  <a:lnTo>
                    <a:pt x="21934" y="21934"/>
                  </a:lnTo>
                  <a:lnTo>
                    <a:pt x="5885" y="45739"/>
                  </a:lnTo>
                  <a:lnTo>
                    <a:pt x="0" y="74891"/>
                  </a:lnTo>
                  <a:lnTo>
                    <a:pt x="0" y="438683"/>
                  </a:lnTo>
                  <a:lnTo>
                    <a:pt x="5885" y="467837"/>
                  </a:lnTo>
                  <a:lnTo>
                    <a:pt x="21934" y="491647"/>
                  </a:lnTo>
                  <a:lnTo>
                    <a:pt x="45739" y="507700"/>
                  </a:lnTo>
                  <a:lnTo>
                    <a:pt x="74891" y="513587"/>
                  </a:lnTo>
                  <a:lnTo>
                    <a:pt x="2096808" y="513587"/>
                  </a:lnTo>
                  <a:lnTo>
                    <a:pt x="2125960" y="507700"/>
                  </a:lnTo>
                  <a:lnTo>
                    <a:pt x="2149765" y="491647"/>
                  </a:lnTo>
                  <a:lnTo>
                    <a:pt x="2165814" y="467837"/>
                  </a:lnTo>
                  <a:lnTo>
                    <a:pt x="2171700" y="438683"/>
                  </a:lnTo>
                  <a:lnTo>
                    <a:pt x="2171700" y="74891"/>
                  </a:lnTo>
                  <a:lnTo>
                    <a:pt x="2165814" y="45739"/>
                  </a:lnTo>
                  <a:lnTo>
                    <a:pt x="2149765" y="21934"/>
                  </a:lnTo>
                  <a:lnTo>
                    <a:pt x="2125960" y="5885"/>
                  </a:lnTo>
                  <a:lnTo>
                    <a:pt x="2096808" y="0"/>
                  </a:lnTo>
                  <a:close/>
                </a:path>
              </a:pathLst>
            </a:custGeom>
            <a:solidFill>
              <a:srgbClr val="1F3863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7808053" y="2244616"/>
              <a:ext cx="1556385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9375" marR="5080" lvl="0" indent="-6731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Primary</a:t>
              </a:r>
              <a:r>
                <a:rPr kumimoji="0" sz="1200" b="1" i="0" u="none" strike="noStrike" kern="1200" cap="none" spc="-3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1" i="0" u="none" strike="noStrike" kern="1200" cap="none" spc="-1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Microreactor </a:t>
              </a:r>
              <a:r>
                <a:rPr kumimoji="0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Unit</a:t>
              </a:r>
              <a:r>
                <a:rPr kumimoji="0" sz="1200" b="1" i="0" u="none" strike="noStrike" kern="120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Enclosure</a:t>
              </a:r>
              <a:r>
                <a:rPr kumimoji="0" sz="1200" b="1" i="0" u="none" strike="noStrike" kern="1200" cap="none" spc="-1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200" b="1" i="0" u="none" strike="noStrike" kern="1200" cap="none" spc="-2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Bay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eVinci</a:t>
            </a:r>
            <a:r>
              <a:rPr spc="-70"/>
              <a:t> </a:t>
            </a:r>
            <a:r>
              <a:rPr spc="-20"/>
              <a:t>Site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009027" y="6543826"/>
            <a:ext cx="4959985" cy="125675"/>
          </a:xfrm>
          <a:prstGeom prst="rect">
            <a:avLst/>
          </a:prstGeom>
        </p:spPr>
        <p:txBody>
          <a:bodyPr vert="horz" wrap="square" lIns="0" tIns="254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Westinghouse</a:t>
            </a:r>
            <a:r>
              <a:rPr kumimoji="0" lang="en-US" sz="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Non-</a:t>
            </a:r>
            <a:r>
              <a:rPr kumimoji="0" lang="en-US" sz="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Proprietary</a:t>
            </a:r>
            <a:r>
              <a:rPr kumimoji="0" lang="en-US" sz="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</a:t>
            </a:r>
            <a:r>
              <a:rPr kumimoji="0" lang="en-US" sz="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</a:t>
            </a:r>
            <a:r>
              <a:rPr lang="en-US" sz="800" spc="-25" dirty="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lang="en-US" sz="800" b="0" i="0" u="none" strike="noStrike" kern="120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</a:t>
            </a:r>
            <a:r>
              <a:rPr kumimoji="0" lang="en-US" sz="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2024</a:t>
            </a:r>
            <a:r>
              <a:rPr kumimoji="0" lang="en-US" sz="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Westinghouse Electric</a:t>
            </a:r>
            <a:r>
              <a:rPr kumimoji="0" lang="en-US" sz="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Company</a:t>
            </a:r>
            <a:r>
              <a:rPr kumimoji="0" lang="en-US" sz="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LLC.</a:t>
            </a:r>
            <a:r>
              <a:rPr kumimoji="0" lang="en-US" sz="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lang="en-US" sz="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Rights</a:t>
            </a:r>
            <a:r>
              <a:rPr kumimoji="0" lang="en-US" sz="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Reserved.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9EE998F-E40B-D98C-F05D-9866AA609959}"/>
              </a:ext>
            </a:extLst>
          </p:cNvPr>
          <p:cNvGrpSpPr/>
          <p:nvPr/>
        </p:nvGrpSpPr>
        <p:grpSpPr>
          <a:xfrm>
            <a:off x="1230042" y="3087360"/>
            <a:ext cx="5999311" cy="2371912"/>
            <a:chOff x="4867533" y="1855410"/>
            <a:chExt cx="5999311" cy="2371912"/>
          </a:xfrm>
        </p:grpSpPr>
        <p:sp>
          <p:nvSpPr>
            <p:cNvPr id="9" name="object 13">
              <a:extLst>
                <a:ext uri="{FF2B5EF4-FFF2-40B4-BE49-F238E27FC236}">
                  <a16:creationId xmlns:a16="http://schemas.microsoft.com/office/drawing/2014/main" xmlns="" id="{6E93ACFA-419C-EAAF-91C8-B710F9B6BB00}"/>
                </a:ext>
              </a:extLst>
            </p:cNvPr>
            <p:cNvSpPr/>
            <p:nvPr/>
          </p:nvSpPr>
          <p:spPr>
            <a:xfrm>
              <a:off x="8695144" y="3713607"/>
              <a:ext cx="2171700" cy="513715"/>
            </a:xfrm>
            <a:custGeom>
              <a:avLst/>
              <a:gdLst/>
              <a:ahLst/>
              <a:cxnLst/>
              <a:rect l="l" t="t" r="r" b="b"/>
              <a:pathLst>
                <a:path w="2171700" h="513714">
                  <a:moveTo>
                    <a:pt x="2137765" y="0"/>
                  </a:moveTo>
                  <a:lnTo>
                    <a:pt x="33934" y="0"/>
                  </a:lnTo>
                  <a:lnTo>
                    <a:pt x="20724" y="2666"/>
                  </a:lnTo>
                  <a:lnTo>
                    <a:pt x="9937" y="9937"/>
                  </a:lnTo>
                  <a:lnTo>
                    <a:pt x="2666" y="20724"/>
                  </a:lnTo>
                  <a:lnTo>
                    <a:pt x="0" y="33934"/>
                  </a:lnTo>
                  <a:lnTo>
                    <a:pt x="0" y="479640"/>
                  </a:lnTo>
                  <a:lnTo>
                    <a:pt x="2666" y="492853"/>
                  </a:lnTo>
                  <a:lnTo>
                    <a:pt x="9937" y="503643"/>
                  </a:lnTo>
                  <a:lnTo>
                    <a:pt x="20724" y="510919"/>
                  </a:lnTo>
                  <a:lnTo>
                    <a:pt x="33934" y="513588"/>
                  </a:lnTo>
                  <a:lnTo>
                    <a:pt x="2137765" y="513588"/>
                  </a:lnTo>
                  <a:lnTo>
                    <a:pt x="2150975" y="510919"/>
                  </a:lnTo>
                  <a:lnTo>
                    <a:pt x="2161762" y="503643"/>
                  </a:lnTo>
                  <a:lnTo>
                    <a:pt x="2169033" y="492853"/>
                  </a:lnTo>
                  <a:lnTo>
                    <a:pt x="2171700" y="479640"/>
                  </a:lnTo>
                  <a:lnTo>
                    <a:pt x="2171700" y="33934"/>
                  </a:lnTo>
                  <a:lnTo>
                    <a:pt x="2169033" y="20724"/>
                  </a:lnTo>
                  <a:lnTo>
                    <a:pt x="2161762" y="9937"/>
                  </a:lnTo>
                  <a:lnTo>
                    <a:pt x="2150975" y="2666"/>
                  </a:lnTo>
                  <a:lnTo>
                    <a:pt x="2137765" y="0"/>
                  </a:lnTo>
                  <a:close/>
                </a:path>
              </a:pathLst>
            </a:custGeom>
            <a:solidFill>
              <a:srgbClr val="1F3863">
                <a:alpha val="59999"/>
              </a:srgbClr>
            </a:solidFill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Instrumentation and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Control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bject 14">
              <a:extLst>
                <a:ext uri="{FF2B5EF4-FFF2-40B4-BE49-F238E27FC236}">
                  <a16:creationId xmlns:a16="http://schemas.microsoft.com/office/drawing/2014/main" xmlns="" id="{5CC2A5D8-5F88-F0DE-7D7A-8E67DF841249}"/>
                </a:ext>
              </a:extLst>
            </p:cNvPr>
            <p:cNvSpPr txBox="1"/>
            <p:nvPr/>
          </p:nvSpPr>
          <p:spPr>
            <a:xfrm>
              <a:off x="4867533" y="1855410"/>
              <a:ext cx="193738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1" name="object 24">
            <a:extLst>
              <a:ext uri="{FF2B5EF4-FFF2-40B4-BE49-F238E27FC236}">
                <a16:creationId xmlns:a16="http://schemas.microsoft.com/office/drawing/2014/main" xmlns="" id="{877E5289-BDEA-2AD6-4FC5-FDF8AD987FE2}"/>
              </a:ext>
            </a:extLst>
          </p:cNvPr>
          <p:cNvSpPr/>
          <p:nvPr/>
        </p:nvSpPr>
        <p:spPr>
          <a:xfrm>
            <a:off x="8403169" y="4162205"/>
            <a:ext cx="2171700" cy="513715"/>
          </a:xfrm>
          <a:custGeom>
            <a:avLst/>
            <a:gdLst/>
            <a:ahLst/>
            <a:cxnLst/>
            <a:rect l="l" t="t" r="r" b="b"/>
            <a:pathLst>
              <a:path w="2171700" h="513714">
                <a:moveTo>
                  <a:pt x="2096808" y="0"/>
                </a:moveTo>
                <a:lnTo>
                  <a:pt x="74891" y="0"/>
                </a:lnTo>
                <a:lnTo>
                  <a:pt x="45739" y="5885"/>
                </a:lnTo>
                <a:lnTo>
                  <a:pt x="21934" y="21934"/>
                </a:lnTo>
                <a:lnTo>
                  <a:pt x="5885" y="45739"/>
                </a:lnTo>
                <a:lnTo>
                  <a:pt x="0" y="74891"/>
                </a:lnTo>
                <a:lnTo>
                  <a:pt x="0" y="438683"/>
                </a:lnTo>
                <a:lnTo>
                  <a:pt x="5885" y="467837"/>
                </a:lnTo>
                <a:lnTo>
                  <a:pt x="21934" y="491647"/>
                </a:lnTo>
                <a:lnTo>
                  <a:pt x="45739" y="507700"/>
                </a:lnTo>
                <a:lnTo>
                  <a:pt x="74891" y="513587"/>
                </a:lnTo>
                <a:lnTo>
                  <a:pt x="2096808" y="513587"/>
                </a:lnTo>
                <a:lnTo>
                  <a:pt x="2125960" y="507700"/>
                </a:lnTo>
                <a:lnTo>
                  <a:pt x="2149765" y="491647"/>
                </a:lnTo>
                <a:lnTo>
                  <a:pt x="2165814" y="467837"/>
                </a:lnTo>
                <a:lnTo>
                  <a:pt x="2171700" y="438683"/>
                </a:lnTo>
                <a:lnTo>
                  <a:pt x="2171700" y="74891"/>
                </a:lnTo>
                <a:lnTo>
                  <a:pt x="2165814" y="45739"/>
                </a:lnTo>
                <a:lnTo>
                  <a:pt x="2149765" y="21934"/>
                </a:lnTo>
                <a:lnTo>
                  <a:pt x="2125960" y="5885"/>
                </a:lnTo>
                <a:lnTo>
                  <a:pt x="2096808" y="0"/>
                </a:lnTo>
                <a:close/>
              </a:path>
            </a:pathLst>
          </a:custGeom>
          <a:solidFill>
            <a:srgbClr val="1F3863">
              <a:alpha val="59999"/>
            </a:srgbClr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eVinci Microreactor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bject 24">
            <a:extLst>
              <a:ext uri="{FF2B5EF4-FFF2-40B4-BE49-F238E27FC236}">
                <a16:creationId xmlns:a16="http://schemas.microsoft.com/office/drawing/2014/main" xmlns="" id="{67CEC40F-FA42-1A85-F3EA-A847DE632B10}"/>
              </a:ext>
            </a:extLst>
          </p:cNvPr>
          <p:cNvSpPr/>
          <p:nvPr/>
        </p:nvSpPr>
        <p:spPr>
          <a:xfrm>
            <a:off x="5923177" y="4113795"/>
            <a:ext cx="2171700" cy="513715"/>
          </a:xfrm>
          <a:custGeom>
            <a:avLst/>
            <a:gdLst/>
            <a:ahLst/>
            <a:cxnLst/>
            <a:rect l="l" t="t" r="r" b="b"/>
            <a:pathLst>
              <a:path w="2171700" h="513714">
                <a:moveTo>
                  <a:pt x="2096808" y="0"/>
                </a:moveTo>
                <a:lnTo>
                  <a:pt x="74891" y="0"/>
                </a:lnTo>
                <a:lnTo>
                  <a:pt x="45739" y="5885"/>
                </a:lnTo>
                <a:lnTo>
                  <a:pt x="21934" y="21934"/>
                </a:lnTo>
                <a:lnTo>
                  <a:pt x="5885" y="45739"/>
                </a:lnTo>
                <a:lnTo>
                  <a:pt x="0" y="74891"/>
                </a:lnTo>
                <a:lnTo>
                  <a:pt x="0" y="438683"/>
                </a:lnTo>
                <a:lnTo>
                  <a:pt x="5885" y="467837"/>
                </a:lnTo>
                <a:lnTo>
                  <a:pt x="21934" y="491647"/>
                </a:lnTo>
                <a:lnTo>
                  <a:pt x="45739" y="507700"/>
                </a:lnTo>
                <a:lnTo>
                  <a:pt x="74891" y="513587"/>
                </a:lnTo>
                <a:lnTo>
                  <a:pt x="2096808" y="513587"/>
                </a:lnTo>
                <a:lnTo>
                  <a:pt x="2125960" y="507700"/>
                </a:lnTo>
                <a:lnTo>
                  <a:pt x="2149765" y="491647"/>
                </a:lnTo>
                <a:lnTo>
                  <a:pt x="2165814" y="467837"/>
                </a:lnTo>
                <a:lnTo>
                  <a:pt x="2171700" y="438683"/>
                </a:lnTo>
                <a:lnTo>
                  <a:pt x="2171700" y="74891"/>
                </a:lnTo>
                <a:lnTo>
                  <a:pt x="2165814" y="45739"/>
                </a:lnTo>
                <a:lnTo>
                  <a:pt x="2149765" y="21934"/>
                </a:lnTo>
                <a:lnTo>
                  <a:pt x="2125960" y="5885"/>
                </a:lnTo>
                <a:lnTo>
                  <a:pt x="2096808" y="0"/>
                </a:lnTo>
                <a:close/>
              </a:path>
            </a:pathLst>
          </a:custGeom>
          <a:solidFill>
            <a:srgbClr val="1F3863">
              <a:alpha val="59999"/>
            </a:srgbClr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 Conversion System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bject 13">
            <a:extLst>
              <a:ext uri="{FF2B5EF4-FFF2-40B4-BE49-F238E27FC236}">
                <a16:creationId xmlns:a16="http://schemas.microsoft.com/office/drawing/2014/main" xmlns="" id="{5B632556-10B3-03F4-0F79-13A2BDE17450}"/>
              </a:ext>
            </a:extLst>
          </p:cNvPr>
          <p:cNvSpPr/>
          <p:nvPr/>
        </p:nvSpPr>
        <p:spPr>
          <a:xfrm>
            <a:off x="1759218" y="1884643"/>
            <a:ext cx="2171700" cy="513715"/>
          </a:xfrm>
          <a:custGeom>
            <a:avLst/>
            <a:gdLst/>
            <a:ahLst/>
            <a:cxnLst/>
            <a:rect l="l" t="t" r="r" b="b"/>
            <a:pathLst>
              <a:path w="2171700" h="513714">
                <a:moveTo>
                  <a:pt x="2137765" y="0"/>
                </a:moveTo>
                <a:lnTo>
                  <a:pt x="33934" y="0"/>
                </a:lnTo>
                <a:lnTo>
                  <a:pt x="20724" y="2666"/>
                </a:lnTo>
                <a:lnTo>
                  <a:pt x="9937" y="9937"/>
                </a:lnTo>
                <a:lnTo>
                  <a:pt x="2666" y="20724"/>
                </a:lnTo>
                <a:lnTo>
                  <a:pt x="0" y="33934"/>
                </a:lnTo>
                <a:lnTo>
                  <a:pt x="0" y="479640"/>
                </a:lnTo>
                <a:lnTo>
                  <a:pt x="2666" y="492853"/>
                </a:lnTo>
                <a:lnTo>
                  <a:pt x="9937" y="503643"/>
                </a:lnTo>
                <a:lnTo>
                  <a:pt x="20724" y="510919"/>
                </a:lnTo>
                <a:lnTo>
                  <a:pt x="33934" y="513588"/>
                </a:lnTo>
                <a:lnTo>
                  <a:pt x="2137765" y="513588"/>
                </a:lnTo>
                <a:lnTo>
                  <a:pt x="2150975" y="510919"/>
                </a:lnTo>
                <a:lnTo>
                  <a:pt x="2161762" y="503643"/>
                </a:lnTo>
                <a:lnTo>
                  <a:pt x="2169033" y="492853"/>
                </a:lnTo>
                <a:lnTo>
                  <a:pt x="2171700" y="479640"/>
                </a:lnTo>
                <a:lnTo>
                  <a:pt x="2171700" y="33934"/>
                </a:lnTo>
                <a:lnTo>
                  <a:pt x="2169033" y="20724"/>
                </a:lnTo>
                <a:lnTo>
                  <a:pt x="2161762" y="9937"/>
                </a:lnTo>
                <a:lnTo>
                  <a:pt x="2150975" y="2666"/>
                </a:lnTo>
                <a:lnTo>
                  <a:pt x="2137765" y="0"/>
                </a:lnTo>
                <a:close/>
              </a:path>
            </a:pathLst>
          </a:custGeom>
          <a:solidFill>
            <a:srgbClr val="1F3863">
              <a:alpha val="5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56840" y="2031518"/>
            <a:ext cx="130751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Security</a:t>
            </a:r>
            <a:r>
              <a:rPr kumimoji="0" sz="1200" b="1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Barrier</a:t>
            </a:r>
            <a:r>
              <a:rPr kumimoji="0" lang="en-US" sz="12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1" name="object 8">
            <a:extLst>
              <a:ext uri="{FF2B5EF4-FFF2-40B4-BE49-F238E27FC236}">
                <a16:creationId xmlns:a16="http://schemas.microsoft.com/office/drawing/2014/main" xmlns="" id="{4869A494-7BA3-3E0C-D014-92F9B1FD5F0E}"/>
              </a:ext>
            </a:extLst>
          </p:cNvPr>
          <p:cNvGrpSpPr/>
          <p:nvPr/>
        </p:nvGrpSpPr>
        <p:grpSpPr>
          <a:xfrm>
            <a:off x="506730" y="638555"/>
            <a:ext cx="3084830" cy="247650"/>
            <a:chOff x="506730" y="638555"/>
            <a:chExt cx="3084830" cy="247650"/>
          </a:xfrm>
        </p:grpSpPr>
        <p:pic>
          <p:nvPicPr>
            <p:cNvPr id="42" name="object 9">
              <a:extLst>
                <a:ext uri="{FF2B5EF4-FFF2-40B4-BE49-F238E27FC236}">
                  <a16:creationId xmlns:a16="http://schemas.microsoft.com/office/drawing/2014/main" xmlns="" id="{3E04C75F-2BA6-2076-D2BD-D2AC954C6C2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6730" y="638555"/>
              <a:ext cx="264490" cy="247637"/>
            </a:xfrm>
            <a:prstGeom prst="rect">
              <a:avLst/>
            </a:prstGeom>
          </p:spPr>
        </p:pic>
        <p:sp>
          <p:nvSpPr>
            <p:cNvPr id="43" name="object 10">
              <a:extLst>
                <a:ext uri="{FF2B5EF4-FFF2-40B4-BE49-F238E27FC236}">
                  <a16:creationId xmlns:a16="http://schemas.microsoft.com/office/drawing/2014/main" xmlns="" id="{8B1F4F88-6A06-1FE7-8933-B1DEC4C6058E}"/>
                </a:ext>
              </a:extLst>
            </p:cNvPr>
            <p:cNvSpPr/>
            <p:nvPr/>
          </p:nvSpPr>
          <p:spPr>
            <a:xfrm>
              <a:off x="955166" y="761618"/>
              <a:ext cx="2636520" cy="0"/>
            </a:xfrm>
            <a:custGeom>
              <a:avLst/>
              <a:gdLst/>
              <a:ahLst/>
              <a:cxnLst/>
              <a:rect l="l" t="t" r="r" b="b"/>
              <a:pathLst>
                <a:path w="2636520">
                  <a:moveTo>
                    <a:pt x="0" y="0"/>
                  </a:moveTo>
                  <a:lnTo>
                    <a:pt x="263610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8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D5DEF3-2215-2ACC-88BE-2318393CF74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39966" y="57513"/>
            <a:ext cx="3949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01117E-CFEA-4500-8238-1A59D20A9E06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7" name="object 5">
            <a:extLst>
              <a:ext uri="{FF2B5EF4-FFF2-40B4-BE49-F238E27FC236}">
                <a16:creationId xmlns:a16="http://schemas.microsoft.com/office/drawing/2014/main" xmlns="" id="{C31F05C4-3FD3-A3CD-9924-3D20F0FADEF7}"/>
              </a:ext>
            </a:extLst>
          </p:cNvPr>
          <p:cNvGrpSpPr/>
          <p:nvPr/>
        </p:nvGrpSpPr>
        <p:grpSpPr>
          <a:xfrm>
            <a:off x="305839" y="612943"/>
            <a:ext cx="3098673" cy="6145128"/>
            <a:chOff x="493013" y="621029"/>
            <a:chExt cx="3098673" cy="6145128"/>
          </a:xfrm>
        </p:grpSpPr>
        <p:sp>
          <p:nvSpPr>
            <p:cNvPr id="8" name="object 6">
              <a:extLst>
                <a:ext uri="{FF2B5EF4-FFF2-40B4-BE49-F238E27FC236}">
                  <a16:creationId xmlns:a16="http://schemas.microsoft.com/office/drawing/2014/main" xmlns="" id="{A30EC903-0976-7DD5-1FF4-F1DE456AAD28}"/>
                </a:ext>
              </a:extLst>
            </p:cNvPr>
            <p:cNvSpPr/>
            <p:nvPr/>
          </p:nvSpPr>
          <p:spPr>
            <a:xfrm>
              <a:off x="955166" y="761619"/>
              <a:ext cx="2636520" cy="0"/>
            </a:xfrm>
            <a:custGeom>
              <a:avLst/>
              <a:gdLst/>
              <a:ahLst/>
              <a:cxnLst/>
              <a:rect l="l" t="t" r="r" b="b"/>
              <a:pathLst>
                <a:path w="2636520">
                  <a:moveTo>
                    <a:pt x="0" y="0"/>
                  </a:moveTo>
                  <a:lnTo>
                    <a:pt x="2636100" y="0"/>
                  </a:lnTo>
                </a:path>
              </a:pathLst>
            </a:custGeom>
            <a:ln w="19050">
              <a:solidFill>
                <a:srgbClr val="0039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7">
              <a:extLst>
                <a:ext uri="{FF2B5EF4-FFF2-40B4-BE49-F238E27FC236}">
                  <a16:creationId xmlns:a16="http://schemas.microsoft.com/office/drawing/2014/main" xmlns="" id="{DDFD2E79-F374-293A-20CB-50ED0BC5D7F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013" y="621029"/>
              <a:ext cx="279653" cy="279653"/>
            </a:xfrm>
            <a:prstGeom prst="rect">
              <a:avLst/>
            </a:prstGeom>
          </p:spPr>
        </p:pic>
        <p:sp>
          <p:nvSpPr>
            <p:cNvPr id="10" name="object 8">
              <a:extLst>
                <a:ext uri="{FF2B5EF4-FFF2-40B4-BE49-F238E27FC236}">
                  <a16:creationId xmlns:a16="http://schemas.microsoft.com/office/drawing/2014/main" xmlns="" id="{1B0013E9-8301-4C1A-966F-28A2CD79EDAD}"/>
                </a:ext>
              </a:extLst>
            </p:cNvPr>
            <p:cNvSpPr/>
            <p:nvPr/>
          </p:nvSpPr>
          <p:spPr>
            <a:xfrm>
              <a:off x="493014" y="6448657"/>
              <a:ext cx="316865" cy="317500"/>
            </a:xfrm>
            <a:custGeom>
              <a:avLst/>
              <a:gdLst/>
              <a:ahLst/>
              <a:cxnLst/>
              <a:rect l="l" t="t" r="r" b="b"/>
              <a:pathLst>
                <a:path w="316865" h="317500">
                  <a:moveTo>
                    <a:pt x="158394" y="317084"/>
                  </a:moveTo>
                  <a:lnTo>
                    <a:pt x="108130" y="309036"/>
                  </a:lnTo>
                  <a:lnTo>
                    <a:pt x="64624" y="286586"/>
                  </a:lnTo>
                  <a:lnTo>
                    <a:pt x="30411" y="252275"/>
                  </a:lnTo>
                  <a:lnTo>
                    <a:pt x="8025" y="208645"/>
                  </a:lnTo>
                  <a:lnTo>
                    <a:pt x="0" y="158238"/>
                  </a:lnTo>
                  <a:lnTo>
                    <a:pt x="8025" y="108127"/>
                  </a:lnTo>
                  <a:lnTo>
                    <a:pt x="30411" y="64678"/>
                  </a:lnTo>
                  <a:lnTo>
                    <a:pt x="64624" y="30459"/>
                  </a:lnTo>
                  <a:lnTo>
                    <a:pt x="108130" y="8043"/>
                  </a:lnTo>
                  <a:lnTo>
                    <a:pt x="158394" y="0"/>
                  </a:lnTo>
                  <a:lnTo>
                    <a:pt x="208425" y="8043"/>
                  </a:lnTo>
                  <a:lnTo>
                    <a:pt x="215252" y="11563"/>
                  </a:lnTo>
                  <a:lnTo>
                    <a:pt x="159001" y="11563"/>
                  </a:lnTo>
                  <a:lnTo>
                    <a:pt x="112499" y="19051"/>
                  </a:lnTo>
                  <a:lnTo>
                    <a:pt x="72174" y="39919"/>
                  </a:lnTo>
                  <a:lnTo>
                    <a:pt x="40412" y="71771"/>
                  </a:lnTo>
                  <a:lnTo>
                    <a:pt x="19604" y="112212"/>
                  </a:lnTo>
                  <a:lnTo>
                    <a:pt x="12137" y="158846"/>
                  </a:lnTo>
                  <a:lnTo>
                    <a:pt x="19604" y="205183"/>
                  </a:lnTo>
                  <a:lnTo>
                    <a:pt x="40412" y="245444"/>
                  </a:lnTo>
                  <a:lnTo>
                    <a:pt x="72174" y="277203"/>
                  </a:lnTo>
                  <a:lnTo>
                    <a:pt x="112499" y="298037"/>
                  </a:lnTo>
                  <a:lnTo>
                    <a:pt x="159001" y="305521"/>
                  </a:lnTo>
                  <a:lnTo>
                    <a:pt x="215232" y="305521"/>
                  </a:lnTo>
                  <a:lnTo>
                    <a:pt x="208425" y="309036"/>
                  </a:lnTo>
                  <a:lnTo>
                    <a:pt x="158394" y="317084"/>
                  </a:lnTo>
                  <a:close/>
                </a:path>
                <a:path w="316865" h="317500">
                  <a:moveTo>
                    <a:pt x="215232" y="305521"/>
                  </a:moveTo>
                  <a:lnTo>
                    <a:pt x="159001" y="305521"/>
                  </a:lnTo>
                  <a:lnTo>
                    <a:pt x="205206" y="298037"/>
                  </a:lnTo>
                  <a:lnTo>
                    <a:pt x="245352" y="277203"/>
                  </a:lnTo>
                  <a:lnTo>
                    <a:pt x="277021" y="245444"/>
                  </a:lnTo>
                  <a:lnTo>
                    <a:pt x="297795" y="205183"/>
                  </a:lnTo>
                  <a:lnTo>
                    <a:pt x="305257" y="158846"/>
                  </a:lnTo>
                  <a:lnTo>
                    <a:pt x="297795" y="112212"/>
                  </a:lnTo>
                  <a:lnTo>
                    <a:pt x="277021" y="71771"/>
                  </a:lnTo>
                  <a:lnTo>
                    <a:pt x="245352" y="39919"/>
                  </a:lnTo>
                  <a:lnTo>
                    <a:pt x="205206" y="19051"/>
                  </a:lnTo>
                  <a:lnTo>
                    <a:pt x="159001" y="11563"/>
                  </a:lnTo>
                  <a:lnTo>
                    <a:pt x="215252" y="11563"/>
                  </a:lnTo>
                  <a:lnTo>
                    <a:pt x="251901" y="30459"/>
                  </a:lnTo>
                  <a:lnTo>
                    <a:pt x="286202" y="64678"/>
                  </a:lnTo>
                  <a:lnTo>
                    <a:pt x="308704" y="108127"/>
                  </a:lnTo>
                  <a:lnTo>
                    <a:pt x="316788" y="158238"/>
                  </a:lnTo>
                  <a:lnTo>
                    <a:pt x="308704" y="208645"/>
                  </a:lnTo>
                  <a:lnTo>
                    <a:pt x="286202" y="252275"/>
                  </a:lnTo>
                  <a:lnTo>
                    <a:pt x="251901" y="286586"/>
                  </a:lnTo>
                  <a:lnTo>
                    <a:pt x="215232" y="305521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xmlns="" id="{AF277DC5-BAD9-7C10-CAED-2666D32B4DB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273" y="6523516"/>
              <a:ext cx="200268" cy="169801"/>
            </a:xfrm>
            <a:prstGeom prst="rect">
              <a:avLst/>
            </a:prstGeom>
          </p:spPr>
        </p:pic>
        <p:sp>
          <p:nvSpPr>
            <p:cNvPr id="12" name="object 10">
              <a:extLst>
                <a:ext uri="{FF2B5EF4-FFF2-40B4-BE49-F238E27FC236}">
                  <a16:creationId xmlns:a16="http://schemas.microsoft.com/office/drawing/2014/main" xmlns="" id="{686A9096-98C8-5479-48F6-C47921DB66BB}"/>
                </a:ext>
              </a:extLst>
            </p:cNvPr>
            <p:cNvSpPr/>
            <p:nvPr/>
          </p:nvSpPr>
          <p:spPr>
            <a:xfrm>
              <a:off x="852881" y="6535699"/>
              <a:ext cx="952500" cy="180975"/>
            </a:xfrm>
            <a:custGeom>
              <a:avLst/>
              <a:gdLst/>
              <a:ahLst/>
              <a:cxnLst/>
              <a:rect l="l" t="t" r="r" b="b"/>
              <a:pathLst>
                <a:path w="952500" h="180975">
                  <a:moveTo>
                    <a:pt x="132295" y="1816"/>
                  </a:moveTo>
                  <a:lnTo>
                    <a:pt x="108635" y="1816"/>
                  </a:lnTo>
                  <a:lnTo>
                    <a:pt x="94678" y="93116"/>
                  </a:lnTo>
                  <a:lnTo>
                    <a:pt x="78282" y="1816"/>
                  </a:lnTo>
                  <a:lnTo>
                    <a:pt x="53403" y="1816"/>
                  </a:lnTo>
                  <a:lnTo>
                    <a:pt x="37630" y="93116"/>
                  </a:lnTo>
                  <a:lnTo>
                    <a:pt x="23063" y="1816"/>
                  </a:lnTo>
                  <a:lnTo>
                    <a:pt x="0" y="1816"/>
                  </a:lnTo>
                  <a:lnTo>
                    <a:pt x="24282" y="146672"/>
                  </a:lnTo>
                  <a:lnTo>
                    <a:pt x="47942" y="146672"/>
                  </a:lnTo>
                  <a:lnTo>
                    <a:pt x="66154" y="46253"/>
                  </a:lnTo>
                  <a:lnTo>
                    <a:pt x="84353" y="146672"/>
                  </a:lnTo>
                  <a:lnTo>
                    <a:pt x="107416" y="146672"/>
                  </a:lnTo>
                  <a:lnTo>
                    <a:pt x="132295" y="1816"/>
                  </a:lnTo>
                  <a:close/>
                </a:path>
                <a:path w="952500" h="180975">
                  <a:moveTo>
                    <a:pt x="205130" y="70599"/>
                  </a:moveTo>
                  <a:lnTo>
                    <a:pt x="186690" y="34734"/>
                  </a:lnTo>
                  <a:lnTo>
                    <a:pt x="183883" y="34201"/>
                  </a:lnTo>
                  <a:lnTo>
                    <a:pt x="183883" y="70599"/>
                  </a:lnTo>
                  <a:lnTo>
                    <a:pt x="183883" y="74244"/>
                  </a:lnTo>
                  <a:lnTo>
                    <a:pt x="155968" y="74244"/>
                  </a:lnTo>
                  <a:lnTo>
                    <a:pt x="155968" y="70599"/>
                  </a:lnTo>
                  <a:lnTo>
                    <a:pt x="156273" y="63931"/>
                  </a:lnTo>
                  <a:lnTo>
                    <a:pt x="157937" y="56972"/>
                  </a:lnTo>
                  <a:lnTo>
                    <a:pt x="162115" y="51511"/>
                  </a:lnTo>
                  <a:lnTo>
                    <a:pt x="169926" y="49288"/>
                  </a:lnTo>
                  <a:lnTo>
                    <a:pt x="177228" y="51422"/>
                  </a:lnTo>
                  <a:lnTo>
                    <a:pt x="181457" y="56743"/>
                  </a:lnTo>
                  <a:lnTo>
                    <a:pt x="183413" y="63665"/>
                  </a:lnTo>
                  <a:lnTo>
                    <a:pt x="183883" y="70599"/>
                  </a:lnTo>
                  <a:lnTo>
                    <a:pt x="183883" y="34201"/>
                  </a:lnTo>
                  <a:lnTo>
                    <a:pt x="141859" y="42824"/>
                  </a:lnTo>
                  <a:lnTo>
                    <a:pt x="134124" y="71805"/>
                  </a:lnTo>
                  <a:lnTo>
                    <a:pt x="134124" y="94335"/>
                  </a:lnTo>
                  <a:lnTo>
                    <a:pt x="136232" y="120091"/>
                  </a:lnTo>
                  <a:lnTo>
                    <a:pt x="142849" y="137007"/>
                  </a:lnTo>
                  <a:lnTo>
                    <a:pt x="154343" y="146278"/>
                  </a:lnTo>
                  <a:lnTo>
                    <a:pt x="171145" y="149098"/>
                  </a:lnTo>
                  <a:lnTo>
                    <a:pt x="187198" y="145910"/>
                  </a:lnTo>
                  <a:lnTo>
                    <a:pt x="197688" y="137693"/>
                  </a:lnTo>
                  <a:lnTo>
                    <a:pt x="202742" y="127800"/>
                  </a:lnTo>
                  <a:lnTo>
                    <a:pt x="203403" y="126504"/>
                  </a:lnTo>
                  <a:lnTo>
                    <a:pt x="205130" y="114414"/>
                  </a:lnTo>
                  <a:lnTo>
                    <a:pt x="205130" y="107111"/>
                  </a:lnTo>
                  <a:lnTo>
                    <a:pt x="183883" y="107111"/>
                  </a:lnTo>
                  <a:lnTo>
                    <a:pt x="183832" y="120091"/>
                  </a:lnTo>
                  <a:lnTo>
                    <a:pt x="182067" y="127800"/>
                  </a:lnTo>
                  <a:lnTo>
                    <a:pt x="161429" y="127800"/>
                  </a:lnTo>
                  <a:lnTo>
                    <a:pt x="156578" y="123545"/>
                  </a:lnTo>
                  <a:lnTo>
                    <a:pt x="156578" y="93116"/>
                  </a:lnTo>
                  <a:lnTo>
                    <a:pt x="205130" y="93116"/>
                  </a:lnTo>
                  <a:lnTo>
                    <a:pt x="205130" y="74244"/>
                  </a:lnTo>
                  <a:lnTo>
                    <a:pt x="205130" y="70599"/>
                  </a:lnTo>
                  <a:close/>
                </a:path>
                <a:path w="952500" h="180975">
                  <a:moveTo>
                    <a:pt x="339852" y="33464"/>
                  </a:moveTo>
                  <a:lnTo>
                    <a:pt x="322859" y="33464"/>
                  </a:lnTo>
                  <a:lnTo>
                    <a:pt x="322859" y="13385"/>
                  </a:lnTo>
                  <a:lnTo>
                    <a:pt x="302831" y="13385"/>
                  </a:lnTo>
                  <a:lnTo>
                    <a:pt x="302831" y="33464"/>
                  </a:lnTo>
                  <a:lnTo>
                    <a:pt x="255498" y="33464"/>
                  </a:lnTo>
                  <a:lnTo>
                    <a:pt x="240233" y="35737"/>
                  </a:lnTo>
                  <a:lnTo>
                    <a:pt x="228561" y="42062"/>
                  </a:lnTo>
                  <a:lnTo>
                    <a:pt x="221107" y="51701"/>
                  </a:lnTo>
                  <a:lnTo>
                    <a:pt x="218478" y="63893"/>
                  </a:lnTo>
                  <a:lnTo>
                    <a:pt x="219684" y="73964"/>
                  </a:lnTo>
                  <a:lnTo>
                    <a:pt x="255498" y="105283"/>
                  </a:lnTo>
                  <a:lnTo>
                    <a:pt x="260959" y="108331"/>
                  </a:lnTo>
                  <a:lnTo>
                    <a:pt x="267627" y="113804"/>
                  </a:lnTo>
                  <a:lnTo>
                    <a:pt x="265201" y="121107"/>
                  </a:lnTo>
                  <a:lnTo>
                    <a:pt x="263994" y="126580"/>
                  </a:lnTo>
                  <a:lnTo>
                    <a:pt x="260959" y="129628"/>
                  </a:lnTo>
                  <a:lnTo>
                    <a:pt x="236677" y="109550"/>
                  </a:lnTo>
                  <a:lnTo>
                    <a:pt x="236677" y="108331"/>
                  </a:lnTo>
                  <a:lnTo>
                    <a:pt x="216052" y="108331"/>
                  </a:lnTo>
                  <a:lnTo>
                    <a:pt x="216052" y="111975"/>
                  </a:lnTo>
                  <a:lnTo>
                    <a:pt x="218935" y="126771"/>
                  </a:lnTo>
                  <a:lnTo>
                    <a:pt x="226822" y="138531"/>
                  </a:lnTo>
                  <a:lnTo>
                    <a:pt x="238582" y="146304"/>
                  </a:lnTo>
                  <a:lnTo>
                    <a:pt x="253072" y="149098"/>
                  </a:lnTo>
                  <a:lnTo>
                    <a:pt x="266242" y="147358"/>
                  </a:lnTo>
                  <a:lnTo>
                    <a:pt x="277495" y="141947"/>
                  </a:lnTo>
                  <a:lnTo>
                    <a:pt x="285330" y="132676"/>
                  </a:lnTo>
                  <a:lnTo>
                    <a:pt x="288264" y="119278"/>
                  </a:lnTo>
                  <a:lnTo>
                    <a:pt x="287312" y="110109"/>
                  </a:lnTo>
                  <a:lnTo>
                    <a:pt x="284251" y="102463"/>
                  </a:lnTo>
                  <a:lnTo>
                    <a:pt x="278790" y="96088"/>
                  </a:lnTo>
                  <a:lnTo>
                    <a:pt x="270662" y="90678"/>
                  </a:lnTo>
                  <a:lnTo>
                    <a:pt x="248818" y="79108"/>
                  </a:lnTo>
                  <a:lnTo>
                    <a:pt x="242747" y="74244"/>
                  </a:lnTo>
                  <a:lnTo>
                    <a:pt x="239115" y="69989"/>
                  </a:lnTo>
                  <a:lnTo>
                    <a:pt x="239712" y="62687"/>
                  </a:lnTo>
                  <a:lnTo>
                    <a:pt x="240322" y="59639"/>
                  </a:lnTo>
                  <a:lnTo>
                    <a:pt x="242138" y="52946"/>
                  </a:lnTo>
                  <a:lnTo>
                    <a:pt x="302831" y="52946"/>
                  </a:lnTo>
                  <a:lnTo>
                    <a:pt x="302831" y="129019"/>
                  </a:lnTo>
                  <a:lnTo>
                    <a:pt x="304647" y="134493"/>
                  </a:lnTo>
                  <a:lnTo>
                    <a:pt x="305866" y="139369"/>
                  </a:lnTo>
                  <a:lnTo>
                    <a:pt x="308292" y="142405"/>
                  </a:lnTo>
                  <a:lnTo>
                    <a:pt x="310718" y="146672"/>
                  </a:lnTo>
                  <a:lnTo>
                    <a:pt x="333781" y="146672"/>
                  </a:lnTo>
                  <a:lnTo>
                    <a:pt x="330136" y="143014"/>
                  </a:lnTo>
                  <a:lnTo>
                    <a:pt x="328320" y="139979"/>
                  </a:lnTo>
                  <a:lnTo>
                    <a:pt x="327101" y="135102"/>
                  </a:lnTo>
                  <a:lnTo>
                    <a:pt x="325285" y="130848"/>
                  </a:lnTo>
                  <a:lnTo>
                    <a:pt x="323469" y="125374"/>
                  </a:lnTo>
                  <a:lnTo>
                    <a:pt x="323469" y="119278"/>
                  </a:lnTo>
                  <a:lnTo>
                    <a:pt x="323469" y="52946"/>
                  </a:lnTo>
                  <a:lnTo>
                    <a:pt x="339852" y="52946"/>
                  </a:lnTo>
                  <a:lnTo>
                    <a:pt x="339852" y="33464"/>
                  </a:lnTo>
                  <a:close/>
                </a:path>
                <a:path w="952500" h="180975">
                  <a:moveTo>
                    <a:pt x="373227" y="34074"/>
                  </a:moveTo>
                  <a:lnTo>
                    <a:pt x="351993" y="34074"/>
                  </a:lnTo>
                  <a:lnTo>
                    <a:pt x="351993" y="146672"/>
                  </a:lnTo>
                  <a:lnTo>
                    <a:pt x="373227" y="146672"/>
                  </a:lnTo>
                  <a:lnTo>
                    <a:pt x="373227" y="34074"/>
                  </a:lnTo>
                  <a:close/>
                </a:path>
                <a:path w="952500" h="180975">
                  <a:moveTo>
                    <a:pt x="374446" y="4864"/>
                  </a:moveTo>
                  <a:lnTo>
                    <a:pt x="369582" y="0"/>
                  </a:lnTo>
                  <a:lnTo>
                    <a:pt x="356235" y="0"/>
                  </a:lnTo>
                  <a:lnTo>
                    <a:pt x="350774" y="4864"/>
                  </a:lnTo>
                  <a:lnTo>
                    <a:pt x="350774" y="18249"/>
                  </a:lnTo>
                  <a:lnTo>
                    <a:pt x="356235" y="23126"/>
                  </a:lnTo>
                  <a:lnTo>
                    <a:pt x="369582" y="23126"/>
                  </a:lnTo>
                  <a:lnTo>
                    <a:pt x="374446" y="18249"/>
                  </a:lnTo>
                  <a:lnTo>
                    <a:pt x="374446" y="4864"/>
                  </a:lnTo>
                  <a:close/>
                </a:path>
                <a:path w="952500" h="180975">
                  <a:moveTo>
                    <a:pt x="455764" y="60248"/>
                  </a:moveTo>
                  <a:lnTo>
                    <a:pt x="453910" y="49618"/>
                  </a:lnTo>
                  <a:lnTo>
                    <a:pt x="448703" y="40462"/>
                  </a:lnTo>
                  <a:lnTo>
                    <a:pt x="440651" y="34061"/>
                  </a:lnTo>
                  <a:lnTo>
                    <a:pt x="430276" y="31648"/>
                  </a:lnTo>
                  <a:lnTo>
                    <a:pt x="419963" y="31648"/>
                  </a:lnTo>
                  <a:lnTo>
                    <a:pt x="413893" y="34683"/>
                  </a:lnTo>
                  <a:lnTo>
                    <a:pt x="407822" y="43205"/>
                  </a:lnTo>
                  <a:lnTo>
                    <a:pt x="407822" y="33464"/>
                  </a:lnTo>
                  <a:lnTo>
                    <a:pt x="387794" y="33464"/>
                  </a:lnTo>
                  <a:lnTo>
                    <a:pt x="387794" y="146672"/>
                  </a:lnTo>
                  <a:lnTo>
                    <a:pt x="408432" y="146672"/>
                  </a:lnTo>
                  <a:lnTo>
                    <a:pt x="408432" y="57200"/>
                  </a:lnTo>
                  <a:lnTo>
                    <a:pt x="415099" y="51117"/>
                  </a:lnTo>
                  <a:lnTo>
                    <a:pt x="422389" y="51117"/>
                  </a:lnTo>
                  <a:lnTo>
                    <a:pt x="427850" y="51117"/>
                  </a:lnTo>
                  <a:lnTo>
                    <a:pt x="434517" y="56591"/>
                  </a:lnTo>
                  <a:lnTo>
                    <a:pt x="434517" y="146672"/>
                  </a:lnTo>
                  <a:lnTo>
                    <a:pt x="455764" y="146672"/>
                  </a:lnTo>
                  <a:lnTo>
                    <a:pt x="455764" y="60248"/>
                  </a:lnTo>
                  <a:close/>
                </a:path>
                <a:path w="952500" h="180975">
                  <a:moveTo>
                    <a:pt x="551040" y="45034"/>
                  </a:moveTo>
                  <a:lnTo>
                    <a:pt x="550964" y="36436"/>
                  </a:lnTo>
                  <a:lnTo>
                    <a:pt x="545579" y="31038"/>
                  </a:lnTo>
                  <a:lnTo>
                    <a:pt x="533438" y="31038"/>
                  </a:lnTo>
                  <a:lnTo>
                    <a:pt x="528650" y="36436"/>
                  </a:lnTo>
                  <a:lnTo>
                    <a:pt x="528650" y="44424"/>
                  </a:lnTo>
                  <a:lnTo>
                    <a:pt x="529196" y="45034"/>
                  </a:lnTo>
                  <a:lnTo>
                    <a:pt x="528586" y="44361"/>
                  </a:lnTo>
                  <a:lnTo>
                    <a:pt x="524929" y="40309"/>
                  </a:lnTo>
                  <a:lnTo>
                    <a:pt x="519176" y="36436"/>
                  </a:lnTo>
                  <a:lnTo>
                    <a:pt x="514629" y="34874"/>
                  </a:lnTo>
                  <a:lnTo>
                    <a:pt x="514629" y="74244"/>
                  </a:lnTo>
                  <a:lnTo>
                    <a:pt x="514083" y="83629"/>
                  </a:lnTo>
                  <a:lnTo>
                    <a:pt x="512051" y="91821"/>
                  </a:lnTo>
                  <a:lnTo>
                    <a:pt x="507974" y="97612"/>
                  </a:lnTo>
                  <a:lnTo>
                    <a:pt x="501281" y="99809"/>
                  </a:lnTo>
                  <a:lnTo>
                    <a:pt x="494322" y="97866"/>
                  </a:lnTo>
                  <a:lnTo>
                    <a:pt x="490283" y="92506"/>
                  </a:lnTo>
                  <a:lnTo>
                    <a:pt x="488391" y="84404"/>
                  </a:lnTo>
                  <a:lnTo>
                    <a:pt x="487934" y="74244"/>
                  </a:lnTo>
                  <a:lnTo>
                    <a:pt x="488480" y="64541"/>
                  </a:lnTo>
                  <a:lnTo>
                    <a:pt x="490512" y="56819"/>
                  </a:lnTo>
                  <a:lnTo>
                    <a:pt x="494588" y="51739"/>
                  </a:lnTo>
                  <a:lnTo>
                    <a:pt x="501281" y="49898"/>
                  </a:lnTo>
                  <a:lnTo>
                    <a:pt x="507974" y="51473"/>
                  </a:lnTo>
                  <a:lnTo>
                    <a:pt x="512051" y="56134"/>
                  </a:lnTo>
                  <a:lnTo>
                    <a:pt x="514083" y="63766"/>
                  </a:lnTo>
                  <a:lnTo>
                    <a:pt x="514629" y="74244"/>
                  </a:lnTo>
                  <a:lnTo>
                    <a:pt x="514629" y="34874"/>
                  </a:lnTo>
                  <a:lnTo>
                    <a:pt x="511619" y="33820"/>
                  </a:lnTo>
                  <a:lnTo>
                    <a:pt x="501891" y="32854"/>
                  </a:lnTo>
                  <a:lnTo>
                    <a:pt x="481723" y="37096"/>
                  </a:lnTo>
                  <a:lnTo>
                    <a:pt x="471690" y="47548"/>
                  </a:lnTo>
                  <a:lnTo>
                    <a:pt x="468261" y="60845"/>
                  </a:lnTo>
                  <a:lnTo>
                    <a:pt x="467906" y="73634"/>
                  </a:lnTo>
                  <a:lnTo>
                    <a:pt x="468249" y="86042"/>
                  </a:lnTo>
                  <a:lnTo>
                    <a:pt x="471614" y="100266"/>
                  </a:lnTo>
                  <a:lnTo>
                    <a:pt x="481469" y="111975"/>
                  </a:lnTo>
                  <a:lnTo>
                    <a:pt x="484403" y="112699"/>
                  </a:lnTo>
                  <a:lnTo>
                    <a:pt x="477799" y="114173"/>
                  </a:lnTo>
                  <a:lnTo>
                    <a:pt x="472300" y="118440"/>
                  </a:lnTo>
                  <a:lnTo>
                    <a:pt x="468845" y="124650"/>
                  </a:lnTo>
                  <a:lnTo>
                    <a:pt x="467906" y="132067"/>
                  </a:lnTo>
                  <a:lnTo>
                    <a:pt x="468503" y="139979"/>
                  </a:lnTo>
                  <a:lnTo>
                    <a:pt x="472147" y="144843"/>
                  </a:lnTo>
                  <a:lnTo>
                    <a:pt x="482460" y="146672"/>
                  </a:lnTo>
                  <a:lnTo>
                    <a:pt x="467296" y="149098"/>
                  </a:lnTo>
                  <a:lnTo>
                    <a:pt x="467906" y="158229"/>
                  </a:lnTo>
                  <a:lnTo>
                    <a:pt x="467906" y="163715"/>
                  </a:lnTo>
                  <a:lnTo>
                    <a:pt x="469290" y="171246"/>
                  </a:lnTo>
                  <a:lnTo>
                    <a:pt x="473595" y="176568"/>
                  </a:lnTo>
                  <a:lnTo>
                    <a:pt x="480961" y="179717"/>
                  </a:lnTo>
                  <a:lnTo>
                    <a:pt x="491566" y="180746"/>
                  </a:lnTo>
                  <a:lnTo>
                    <a:pt x="519480" y="180746"/>
                  </a:lnTo>
                  <a:lnTo>
                    <a:pt x="548005" y="153974"/>
                  </a:lnTo>
                  <a:lnTo>
                    <a:pt x="546620" y="146672"/>
                  </a:lnTo>
                  <a:lnTo>
                    <a:pt x="546100" y="143916"/>
                  </a:lnTo>
                  <a:lnTo>
                    <a:pt x="540956" y="136017"/>
                  </a:lnTo>
                  <a:lnTo>
                    <a:pt x="532053" y="130860"/>
                  </a:lnTo>
                  <a:lnTo>
                    <a:pt x="531622" y="130810"/>
                  </a:lnTo>
                  <a:lnTo>
                    <a:pt x="531622" y="147891"/>
                  </a:lnTo>
                  <a:lnTo>
                    <a:pt x="531622" y="163715"/>
                  </a:lnTo>
                  <a:lnTo>
                    <a:pt x="484898" y="163715"/>
                  </a:lnTo>
                  <a:lnTo>
                    <a:pt x="484898" y="146672"/>
                  </a:lnTo>
                  <a:lnTo>
                    <a:pt x="523735" y="146672"/>
                  </a:lnTo>
                  <a:lnTo>
                    <a:pt x="531622" y="147891"/>
                  </a:lnTo>
                  <a:lnTo>
                    <a:pt x="531622" y="130810"/>
                  </a:lnTo>
                  <a:lnTo>
                    <a:pt x="518883" y="129019"/>
                  </a:lnTo>
                  <a:lnTo>
                    <a:pt x="484898" y="129019"/>
                  </a:lnTo>
                  <a:lnTo>
                    <a:pt x="484898" y="112814"/>
                  </a:lnTo>
                  <a:lnTo>
                    <a:pt x="501281" y="116852"/>
                  </a:lnTo>
                  <a:lnTo>
                    <a:pt x="519087" y="112585"/>
                  </a:lnTo>
                  <a:lnTo>
                    <a:pt x="519811" y="112420"/>
                  </a:lnTo>
                  <a:lnTo>
                    <a:pt x="529805" y="101485"/>
                  </a:lnTo>
                  <a:lnTo>
                    <a:pt x="530288" y="99809"/>
                  </a:lnTo>
                  <a:lnTo>
                    <a:pt x="533882" y="87579"/>
                  </a:lnTo>
                  <a:lnTo>
                    <a:pt x="534657" y="74244"/>
                  </a:lnTo>
                  <a:lnTo>
                    <a:pt x="534606" y="68707"/>
                  </a:lnTo>
                  <a:lnTo>
                    <a:pt x="534200" y="62382"/>
                  </a:lnTo>
                  <a:lnTo>
                    <a:pt x="533120" y="55587"/>
                  </a:lnTo>
                  <a:lnTo>
                    <a:pt x="531380" y="49898"/>
                  </a:lnTo>
                  <a:lnTo>
                    <a:pt x="531012" y="48679"/>
                  </a:lnTo>
                  <a:lnTo>
                    <a:pt x="532841" y="51117"/>
                  </a:lnTo>
                  <a:lnTo>
                    <a:pt x="535876" y="52946"/>
                  </a:lnTo>
                  <a:lnTo>
                    <a:pt x="539508" y="52946"/>
                  </a:lnTo>
                  <a:lnTo>
                    <a:pt x="545579" y="53555"/>
                  </a:lnTo>
                  <a:lnTo>
                    <a:pt x="551040" y="48679"/>
                  </a:lnTo>
                  <a:lnTo>
                    <a:pt x="551040" y="45034"/>
                  </a:lnTo>
                  <a:close/>
                </a:path>
                <a:path w="952500" h="180975">
                  <a:moveTo>
                    <a:pt x="625690" y="58420"/>
                  </a:moveTo>
                  <a:lnTo>
                    <a:pt x="624090" y="48590"/>
                  </a:lnTo>
                  <a:lnTo>
                    <a:pt x="619239" y="40005"/>
                  </a:lnTo>
                  <a:lnTo>
                    <a:pt x="611098" y="33947"/>
                  </a:lnTo>
                  <a:lnTo>
                    <a:pt x="599592" y="31648"/>
                  </a:lnTo>
                  <a:lnTo>
                    <a:pt x="588060" y="31648"/>
                  </a:lnTo>
                  <a:lnTo>
                    <a:pt x="583819" y="36512"/>
                  </a:lnTo>
                  <a:lnTo>
                    <a:pt x="578358" y="43205"/>
                  </a:lnTo>
                  <a:lnTo>
                    <a:pt x="578358" y="1816"/>
                  </a:lnTo>
                  <a:lnTo>
                    <a:pt x="556501" y="1816"/>
                  </a:lnTo>
                  <a:lnTo>
                    <a:pt x="556501" y="146672"/>
                  </a:lnTo>
                  <a:lnTo>
                    <a:pt x="578358" y="146672"/>
                  </a:lnTo>
                  <a:lnTo>
                    <a:pt x="578358" y="56591"/>
                  </a:lnTo>
                  <a:lnTo>
                    <a:pt x="582599" y="50507"/>
                  </a:lnTo>
                  <a:lnTo>
                    <a:pt x="601408" y="50507"/>
                  </a:lnTo>
                  <a:lnTo>
                    <a:pt x="605053" y="56591"/>
                  </a:lnTo>
                  <a:lnTo>
                    <a:pt x="605053" y="146672"/>
                  </a:lnTo>
                  <a:lnTo>
                    <a:pt x="625690" y="146672"/>
                  </a:lnTo>
                  <a:lnTo>
                    <a:pt x="625690" y="58420"/>
                  </a:lnTo>
                  <a:close/>
                </a:path>
                <a:path w="952500" h="180975">
                  <a:moveTo>
                    <a:pt x="706399" y="67551"/>
                  </a:moveTo>
                  <a:lnTo>
                    <a:pt x="703567" y="51117"/>
                  </a:lnTo>
                  <a:lnTo>
                    <a:pt x="703491" y="50647"/>
                  </a:lnTo>
                  <a:lnTo>
                    <a:pt x="695858" y="39560"/>
                  </a:lnTo>
                  <a:lnTo>
                    <a:pt x="686981" y="34531"/>
                  </a:lnTo>
                  <a:lnTo>
                    <a:pt x="686981" y="59639"/>
                  </a:lnTo>
                  <a:lnTo>
                    <a:pt x="686981" y="122326"/>
                  </a:lnTo>
                  <a:lnTo>
                    <a:pt x="681520" y="128409"/>
                  </a:lnTo>
                  <a:lnTo>
                    <a:pt x="664527" y="128409"/>
                  </a:lnTo>
                  <a:lnTo>
                    <a:pt x="659676" y="122326"/>
                  </a:lnTo>
                  <a:lnTo>
                    <a:pt x="659676" y="59639"/>
                  </a:lnTo>
                  <a:lnTo>
                    <a:pt x="662101" y="51117"/>
                  </a:lnTo>
                  <a:lnTo>
                    <a:pt x="684555" y="51117"/>
                  </a:lnTo>
                  <a:lnTo>
                    <a:pt x="686981" y="59639"/>
                  </a:lnTo>
                  <a:lnTo>
                    <a:pt x="686981" y="34531"/>
                  </a:lnTo>
                  <a:lnTo>
                    <a:pt x="685152" y="33489"/>
                  </a:lnTo>
                  <a:lnTo>
                    <a:pt x="673023" y="31648"/>
                  </a:lnTo>
                  <a:lnTo>
                    <a:pt x="660387" y="33489"/>
                  </a:lnTo>
                  <a:lnTo>
                    <a:pt x="649732" y="39560"/>
                  </a:lnTo>
                  <a:lnTo>
                    <a:pt x="642391" y="50647"/>
                  </a:lnTo>
                  <a:lnTo>
                    <a:pt x="639648" y="67551"/>
                  </a:lnTo>
                  <a:lnTo>
                    <a:pt x="639648" y="117462"/>
                  </a:lnTo>
                  <a:lnTo>
                    <a:pt x="642048" y="130619"/>
                  </a:lnTo>
                  <a:lnTo>
                    <a:pt x="648830" y="140589"/>
                  </a:lnTo>
                  <a:lnTo>
                    <a:pt x="659358" y="146900"/>
                  </a:lnTo>
                  <a:lnTo>
                    <a:pt x="673023" y="149098"/>
                  </a:lnTo>
                  <a:lnTo>
                    <a:pt x="687197" y="146900"/>
                  </a:lnTo>
                  <a:lnTo>
                    <a:pt x="697674" y="140589"/>
                  </a:lnTo>
                  <a:lnTo>
                    <a:pt x="704176" y="130619"/>
                  </a:lnTo>
                  <a:lnTo>
                    <a:pt x="704545" y="128409"/>
                  </a:lnTo>
                  <a:lnTo>
                    <a:pt x="706399" y="117462"/>
                  </a:lnTo>
                  <a:lnTo>
                    <a:pt x="706399" y="67551"/>
                  </a:lnTo>
                  <a:close/>
                </a:path>
                <a:path w="952500" h="180975">
                  <a:moveTo>
                    <a:pt x="787717" y="33464"/>
                  </a:moveTo>
                  <a:lnTo>
                    <a:pt x="767702" y="33464"/>
                  </a:lnTo>
                  <a:lnTo>
                    <a:pt x="767702" y="121716"/>
                  </a:lnTo>
                  <a:lnTo>
                    <a:pt x="762228" y="129628"/>
                  </a:lnTo>
                  <a:lnTo>
                    <a:pt x="746455" y="129628"/>
                  </a:lnTo>
                  <a:lnTo>
                    <a:pt x="741603" y="126580"/>
                  </a:lnTo>
                  <a:lnTo>
                    <a:pt x="741603" y="33464"/>
                  </a:lnTo>
                  <a:lnTo>
                    <a:pt x="720966" y="33464"/>
                  </a:lnTo>
                  <a:lnTo>
                    <a:pt x="720966" y="112585"/>
                  </a:lnTo>
                  <a:lnTo>
                    <a:pt x="722287" y="128054"/>
                  </a:lnTo>
                  <a:lnTo>
                    <a:pt x="726503" y="139522"/>
                  </a:lnTo>
                  <a:lnTo>
                    <a:pt x="734021" y="146646"/>
                  </a:lnTo>
                  <a:lnTo>
                    <a:pt x="745236" y="149098"/>
                  </a:lnTo>
                  <a:lnTo>
                    <a:pt x="751827" y="148310"/>
                  </a:lnTo>
                  <a:lnTo>
                    <a:pt x="757834" y="145986"/>
                  </a:lnTo>
                  <a:lnTo>
                    <a:pt x="763168" y="142176"/>
                  </a:lnTo>
                  <a:lnTo>
                    <a:pt x="767702" y="136931"/>
                  </a:lnTo>
                  <a:lnTo>
                    <a:pt x="767702" y="146672"/>
                  </a:lnTo>
                  <a:lnTo>
                    <a:pt x="787717" y="146672"/>
                  </a:lnTo>
                  <a:lnTo>
                    <a:pt x="787717" y="33464"/>
                  </a:lnTo>
                  <a:close/>
                </a:path>
                <a:path w="952500" h="180975">
                  <a:moveTo>
                    <a:pt x="870254" y="117462"/>
                  </a:moveTo>
                  <a:lnTo>
                    <a:pt x="832637" y="74244"/>
                  </a:lnTo>
                  <a:lnTo>
                    <a:pt x="823226" y="65405"/>
                  </a:lnTo>
                  <a:lnTo>
                    <a:pt x="823379" y="57429"/>
                  </a:lnTo>
                  <a:lnTo>
                    <a:pt x="829221" y="52082"/>
                  </a:lnTo>
                  <a:lnTo>
                    <a:pt x="836879" y="51117"/>
                  </a:lnTo>
                  <a:lnTo>
                    <a:pt x="847801" y="54165"/>
                  </a:lnTo>
                  <a:lnTo>
                    <a:pt x="847801" y="67551"/>
                  </a:lnTo>
                  <a:lnTo>
                    <a:pt x="868438" y="67551"/>
                  </a:lnTo>
                  <a:lnTo>
                    <a:pt x="868006" y="61937"/>
                  </a:lnTo>
                  <a:lnTo>
                    <a:pt x="864920" y="51117"/>
                  </a:lnTo>
                  <a:lnTo>
                    <a:pt x="864501" y="49618"/>
                  </a:lnTo>
                  <a:lnTo>
                    <a:pt x="854608" y="37249"/>
                  </a:lnTo>
                  <a:lnTo>
                    <a:pt x="835063" y="31648"/>
                  </a:lnTo>
                  <a:lnTo>
                    <a:pt x="822769" y="33680"/>
                  </a:lnTo>
                  <a:lnTo>
                    <a:pt x="812304" y="39700"/>
                  </a:lnTo>
                  <a:lnTo>
                    <a:pt x="805027" y="49593"/>
                  </a:lnTo>
                  <a:lnTo>
                    <a:pt x="802284" y="63284"/>
                  </a:lnTo>
                  <a:lnTo>
                    <a:pt x="803402" y="72301"/>
                  </a:lnTo>
                  <a:lnTo>
                    <a:pt x="806615" y="80098"/>
                  </a:lnTo>
                  <a:lnTo>
                    <a:pt x="811758" y="86652"/>
                  </a:lnTo>
                  <a:lnTo>
                    <a:pt x="818680" y="91897"/>
                  </a:lnTo>
                  <a:lnTo>
                    <a:pt x="837488" y="103454"/>
                  </a:lnTo>
                  <a:lnTo>
                    <a:pt x="846709" y="111810"/>
                  </a:lnTo>
                  <a:lnTo>
                    <a:pt x="848029" y="120116"/>
                  </a:lnTo>
                  <a:lnTo>
                    <a:pt x="844232" y="126479"/>
                  </a:lnTo>
                  <a:lnTo>
                    <a:pt x="838098" y="129019"/>
                  </a:lnTo>
                  <a:lnTo>
                    <a:pt x="829868" y="127152"/>
                  </a:lnTo>
                  <a:lnTo>
                    <a:pt x="824217" y="122326"/>
                  </a:lnTo>
                  <a:lnTo>
                    <a:pt x="820940" y="115671"/>
                  </a:lnTo>
                  <a:lnTo>
                    <a:pt x="819962" y="108839"/>
                  </a:lnTo>
                  <a:lnTo>
                    <a:pt x="819886" y="107111"/>
                  </a:lnTo>
                  <a:lnTo>
                    <a:pt x="799249" y="107111"/>
                  </a:lnTo>
                  <a:lnTo>
                    <a:pt x="799249" y="109550"/>
                  </a:lnTo>
                  <a:lnTo>
                    <a:pt x="801268" y="123177"/>
                  </a:lnTo>
                  <a:lnTo>
                    <a:pt x="807593" y="135940"/>
                  </a:lnTo>
                  <a:lnTo>
                    <a:pt x="818705" y="145402"/>
                  </a:lnTo>
                  <a:lnTo>
                    <a:pt x="835063" y="149098"/>
                  </a:lnTo>
                  <a:lnTo>
                    <a:pt x="849172" y="147154"/>
                  </a:lnTo>
                  <a:lnTo>
                    <a:pt x="860171" y="141262"/>
                  </a:lnTo>
                  <a:lnTo>
                    <a:pt x="867410" y="131381"/>
                  </a:lnTo>
                  <a:lnTo>
                    <a:pt x="867892" y="129019"/>
                  </a:lnTo>
                  <a:lnTo>
                    <a:pt x="870254" y="117462"/>
                  </a:lnTo>
                  <a:close/>
                </a:path>
                <a:path w="952500" h="180975">
                  <a:moveTo>
                    <a:pt x="952182" y="70599"/>
                  </a:moveTo>
                  <a:lnTo>
                    <a:pt x="933754" y="34734"/>
                  </a:lnTo>
                  <a:lnTo>
                    <a:pt x="930338" y="34086"/>
                  </a:lnTo>
                  <a:lnTo>
                    <a:pt x="930338" y="62077"/>
                  </a:lnTo>
                  <a:lnTo>
                    <a:pt x="930338" y="74244"/>
                  </a:lnTo>
                  <a:lnTo>
                    <a:pt x="902423" y="74244"/>
                  </a:lnTo>
                  <a:lnTo>
                    <a:pt x="902423" y="70599"/>
                  </a:lnTo>
                  <a:lnTo>
                    <a:pt x="902817" y="63931"/>
                  </a:lnTo>
                  <a:lnTo>
                    <a:pt x="904697" y="56972"/>
                  </a:lnTo>
                  <a:lnTo>
                    <a:pt x="909078" y="51511"/>
                  </a:lnTo>
                  <a:lnTo>
                    <a:pt x="916990" y="49288"/>
                  </a:lnTo>
                  <a:lnTo>
                    <a:pt x="929119" y="49288"/>
                  </a:lnTo>
                  <a:lnTo>
                    <a:pt x="930338" y="62077"/>
                  </a:lnTo>
                  <a:lnTo>
                    <a:pt x="930338" y="34086"/>
                  </a:lnTo>
                  <a:lnTo>
                    <a:pt x="888619" y="42824"/>
                  </a:lnTo>
                  <a:lnTo>
                    <a:pt x="880579" y="71805"/>
                  </a:lnTo>
                  <a:lnTo>
                    <a:pt x="880579" y="94322"/>
                  </a:lnTo>
                  <a:lnTo>
                    <a:pt x="882789" y="120091"/>
                  </a:lnTo>
                  <a:lnTo>
                    <a:pt x="889596" y="137007"/>
                  </a:lnTo>
                  <a:lnTo>
                    <a:pt x="901319" y="146278"/>
                  </a:lnTo>
                  <a:lnTo>
                    <a:pt x="918197" y="149098"/>
                  </a:lnTo>
                  <a:lnTo>
                    <a:pt x="934262" y="145910"/>
                  </a:lnTo>
                  <a:lnTo>
                    <a:pt x="944753" y="137693"/>
                  </a:lnTo>
                  <a:lnTo>
                    <a:pt x="949794" y="127800"/>
                  </a:lnTo>
                  <a:lnTo>
                    <a:pt x="950455" y="126504"/>
                  </a:lnTo>
                  <a:lnTo>
                    <a:pt x="952182" y="114414"/>
                  </a:lnTo>
                  <a:lnTo>
                    <a:pt x="952182" y="107111"/>
                  </a:lnTo>
                  <a:lnTo>
                    <a:pt x="930338" y="107111"/>
                  </a:lnTo>
                  <a:lnTo>
                    <a:pt x="930313" y="120091"/>
                  </a:lnTo>
                  <a:lnTo>
                    <a:pt x="929119" y="127800"/>
                  </a:lnTo>
                  <a:lnTo>
                    <a:pt x="908494" y="127800"/>
                  </a:lnTo>
                  <a:lnTo>
                    <a:pt x="903630" y="123545"/>
                  </a:lnTo>
                  <a:lnTo>
                    <a:pt x="903630" y="93116"/>
                  </a:lnTo>
                  <a:lnTo>
                    <a:pt x="952182" y="93116"/>
                  </a:lnTo>
                  <a:lnTo>
                    <a:pt x="952182" y="74244"/>
                  </a:lnTo>
                  <a:lnTo>
                    <a:pt x="952182" y="70599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4">
            <a:extLst>
              <a:ext uri="{FF2B5EF4-FFF2-40B4-BE49-F238E27FC236}">
                <a16:creationId xmlns:a16="http://schemas.microsoft.com/office/drawing/2014/main" xmlns="" id="{E263EE79-AA21-143D-7C2C-2409E65B69BF}"/>
              </a:ext>
            </a:extLst>
          </p:cNvPr>
          <p:cNvSpPr txBox="1">
            <a:spLocks/>
          </p:cNvSpPr>
          <p:nvPr/>
        </p:nvSpPr>
        <p:spPr>
          <a:xfrm>
            <a:off x="454620" y="119091"/>
            <a:ext cx="10518180" cy="495357"/>
          </a:xfrm>
          <a:prstGeom prst="rect">
            <a:avLst/>
          </a:prstGeom>
        </p:spPr>
        <p:txBody>
          <a:bodyPr vert="horz" wrap="square" lIns="0" tIns="63846" rIns="0" bIns="0" rtlCol="0" anchor="t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6195"/>
            <a:r>
              <a:rPr lang="en-US" dirty="0" err="1" smtClean="0">
                <a:solidFill>
                  <a:srgbClr val="31446D"/>
                </a:solidFill>
              </a:rPr>
              <a:t>eVinci</a:t>
            </a:r>
            <a:r>
              <a:rPr lang="en-US" dirty="0">
                <a:solidFill>
                  <a:srgbClr val="31446D"/>
                </a:solidFill>
              </a:rPr>
              <a:t> </a:t>
            </a:r>
            <a:r>
              <a:rPr lang="en-US" dirty="0" smtClean="0">
                <a:solidFill>
                  <a:srgbClr val="31446D"/>
                </a:solidFill>
              </a:rPr>
              <a:t>distributed energy wherever it’s needed</a:t>
            </a:r>
            <a:endParaRPr lang="en-US" dirty="0">
              <a:solidFill>
                <a:srgbClr val="31446D"/>
              </a:solidFill>
            </a:endParaRPr>
          </a:p>
        </p:txBody>
      </p:sp>
      <p:sp>
        <p:nvSpPr>
          <p:cNvPr id="13" name="object 121">
            <a:extLst>
              <a:ext uri="{FF2B5EF4-FFF2-40B4-BE49-F238E27FC236}">
                <a16:creationId xmlns:a16="http://schemas.microsoft.com/office/drawing/2014/main" xmlns="" id="{8B49336C-2371-BE3B-7100-EE3F44773D18}"/>
              </a:ext>
            </a:extLst>
          </p:cNvPr>
          <p:cNvSpPr txBox="1"/>
          <p:nvPr/>
        </p:nvSpPr>
        <p:spPr>
          <a:xfrm>
            <a:off x="7009027" y="6543826"/>
            <a:ext cx="4959985" cy="125675"/>
          </a:xfrm>
          <a:prstGeom prst="rect">
            <a:avLst/>
          </a:prstGeom>
        </p:spPr>
        <p:txBody>
          <a:bodyPr vert="horz" wrap="square" lIns="0" tIns="2540" rIns="0" bIns="0" rtlCol="0" anchor="t">
            <a:spAutoFit/>
          </a:bodyPr>
          <a:lstStyle/>
          <a:p>
            <a:pPr marL="12700">
              <a:spcBef>
                <a:spcPts val="20"/>
              </a:spcBef>
            </a:pP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Westinghouse</a:t>
            </a:r>
            <a:r>
              <a:rPr lang="en-US" sz="800" spc="5" dirty="0">
                <a:solidFill>
                  <a:srgbClr val="24346A"/>
                </a:solidFill>
                <a:latin typeface="Arial"/>
                <a:cs typeface="Arial"/>
              </a:rPr>
              <a:t> Non-</a:t>
            </a:r>
            <a:r>
              <a:rPr lang="en-US" sz="800" spc="-10" dirty="0">
                <a:solidFill>
                  <a:srgbClr val="24346A"/>
                </a:solidFill>
                <a:latin typeface="Arial"/>
                <a:cs typeface="Arial"/>
              </a:rPr>
              <a:t>Proprietary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 Class</a:t>
            </a:r>
            <a:r>
              <a:rPr lang="en-US" sz="800" spc="-20" dirty="0">
                <a:solidFill>
                  <a:srgbClr val="24346A"/>
                </a:solidFill>
                <a:latin typeface="Arial"/>
                <a:cs typeface="Arial"/>
              </a:rPr>
              <a:t> 3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 |</a:t>
            </a:r>
            <a:r>
              <a:rPr lang="en-US" sz="800" spc="180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©</a:t>
            </a:r>
            <a:r>
              <a:rPr lang="en-US" sz="800" spc="-25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2024 Westinghouse Electric</a:t>
            </a:r>
            <a:r>
              <a:rPr lang="en-US" sz="800" spc="-20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Company LLC.</a:t>
            </a:r>
            <a:r>
              <a:rPr lang="en-US" sz="800" spc="-10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All</a:t>
            </a:r>
            <a:r>
              <a:rPr lang="en-US" sz="800" spc="-25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24346A"/>
                </a:solidFill>
                <a:latin typeface="Arial"/>
                <a:cs typeface="Arial"/>
              </a:rPr>
              <a:t>Rights</a:t>
            </a:r>
            <a:r>
              <a:rPr lang="en-US" sz="800" spc="-15" dirty="0">
                <a:solidFill>
                  <a:srgbClr val="24346A"/>
                </a:solidFill>
                <a:latin typeface="Arial"/>
                <a:cs typeface="Arial"/>
              </a:rPr>
              <a:t> </a:t>
            </a:r>
            <a:r>
              <a:rPr lang="en-US" sz="800" spc="-10" dirty="0">
                <a:solidFill>
                  <a:srgbClr val="24346A"/>
                </a:solidFill>
                <a:latin typeface="Arial"/>
                <a:cs typeface="Arial"/>
              </a:rPr>
              <a:t>Reserved.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34" name="Group 4">
            <a:extLst>
              <a:ext uri="{FF2B5EF4-FFF2-40B4-BE49-F238E27FC236}">
                <a16:creationId xmlns:a16="http://schemas.microsoft.com/office/drawing/2014/main" xmlns="" id="{8A6789B2-E273-44C9-93A7-D2956F86A08E}"/>
              </a:ext>
            </a:extLst>
          </p:cNvPr>
          <p:cNvGrpSpPr/>
          <p:nvPr/>
        </p:nvGrpSpPr>
        <p:grpSpPr>
          <a:xfrm>
            <a:off x="777033" y="2471932"/>
            <a:ext cx="4727295" cy="2561918"/>
            <a:chOff x="804076" y="1335603"/>
            <a:chExt cx="3414896" cy="1762990"/>
          </a:xfrm>
        </p:grpSpPr>
        <p:pic>
          <p:nvPicPr>
            <p:cNvPr id="43" name="Content Placeholder 5">
              <a:extLst>
                <a:ext uri="{FF2B5EF4-FFF2-40B4-BE49-F238E27FC236}">
                  <a16:creationId xmlns:a16="http://schemas.microsoft.com/office/drawing/2014/main" xmlns="" id="{E6E80042-AF14-4F6F-8621-28EFB91D5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866830" y="1335603"/>
              <a:ext cx="3352142" cy="1416280"/>
            </a:xfrm>
            <a:prstGeom prst="rect">
              <a:avLst/>
            </a:prstGeom>
            <a:effectLst>
              <a:softEdge rad="38100"/>
            </a:effectLst>
          </p:spPr>
        </p:pic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xmlns="" id="{3AEBE4F2-D409-47D0-88D3-FA607B05A3C6}"/>
                </a:ext>
              </a:extLst>
            </p:cNvPr>
            <p:cNvSpPr txBox="1"/>
            <p:nvPr/>
          </p:nvSpPr>
          <p:spPr>
            <a:xfrm>
              <a:off x="804076" y="2886796"/>
              <a:ext cx="3414895" cy="2117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0376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Power &amp; Heat via eVinci™ Microreactor</a:t>
              </a:r>
            </a:p>
          </p:txBody>
        </p:sp>
      </p:grpSp>
      <p:graphicFrame>
        <p:nvGraphicFramePr>
          <p:cNvPr id="45" name="Diagram 32">
            <a:extLst>
              <a:ext uri="{FF2B5EF4-FFF2-40B4-BE49-F238E27FC236}">
                <a16:creationId xmlns:a16="http://schemas.microsoft.com/office/drawing/2014/main" xmlns="" id="{27525229-C0B4-4340-B663-AC79154C76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7111843"/>
              </p:ext>
            </p:extLst>
          </p:nvPr>
        </p:nvGraphicFramePr>
        <p:xfrm>
          <a:off x="5029869" y="920921"/>
          <a:ext cx="6954350" cy="5064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7963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85D88178-D6A4-E963-EB01-BE5BB6BEF8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37" b="6186"/>
          <a:stretch/>
        </p:blipFill>
        <p:spPr>
          <a:xfrm>
            <a:off x="0" y="632550"/>
            <a:ext cx="12192000" cy="6225450"/>
          </a:xfrm>
          <a:prstGeom prst="rect">
            <a:avLst/>
          </a:prstGeom>
        </p:spPr>
      </p:pic>
      <p:graphicFrame>
        <p:nvGraphicFramePr>
          <p:cNvPr id="16" name="Object 15" hidden="1">
            <a:extLst>
              <a:ext uri="{FF2B5EF4-FFF2-40B4-BE49-F238E27FC236}">
                <a16:creationId xmlns:a16="http://schemas.microsoft.com/office/drawing/2014/main" xmlns="" id="{061EFD34-3BF5-6EA9-CDE5-6DA4B469CD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think-cell Slide" r:id="rId6" imgW="600" imgH="601" progId="TCLayout.ActiveDocument.1">
                  <p:embed/>
                </p:oleObj>
              </mc:Choice>
              <mc:Fallback>
                <p:oleObj name="think-cell Slide" r:id="rId6" imgW="600" imgH="601" progId="TCLayout.ActiveDocument.1">
                  <p:embed/>
                  <p:pic>
                    <p:nvPicPr>
                      <p:cNvPr id="16" name="Object 15" hidden="1">
                        <a:extLst>
                          <a:ext uri="{FF2B5EF4-FFF2-40B4-BE49-F238E27FC236}">
                            <a16:creationId xmlns:a16="http://schemas.microsoft.com/office/drawing/2014/main" xmlns="" id="{061EFD34-3BF5-6EA9-CDE5-6DA4B469CD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E3B8313-CC45-4FF1-A114-760849041740}"/>
              </a:ext>
            </a:extLst>
          </p:cNvPr>
          <p:cNvSpPr/>
          <p:nvPr/>
        </p:nvSpPr>
        <p:spPr bwMode="auto">
          <a:xfrm>
            <a:off x="5274620" y="1001069"/>
            <a:ext cx="1850101" cy="570852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2171BD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E9E66592-A0B1-0CA0-1FFA-BE9560FCE31D}"/>
              </a:ext>
            </a:extLst>
          </p:cNvPr>
          <p:cNvGrpSpPr/>
          <p:nvPr/>
        </p:nvGrpSpPr>
        <p:grpSpPr>
          <a:xfrm>
            <a:off x="1279847" y="1611338"/>
            <a:ext cx="1988127" cy="3212795"/>
            <a:chOff x="1465219" y="1948006"/>
            <a:chExt cx="1988127" cy="3212795"/>
          </a:xfrm>
        </p:grpSpPr>
        <p:sp>
          <p:nvSpPr>
            <p:cNvPr id="71" name="Rectangle: Rounded Corners 14">
              <a:extLst>
                <a:ext uri="{FF2B5EF4-FFF2-40B4-BE49-F238E27FC236}">
                  <a16:creationId xmlns:a16="http://schemas.microsoft.com/office/drawing/2014/main" xmlns="" id="{5CF7BE61-64BE-1B56-A8C7-C7B978A58933}"/>
                </a:ext>
              </a:extLst>
            </p:cNvPr>
            <p:cNvSpPr/>
            <p:nvPr/>
          </p:nvSpPr>
          <p:spPr bwMode="auto">
            <a:xfrm rot="16200000">
              <a:off x="889599" y="3797392"/>
              <a:ext cx="1526819" cy="375579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2021–2022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BE906B7E-4EC7-4767-84D7-E942DFE0A2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0798" y="3503382"/>
              <a:ext cx="0" cy="1657419"/>
            </a:xfrm>
            <a:prstGeom prst="line">
              <a:avLst/>
            </a:prstGeom>
            <a:ln w="12700">
              <a:solidFill>
                <a:srgbClr val="1F386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Picture 2">
              <a:extLst>
                <a:ext uri="{FF2B5EF4-FFF2-40B4-BE49-F238E27FC236}">
                  <a16:creationId xmlns:a16="http://schemas.microsoft.com/office/drawing/2014/main" xmlns="" id="{FED6C3E0-6E10-38F4-8E0E-8D4B07C22B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584" r="15708"/>
            <a:stretch/>
          </p:blipFill>
          <p:spPr bwMode="auto">
            <a:xfrm>
              <a:off x="1566594" y="1948006"/>
              <a:ext cx="1380333" cy="138033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F2D9B65E-A434-3E56-12C7-106D9A213346}"/>
                </a:ext>
              </a:extLst>
            </p:cNvPr>
            <p:cNvSpPr/>
            <p:nvPr/>
          </p:nvSpPr>
          <p:spPr bwMode="auto">
            <a:xfrm>
              <a:off x="1862570" y="3434907"/>
              <a:ext cx="1590776" cy="124882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Conceptual design complete</a:t>
              </a:r>
            </a:p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Electrical demonstration 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/>
              </a:r>
              <a:b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</a:b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unit operational</a:t>
              </a:r>
            </a:p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Initiated licensing engagement with US and Canadian regulators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66BD4F8A-D75B-CA58-4FA7-E2CB03275A8E}"/>
              </a:ext>
            </a:extLst>
          </p:cNvPr>
          <p:cNvGrpSpPr/>
          <p:nvPr/>
        </p:nvGrpSpPr>
        <p:grpSpPr>
          <a:xfrm>
            <a:off x="5391343" y="2869013"/>
            <a:ext cx="2038730" cy="1788015"/>
            <a:chOff x="5454763" y="3759417"/>
            <a:chExt cx="2038730" cy="1788015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605555CB-6CE9-C995-1B7D-BF862B90F0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94916" y="3987082"/>
              <a:ext cx="0" cy="1212131"/>
            </a:xfrm>
            <a:prstGeom prst="line">
              <a:avLst/>
            </a:prstGeom>
            <a:ln w="12700">
              <a:solidFill>
                <a:srgbClr val="1F386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: Rounded Corners 14">
              <a:extLst>
                <a:ext uri="{FF2B5EF4-FFF2-40B4-BE49-F238E27FC236}">
                  <a16:creationId xmlns:a16="http://schemas.microsoft.com/office/drawing/2014/main" xmlns="" id="{56D68A86-D34F-F44E-E2E8-0BC0F59E1867}"/>
                </a:ext>
              </a:extLst>
            </p:cNvPr>
            <p:cNvSpPr/>
            <p:nvPr/>
          </p:nvSpPr>
          <p:spPr bwMode="auto">
            <a:xfrm rot="16200000">
              <a:off x="4879143" y="4335037"/>
              <a:ext cx="1526819" cy="375579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2024-2025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4138687B-8561-3854-0441-4FC67EEA9987}"/>
                </a:ext>
              </a:extLst>
            </p:cNvPr>
            <p:cNvSpPr/>
            <p:nvPr/>
          </p:nvSpPr>
          <p:spPr bwMode="auto">
            <a:xfrm>
              <a:off x="5778983" y="3939863"/>
              <a:ext cx="1714510" cy="160756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NTR component fabrication</a:t>
              </a:r>
            </a:p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Criticality, transient, and irradiation testing</a:t>
              </a:r>
            </a:p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2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eVinci design for manufacturing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CC3B071A-36AE-2F2E-C609-6C0CF8B54149}"/>
              </a:ext>
            </a:extLst>
          </p:cNvPr>
          <p:cNvGrpSpPr/>
          <p:nvPr/>
        </p:nvGrpSpPr>
        <p:grpSpPr>
          <a:xfrm>
            <a:off x="3362520" y="1368915"/>
            <a:ext cx="1969451" cy="3285538"/>
            <a:chOff x="3575901" y="1158117"/>
            <a:chExt cx="1969451" cy="3285538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F4E99816-E221-8ED7-A451-846838664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2732" y="2585968"/>
              <a:ext cx="0" cy="1661272"/>
            </a:xfrm>
            <a:prstGeom prst="line">
              <a:avLst/>
            </a:prstGeom>
            <a:ln w="12700">
              <a:solidFill>
                <a:srgbClr val="1F386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: Rounded Corners 14">
              <a:extLst>
                <a:ext uri="{FF2B5EF4-FFF2-40B4-BE49-F238E27FC236}">
                  <a16:creationId xmlns:a16="http://schemas.microsoft.com/office/drawing/2014/main" xmlns="" id="{B6A09DB1-A2B5-2904-D934-FB366EF487A8}"/>
                </a:ext>
              </a:extLst>
            </p:cNvPr>
            <p:cNvSpPr/>
            <p:nvPr/>
          </p:nvSpPr>
          <p:spPr bwMode="auto">
            <a:xfrm rot="16200000">
              <a:off x="3000281" y="2924010"/>
              <a:ext cx="1526819" cy="375579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2023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CFEFB4D6-331B-0144-A871-AEDBFE270806}"/>
                </a:ext>
              </a:extLst>
            </p:cNvPr>
            <p:cNvSpPr/>
            <p:nvPr/>
          </p:nvSpPr>
          <p:spPr bwMode="auto">
            <a:xfrm>
              <a:off x="3906792" y="2678574"/>
              <a:ext cx="1638560" cy="176508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NTR design for procurement  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F38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Integrated manufacturing demonstrations and prototyping</a:t>
              </a:r>
            </a:p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Separate effect and component testing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8F4FD7EE-7DA2-C83A-B97A-50103A5B84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31367" y="1158117"/>
              <a:ext cx="1431292" cy="1431292"/>
            </a:xfrm>
            <a:prstGeom prst="rect">
              <a:avLst/>
            </a:prstGeom>
            <a:blipFill dpi="0" rotWithShape="1"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57416" y1="76098" x2="57416" y2="76098"/>
                            <a14:foregroundMark x1="26794" y1="72195" x2="26794" y2="72195"/>
                            <a14:foregroundMark x1="13876" y1="45366" x2="13876" y2="45366"/>
                            <a14:foregroundMark x1="18182" y1="52195" x2="18182" y2="52195"/>
                            <a14:foregroundMark x1="22010" y1="58049" x2="22010" y2="58049"/>
                            <a14:foregroundMark x1="25837" y1="60000" x2="25837" y2="60000"/>
                            <a14:foregroundMark x1="78947" y1="60000" x2="78947" y2="6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B24B4F66-31CB-502B-91E8-8E571324D614}"/>
              </a:ext>
            </a:extLst>
          </p:cNvPr>
          <p:cNvGrpSpPr/>
          <p:nvPr/>
        </p:nvGrpSpPr>
        <p:grpSpPr>
          <a:xfrm>
            <a:off x="7427515" y="1614520"/>
            <a:ext cx="2006471" cy="3150723"/>
            <a:chOff x="7621134" y="2122706"/>
            <a:chExt cx="2006471" cy="3150723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54B63502-17B8-6AD1-30F7-2BF715BCA3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4526" y="3124083"/>
              <a:ext cx="0" cy="1755069"/>
            </a:xfrm>
            <a:prstGeom prst="line">
              <a:avLst/>
            </a:prstGeom>
            <a:ln w="12700">
              <a:solidFill>
                <a:srgbClr val="1F386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: Rounded Corners 14">
              <a:extLst>
                <a:ext uri="{FF2B5EF4-FFF2-40B4-BE49-F238E27FC236}">
                  <a16:creationId xmlns:a16="http://schemas.microsoft.com/office/drawing/2014/main" xmlns="" id="{9786E496-026D-7ABC-9E7B-E43512C7C200}"/>
                </a:ext>
              </a:extLst>
            </p:cNvPr>
            <p:cNvSpPr/>
            <p:nvPr/>
          </p:nvSpPr>
          <p:spPr bwMode="auto">
            <a:xfrm rot="16200000">
              <a:off x="7045514" y="4180374"/>
              <a:ext cx="1526819" cy="375579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2026</a:t>
              </a:r>
              <a:r>
                <a:rPr lang="en-US" sz="1600" b="1" kern="0" dirty="0">
                  <a:solidFill>
                    <a:srgbClr val="1F386C"/>
                  </a:solidFill>
                  <a:latin typeface="Arial" panose="020B0604020202020204"/>
                  <a:cs typeface="Arial"/>
                </a:rPr>
                <a:t>-2027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F386C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786DF3F1-2CE0-13AF-1015-2229967DB9CB}"/>
                </a:ext>
              </a:extLst>
            </p:cNvPr>
            <p:cNvSpPr/>
            <p:nvPr/>
          </p:nvSpPr>
          <p:spPr bwMode="auto">
            <a:xfrm>
              <a:off x="7987622" y="3655240"/>
              <a:ext cx="1639983" cy="161818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NTR installation and operation</a:t>
              </a:r>
            </a:p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Initiate </a:t>
              </a:r>
              <a:r>
                <a:rPr kumimoji="0" lang="en-US" sz="1000" b="0" i="0" u="none" strike="noStrike" kern="0" cap="none" spc="0" normalizeH="0" baseline="0" noProof="0" err="1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eVinci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manufacturing</a:t>
              </a:r>
            </a:p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Power conversion system testing</a:t>
              </a:r>
            </a:p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950" b="0" i="0" u="none" strike="noStrike" kern="0" cap="none" spc="0" normalizeH="0" baseline="0" noProof="0">
                <a:ln>
                  <a:noFill/>
                </a:ln>
                <a:solidFill>
                  <a:srgbClr val="1F38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7" name="6D79747A-7A26-431F-A95F-768E288D4185" descr="View 03b.jpg">
              <a:extLst>
                <a:ext uri="{FF2B5EF4-FFF2-40B4-BE49-F238E27FC236}">
                  <a16:creationId xmlns:a16="http://schemas.microsoft.com/office/drawing/2014/main" xmlns="" id="{5A23F622-CAAD-CDAB-B399-E0AB7E21D2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74" t="-134" r="31807" b="2021"/>
            <a:stretch/>
          </p:blipFill>
          <p:spPr bwMode="auto">
            <a:xfrm>
              <a:off x="7793666" y="2122706"/>
              <a:ext cx="1431292" cy="143129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6480152F-62C2-E2A3-4E11-4C704B8ED49A}"/>
              </a:ext>
            </a:extLst>
          </p:cNvPr>
          <p:cNvGrpSpPr/>
          <p:nvPr/>
        </p:nvGrpSpPr>
        <p:grpSpPr>
          <a:xfrm>
            <a:off x="9344639" y="2872121"/>
            <a:ext cx="1913475" cy="1747590"/>
            <a:chOff x="9779591" y="3982650"/>
            <a:chExt cx="1913475" cy="1747590"/>
          </a:xfrm>
        </p:grpSpPr>
        <p:sp>
          <p:nvSpPr>
            <p:cNvPr id="103" name="Rectangle: Rounded Corners 14">
              <a:extLst>
                <a:ext uri="{FF2B5EF4-FFF2-40B4-BE49-F238E27FC236}">
                  <a16:creationId xmlns:a16="http://schemas.microsoft.com/office/drawing/2014/main" xmlns="" id="{F432F403-E687-D36D-2E0C-DB49440B3A32}"/>
                </a:ext>
              </a:extLst>
            </p:cNvPr>
            <p:cNvSpPr/>
            <p:nvPr/>
          </p:nvSpPr>
          <p:spPr bwMode="auto">
            <a:xfrm rot="16200000">
              <a:off x="9203971" y="4558270"/>
              <a:ext cx="1526819" cy="375579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2027+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907E1A43-50B2-6294-3319-F9EAA49DE586}"/>
                </a:ext>
              </a:extLst>
            </p:cNvPr>
            <p:cNvSpPr/>
            <p:nvPr/>
          </p:nvSpPr>
          <p:spPr bwMode="auto">
            <a:xfrm>
              <a:off x="10138587" y="4538802"/>
              <a:ext cx="1554479" cy="11509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Analysis code validation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15570" marR="0" lvl="0" indent="-11557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4999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err="1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eVinci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design complete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15570" marR="0" lvl="0" indent="-11557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F386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Receive regulatory licensing approvals 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F38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prstClr val="white"/>
                </a:buClr>
                <a:buSzPct val="115000"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F38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370DA178-BEDB-EC7F-CE36-35818417D7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46878" y="4124642"/>
              <a:ext cx="8292" cy="1605598"/>
            </a:xfrm>
            <a:prstGeom prst="line">
              <a:avLst/>
            </a:prstGeom>
            <a:ln w="12700">
              <a:solidFill>
                <a:srgbClr val="1F386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Oval 117">
            <a:extLst>
              <a:ext uri="{FF2B5EF4-FFF2-40B4-BE49-F238E27FC236}">
                <a16:creationId xmlns:a16="http://schemas.microsoft.com/office/drawing/2014/main" xmlns="" id="{6573B394-36B0-FA72-E389-10AF08123B1A}"/>
              </a:ext>
            </a:extLst>
          </p:cNvPr>
          <p:cNvSpPr/>
          <p:nvPr/>
        </p:nvSpPr>
        <p:spPr>
          <a:xfrm>
            <a:off x="3659522" y="1404248"/>
            <a:ext cx="1363283" cy="1363283"/>
          </a:xfrm>
          <a:prstGeom prst="ellipse">
            <a:avLst/>
          </a:prstGeom>
          <a:noFill/>
          <a:ln w="7620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A close-up of a cable&#10;&#10;Description automatically generated">
            <a:extLst>
              <a:ext uri="{FF2B5EF4-FFF2-40B4-BE49-F238E27FC236}">
                <a16:creationId xmlns:a16="http://schemas.microsoft.com/office/drawing/2014/main" xmlns="" id="{B73707FB-18C7-A8E0-D061-51F8AF4862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7333" y="1507916"/>
            <a:ext cx="1408014" cy="13631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3E5D08-A5A9-1082-63A5-F72F279876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00514" y="1612770"/>
            <a:ext cx="2383743" cy="2984363"/>
          </a:xfrm>
          <a:prstGeom prst="rect">
            <a:avLst/>
          </a:prstGeom>
        </p:spPr>
      </p:pic>
      <p:sp>
        <p:nvSpPr>
          <p:cNvPr id="4" name="object 121">
            <a:extLst>
              <a:ext uri="{FF2B5EF4-FFF2-40B4-BE49-F238E27FC236}">
                <a16:creationId xmlns:a16="http://schemas.microsoft.com/office/drawing/2014/main" xmlns="" id="{3309830D-E304-F54F-12DA-892C85E4DAEE}"/>
              </a:ext>
            </a:extLst>
          </p:cNvPr>
          <p:cNvSpPr txBox="1"/>
          <p:nvPr/>
        </p:nvSpPr>
        <p:spPr>
          <a:xfrm>
            <a:off x="5391343" y="6678468"/>
            <a:ext cx="4959985" cy="125675"/>
          </a:xfrm>
          <a:prstGeom prst="rect">
            <a:avLst/>
          </a:prstGeom>
        </p:spPr>
        <p:txBody>
          <a:bodyPr vert="horz" wrap="square" lIns="0" tIns="254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Westinghouse</a:t>
            </a:r>
            <a:r>
              <a:rPr kumimoji="0" lang="en-US" sz="800" b="0" i="0" u="none" strike="noStrike" kern="1200" cap="none" spc="5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Non-</a:t>
            </a:r>
            <a:r>
              <a:rPr kumimoji="0" lang="en-US" sz="800" b="0" i="0" u="none" strike="noStrike" kern="1200" cap="none" spc="-1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Proprietary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Class</a:t>
            </a:r>
            <a:r>
              <a:rPr kumimoji="0" lang="en-US" sz="800" b="0" i="0" u="none" strike="noStrike" kern="1200" cap="none" spc="-2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3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|</a:t>
            </a:r>
            <a:r>
              <a:rPr kumimoji="0" lang="en-US" sz="800" b="0" i="0" u="none" strike="noStrike" kern="1200" cap="none" spc="18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</a:t>
            </a:r>
            <a:r>
              <a:rPr kumimoji="0" lang="en-US" sz="800" b="0" i="0" u="none" strike="noStrike" kern="1200" cap="none" spc="-25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2024 Westinghouse Electric</a:t>
            </a:r>
            <a:r>
              <a:rPr kumimoji="0" lang="en-US" sz="800" b="0" i="0" u="none" strike="noStrike" kern="1200" cap="none" spc="-2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Company LLC.</a:t>
            </a:r>
            <a:r>
              <a:rPr kumimoji="0" lang="en-US" sz="800" b="0" i="0" u="none" strike="noStrike" kern="1200" cap="none" spc="-1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lang="en-US" sz="800" b="0" i="0" u="none" strike="noStrike" kern="1200" cap="none" spc="-25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Rights</a:t>
            </a:r>
            <a:r>
              <a:rPr kumimoji="0" lang="en-US" sz="800" b="0" i="0" u="none" strike="noStrike" kern="1200" cap="none" spc="-15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" b="0" i="0" u="none" strike="noStrike" kern="1200" cap="none" spc="-10" normalizeH="0" baseline="0" noProof="0" dirty="0">
                <a:ln>
                  <a:noFill/>
                </a:ln>
                <a:solidFill>
                  <a:srgbClr val="2434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Reserved.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" name="object 5">
            <a:extLst>
              <a:ext uri="{FF2B5EF4-FFF2-40B4-BE49-F238E27FC236}">
                <a16:creationId xmlns:a16="http://schemas.microsoft.com/office/drawing/2014/main" xmlns="" id="{69F33179-8A2E-7349-F310-207E77F5541C}"/>
              </a:ext>
            </a:extLst>
          </p:cNvPr>
          <p:cNvGrpSpPr/>
          <p:nvPr/>
        </p:nvGrpSpPr>
        <p:grpSpPr>
          <a:xfrm>
            <a:off x="305839" y="612943"/>
            <a:ext cx="3098673" cy="6145128"/>
            <a:chOff x="493013" y="621029"/>
            <a:chExt cx="3098673" cy="6145128"/>
          </a:xfrm>
        </p:grpSpPr>
        <p:sp>
          <p:nvSpPr>
            <p:cNvPr id="11" name="object 6">
              <a:extLst>
                <a:ext uri="{FF2B5EF4-FFF2-40B4-BE49-F238E27FC236}">
                  <a16:creationId xmlns:a16="http://schemas.microsoft.com/office/drawing/2014/main" xmlns="" id="{25BBAF4E-B3CC-34AA-6206-B3A05F9CDD93}"/>
                </a:ext>
              </a:extLst>
            </p:cNvPr>
            <p:cNvSpPr/>
            <p:nvPr/>
          </p:nvSpPr>
          <p:spPr>
            <a:xfrm>
              <a:off x="955166" y="761619"/>
              <a:ext cx="2636520" cy="0"/>
            </a:xfrm>
            <a:custGeom>
              <a:avLst/>
              <a:gdLst/>
              <a:ahLst/>
              <a:cxnLst/>
              <a:rect l="l" t="t" r="r" b="b"/>
              <a:pathLst>
                <a:path w="2636520">
                  <a:moveTo>
                    <a:pt x="0" y="0"/>
                  </a:moveTo>
                  <a:lnTo>
                    <a:pt x="2636100" y="0"/>
                  </a:lnTo>
                </a:path>
              </a:pathLst>
            </a:custGeom>
            <a:ln w="19050">
              <a:solidFill>
                <a:srgbClr val="00397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xmlns="" id="{046666A7-C554-EF0E-F108-1F97DC1C0CB3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3013" y="621029"/>
              <a:ext cx="279653" cy="279653"/>
            </a:xfrm>
            <a:prstGeom prst="rect">
              <a:avLst/>
            </a:prstGeom>
          </p:spPr>
        </p:pic>
        <p:sp>
          <p:nvSpPr>
            <p:cNvPr id="13" name="object 8">
              <a:extLst>
                <a:ext uri="{FF2B5EF4-FFF2-40B4-BE49-F238E27FC236}">
                  <a16:creationId xmlns:a16="http://schemas.microsoft.com/office/drawing/2014/main" xmlns="" id="{567BDC4F-C66C-1C8D-9B63-553148EFDF2C}"/>
                </a:ext>
              </a:extLst>
            </p:cNvPr>
            <p:cNvSpPr/>
            <p:nvPr/>
          </p:nvSpPr>
          <p:spPr>
            <a:xfrm>
              <a:off x="493014" y="6448657"/>
              <a:ext cx="316865" cy="317500"/>
            </a:xfrm>
            <a:custGeom>
              <a:avLst/>
              <a:gdLst/>
              <a:ahLst/>
              <a:cxnLst/>
              <a:rect l="l" t="t" r="r" b="b"/>
              <a:pathLst>
                <a:path w="316865" h="317500">
                  <a:moveTo>
                    <a:pt x="158394" y="317084"/>
                  </a:moveTo>
                  <a:lnTo>
                    <a:pt x="108130" y="309036"/>
                  </a:lnTo>
                  <a:lnTo>
                    <a:pt x="64624" y="286586"/>
                  </a:lnTo>
                  <a:lnTo>
                    <a:pt x="30411" y="252275"/>
                  </a:lnTo>
                  <a:lnTo>
                    <a:pt x="8025" y="208645"/>
                  </a:lnTo>
                  <a:lnTo>
                    <a:pt x="0" y="158238"/>
                  </a:lnTo>
                  <a:lnTo>
                    <a:pt x="8025" y="108127"/>
                  </a:lnTo>
                  <a:lnTo>
                    <a:pt x="30411" y="64678"/>
                  </a:lnTo>
                  <a:lnTo>
                    <a:pt x="64624" y="30459"/>
                  </a:lnTo>
                  <a:lnTo>
                    <a:pt x="108130" y="8043"/>
                  </a:lnTo>
                  <a:lnTo>
                    <a:pt x="158394" y="0"/>
                  </a:lnTo>
                  <a:lnTo>
                    <a:pt x="208425" y="8043"/>
                  </a:lnTo>
                  <a:lnTo>
                    <a:pt x="215252" y="11563"/>
                  </a:lnTo>
                  <a:lnTo>
                    <a:pt x="159001" y="11563"/>
                  </a:lnTo>
                  <a:lnTo>
                    <a:pt x="112499" y="19051"/>
                  </a:lnTo>
                  <a:lnTo>
                    <a:pt x="72174" y="39919"/>
                  </a:lnTo>
                  <a:lnTo>
                    <a:pt x="40412" y="71771"/>
                  </a:lnTo>
                  <a:lnTo>
                    <a:pt x="19604" y="112212"/>
                  </a:lnTo>
                  <a:lnTo>
                    <a:pt x="12137" y="158846"/>
                  </a:lnTo>
                  <a:lnTo>
                    <a:pt x="19604" y="205183"/>
                  </a:lnTo>
                  <a:lnTo>
                    <a:pt x="40412" y="245444"/>
                  </a:lnTo>
                  <a:lnTo>
                    <a:pt x="72174" y="277203"/>
                  </a:lnTo>
                  <a:lnTo>
                    <a:pt x="112499" y="298037"/>
                  </a:lnTo>
                  <a:lnTo>
                    <a:pt x="159001" y="305521"/>
                  </a:lnTo>
                  <a:lnTo>
                    <a:pt x="215232" y="305521"/>
                  </a:lnTo>
                  <a:lnTo>
                    <a:pt x="208425" y="309036"/>
                  </a:lnTo>
                  <a:lnTo>
                    <a:pt x="158394" y="317084"/>
                  </a:lnTo>
                  <a:close/>
                </a:path>
                <a:path w="316865" h="317500">
                  <a:moveTo>
                    <a:pt x="215232" y="305521"/>
                  </a:moveTo>
                  <a:lnTo>
                    <a:pt x="159001" y="305521"/>
                  </a:lnTo>
                  <a:lnTo>
                    <a:pt x="205206" y="298037"/>
                  </a:lnTo>
                  <a:lnTo>
                    <a:pt x="245352" y="277203"/>
                  </a:lnTo>
                  <a:lnTo>
                    <a:pt x="277021" y="245444"/>
                  </a:lnTo>
                  <a:lnTo>
                    <a:pt x="297795" y="205183"/>
                  </a:lnTo>
                  <a:lnTo>
                    <a:pt x="305257" y="158846"/>
                  </a:lnTo>
                  <a:lnTo>
                    <a:pt x="297795" y="112212"/>
                  </a:lnTo>
                  <a:lnTo>
                    <a:pt x="277021" y="71771"/>
                  </a:lnTo>
                  <a:lnTo>
                    <a:pt x="245352" y="39919"/>
                  </a:lnTo>
                  <a:lnTo>
                    <a:pt x="205206" y="19051"/>
                  </a:lnTo>
                  <a:lnTo>
                    <a:pt x="159001" y="11563"/>
                  </a:lnTo>
                  <a:lnTo>
                    <a:pt x="215252" y="11563"/>
                  </a:lnTo>
                  <a:lnTo>
                    <a:pt x="251901" y="30459"/>
                  </a:lnTo>
                  <a:lnTo>
                    <a:pt x="286202" y="64678"/>
                  </a:lnTo>
                  <a:lnTo>
                    <a:pt x="308704" y="108127"/>
                  </a:lnTo>
                  <a:lnTo>
                    <a:pt x="316788" y="158238"/>
                  </a:lnTo>
                  <a:lnTo>
                    <a:pt x="308704" y="208645"/>
                  </a:lnTo>
                  <a:lnTo>
                    <a:pt x="286202" y="252275"/>
                  </a:lnTo>
                  <a:lnTo>
                    <a:pt x="251901" y="286586"/>
                  </a:lnTo>
                  <a:lnTo>
                    <a:pt x="215232" y="305521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xmlns="" id="{9827405F-346F-B592-C731-06D35AF0C55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1273" y="6523516"/>
              <a:ext cx="200268" cy="169801"/>
            </a:xfrm>
            <a:prstGeom prst="rect">
              <a:avLst/>
            </a:prstGeom>
          </p:spPr>
        </p:pic>
        <p:sp>
          <p:nvSpPr>
            <p:cNvPr id="15" name="object 10">
              <a:extLst>
                <a:ext uri="{FF2B5EF4-FFF2-40B4-BE49-F238E27FC236}">
                  <a16:creationId xmlns:a16="http://schemas.microsoft.com/office/drawing/2014/main" xmlns="" id="{ACACEFF0-14AD-D8AD-BB85-53DC27592038}"/>
                </a:ext>
              </a:extLst>
            </p:cNvPr>
            <p:cNvSpPr/>
            <p:nvPr/>
          </p:nvSpPr>
          <p:spPr>
            <a:xfrm>
              <a:off x="852881" y="6535699"/>
              <a:ext cx="952500" cy="180975"/>
            </a:xfrm>
            <a:custGeom>
              <a:avLst/>
              <a:gdLst/>
              <a:ahLst/>
              <a:cxnLst/>
              <a:rect l="l" t="t" r="r" b="b"/>
              <a:pathLst>
                <a:path w="952500" h="180975">
                  <a:moveTo>
                    <a:pt x="132295" y="1816"/>
                  </a:moveTo>
                  <a:lnTo>
                    <a:pt x="108635" y="1816"/>
                  </a:lnTo>
                  <a:lnTo>
                    <a:pt x="94678" y="93116"/>
                  </a:lnTo>
                  <a:lnTo>
                    <a:pt x="78282" y="1816"/>
                  </a:lnTo>
                  <a:lnTo>
                    <a:pt x="53403" y="1816"/>
                  </a:lnTo>
                  <a:lnTo>
                    <a:pt x="37630" y="93116"/>
                  </a:lnTo>
                  <a:lnTo>
                    <a:pt x="23063" y="1816"/>
                  </a:lnTo>
                  <a:lnTo>
                    <a:pt x="0" y="1816"/>
                  </a:lnTo>
                  <a:lnTo>
                    <a:pt x="24282" y="146672"/>
                  </a:lnTo>
                  <a:lnTo>
                    <a:pt x="47942" y="146672"/>
                  </a:lnTo>
                  <a:lnTo>
                    <a:pt x="66154" y="46253"/>
                  </a:lnTo>
                  <a:lnTo>
                    <a:pt x="84353" y="146672"/>
                  </a:lnTo>
                  <a:lnTo>
                    <a:pt x="107416" y="146672"/>
                  </a:lnTo>
                  <a:lnTo>
                    <a:pt x="132295" y="1816"/>
                  </a:lnTo>
                  <a:close/>
                </a:path>
                <a:path w="952500" h="180975">
                  <a:moveTo>
                    <a:pt x="205130" y="70599"/>
                  </a:moveTo>
                  <a:lnTo>
                    <a:pt x="186690" y="34734"/>
                  </a:lnTo>
                  <a:lnTo>
                    <a:pt x="183883" y="34201"/>
                  </a:lnTo>
                  <a:lnTo>
                    <a:pt x="183883" y="70599"/>
                  </a:lnTo>
                  <a:lnTo>
                    <a:pt x="183883" y="74244"/>
                  </a:lnTo>
                  <a:lnTo>
                    <a:pt x="155968" y="74244"/>
                  </a:lnTo>
                  <a:lnTo>
                    <a:pt x="155968" y="70599"/>
                  </a:lnTo>
                  <a:lnTo>
                    <a:pt x="156273" y="63931"/>
                  </a:lnTo>
                  <a:lnTo>
                    <a:pt x="157937" y="56972"/>
                  </a:lnTo>
                  <a:lnTo>
                    <a:pt x="162115" y="51511"/>
                  </a:lnTo>
                  <a:lnTo>
                    <a:pt x="169926" y="49288"/>
                  </a:lnTo>
                  <a:lnTo>
                    <a:pt x="177228" y="51422"/>
                  </a:lnTo>
                  <a:lnTo>
                    <a:pt x="181457" y="56743"/>
                  </a:lnTo>
                  <a:lnTo>
                    <a:pt x="183413" y="63665"/>
                  </a:lnTo>
                  <a:lnTo>
                    <a:pt x="183883" y="70599"/>
                  </a:lnTo>
                  <a:lnTo>
                    <a:pt x="183883" y="34201"/>
                  </a:lnTo>
                  <a:lnTo>
                    <a:pt x="141859" y="42824"/>
                  </a:lnTo>
                  <a:lnTo>
                    <a:pt x="134124" y="71805"/>
                  </a:lnTo>
                  <a:lnTo>
                    <a:pt x="134124" y="94335"/>
                  </a:lnTo>
                  <a:lnTo>
                    <a:pt x="136232" y="120091"/>
                  </a:lnTo>
                  <a:lnTo>
                    <a:pt x="142849" y="137007"/>
                  </a:lnTo>
                  <a:lnTo>
                    <a:pt x="154343" y="146278"/>
                  </a:lnTo>
                  <a:lnTo>
                    <a:pt x="171145" y="149098"/>
                  </a:lnTo>
                  <a:lnTo>
                    <a:pt x="187198" y="145910"/>
                  </a:lnTo>
                  <a:lnTo>
                    <a:pt x="197688" y="137693"/>
                  </a:lnTo>
                  <a:lnTo>
                    <a:pt x="202742" y="127800"/>
                  </a:lnTo>
                  <a:lnTo>
                    <a:pt x="203403" y="126504"/>
                  </a:lnTo>
                  <a:lnTo>
                    <a:pt x="205130" y="114414"/>
                  </a:lnTo>
                  <a:lnTo>
                    <a:pt x="205130" y="107111"/>
                  </a:lnTo>
                  <a:lnTo>
                    <a:pt x="183883" y="107111"/>
                  </a:lnTo>
                  <a:lnTo>
                    <a:pt x="183832" y="120091"/>
                  </a:lnTo>
                  <a:lnTo>
                    <a:pt x="182067" y="127800"/>
                  </a:lnTo>
                  <a:lnTo>
                    <a:pt x="161429" y="127800"/>
                  </a:lnTo>
                  <a:lnTo>
                    <a:pt x="156578" y="123545"/>
                  </a:lnTo>
                  <a:lnTo>
                    <a:pt x="156578" y="93116"/>
                  </a:lnTo>
                  <a:lnTo>
                    <a:pt x="205130" y="93116"/>
                  </a:lnTo>
                  <a:lnTo>
                    <a:pt x="205130" y="74244"/>
                  </a:lnTo>
                  <a:lnTo>
                    <a:pt x="205130" y="70599"/>
                  </a:lnTo>
                  <a:close/>
                </a:path>
                <a:path w="952500" h="180975">
                  <a:moveTo>
                    <a:pt x="339852" y="33464"/>
                  </a:moveTo>
                  <a:lnTo>
                    <a:pt x="322859" y="33464"/>
                  </a:lnTo>
                  <a:lnTo>
                    <a:pt x="322859" y="13385"/>
                  </a:lnTo>
                  <a:lnTo>
                    <a:pt x="302831" y="13385"/>
                  </a:lnTo>
                  <a:lnTo>
                    <a:pt x="302831" y="33464"/>
                  </a:lnTo>
                  <a:lnTo>
                    <a:pt x="255498" y="33464"/>
                  </a:lnTo>
                  <a:lnTo>
                    <a:pt x="240233" y="35737"/>
                  </a:lnTo>
                  <a:lnTo>
                    <a:pt x="228561" y="42062"/>
                  </a:lnTo>
                  <a:lnTo>
                    <a:pt x="221107" y="51701"/>
                  </a:lnTo>
                  <a:lnTo>
                    <a:pt x="218478" y="63893"/>
                  </a:lnTo>
                  <a:lnTo>
                    <a:pt x="219684" y="73964"/>
                  </a:lnTo>
                  <a:lnTo>
                    <a:pt x="255498" y="105283"/>
                  </a:lnTo>
                  <a:lnTo>
                    <a:pt x="260959" y="108331"/>
                  </a:lnTo>
                  <a:lnTo>
                    <a:pt x="267627" y="113804"/>
                  </a:lnTo>
                  <a:lnTo>
                    <a:pt x="265201" y="121107"/>
                  </a:lnTo>
                  <a:lnTo>
                    <a:pt x="263994" y="126580"/>
                  </a:lnTo>
                  <a:lnTo>
                    <a:pt x="260959" y="129628"/>
                  </a:lnTo>
                  <a:lnTo>
                    <a:pt x="236677" y="109550"/>
                  </a:lnTo>
                  <a:lnTo>
                    <a:pt x="236677" y="108331"/>
                  </a:lnTo>
                  <a:lnTo>
                    <a:pt x="216052" y="108331"/>
                  </a:lnTo>
                  <a:lnTo>
                    <a:pt x="216052" y="111975"/>
                  </a:lnTo>
                  <a:lnTo>
                    <a:pt x="218935" y="126771"/>
                  </a:lnTo>
                  <a:lnTo>
                    <a:pt x="226822" y="138531"/>
                  </a:lnTo>
                  <a:lnTo>
                    <a:pt x="238582" y="146304"/>
                  </a:lnTo>
                  <a:lnTo>
                    <a:pt x="253072" y="149098"/>
                  </a:lnTo>
                  <a:lnTo>
                    <a:pt x="266242" y="147358"/>
                  </a:lnTo>
                  <a:lnTo>
                    <a:pt x="277495" y="141947"/>
                  </a:lnTo>
                  <a:lnTo>
                    <a:pt x="285330" y="132676"/>
                  </a:lnTo>
                  <a:lnTo>
                    <a:pt x="288264" y="119278"/>
                  </a:lnTo>
                  <a:lnTo>
                    <a:pt x="287312" y="110109"/>
                  </a:lnTo>
                  <a:lnTo>
                    <a:pt x="284251" y="102463"/>
                  </a:lnTo>
                  <a:lnTo>
                    <a:pt x="278790" y="96088"/>
                  </a:lnTo>
                  <a:lnTo>
                    <a:pt x="270662" y="90678"/>
                  </a:lnTo>
                  <a:lnTo>
                    <a:pt x="248818" y="79108"/>
                  </a:lnTo>
                  <a:lnTo>
                    <a:pt x="242747" y="74244"/>
                  </a:lnTo>
                  <a:lnTo>
                    <a:pt x="239115" y="69989"/>
                  </a:lnTo>
                  <a:lnTo>
                    <a:pt x="239712" y="62687"/>
                  </a:lnTo>
                  <a:lnTo>
                    <a:pt x="240322" y="59639"/>
                  </a:lnTo>
                  <a:lnTo>
                    <a:pt x="242138" y="52946"/>
                  </a:lnTo>
                  <a:lnTo>
                    <a:pt x="302831" y="52946"/>
                  </a:lnTo>
                  <a:lnTo>
                    <a:pt x="302831" y="129019"/>
                  </a:lnTo>
                  <a:lnTo>
                    <a:pt x="304647" y="134493"/>
                  </a:lnTo>
                  <a:lnTo>
                    <a:pt x="305866" y="139369"/>
                  </a:lnTo>
                  <a:lnTo>
                    <a:pt x="308292" y="142405"/>
                  </a:lnTo>
                  <a:lnTo>
                    <a:pt x="310718" y="146672"/>
                  </a:lnTo>
                  <a:lnTo>
                    <a:pt x="333781" y="146672"/>
                  </a:lnTo>
                  <a:lnTo>
                    <a:pt x="330136" y="143014"/>
                  </a:lnTo>
                  <a:lnTo>
                    <a:pt x="328320" y="139979"/>
                  </a:lnTo>
                  <a:lnTo>
                    <a:pt x="327101" y="135102"/>
                  </a:lnTo>
                  <a:lnTo>
                    <a:pt x="325285" y="130848"/>
                  </a:lnTo>
                  <a:lnTo>
                    <a:pt x="323469" y="125374"/>
                  </a:lnTo>
                  <a:lnTo>
                    <a:pt x="323469" y="119278"/>
                  </a:lnTo>
                  <a:lnTo>
                    <a:pt x="323469" y="52946"/>
                  </a:lnTo>
                  <a:lnTo>
                    <a:pt x="339852" y="52946"/>
                  </a:lnTo>
                  <a:lnTo>
                    <a:pt x="339852" y="33464"/>
                  </a:lnTo>
                  <a:close/>
                </a:path>
                <a:path w="952500" h="180975">
                  <a:moveTo>
                    <a:pt x="373227" y="34074"/>
                  </a:moveTo>
                  <a:lnTo>
                    <a:pt x="351993" y="34074"/>
                  </a:lnTo>
                  <a:lnTo>
                    <a:pt x="351993" y="146672"/>
                  </a:lnTo>
                  <a:lnTo>
                    <a:pt x="373227" y="146672"/>
                  </a:lnTo>
                  <a:lnTo>
                    <a:pt x="373227" y="34074"/>
                  </a:lnTo>
                  <a:close/>
                </a:path>
                <a:path w="952500" h="180975">
                  <a:moveTo>
                    <a:pt x="374446" y="4864"/>
                  </a:moveTo>
                  <a:lnTo>
                    <a:pt x="369582" y="0"/>
                  </a:lnTo>
                  <a:lnTo>
                    <a:pt x="356235" y="0"/>
                  </a:lnTo>
                  <a:lnTo>
                    <a:pt x="350774" y="4864"/>
                  </a:lnTo>
                  <a:lnTo>
                    <a:pt x="350774" y="18249"/>
                  </a:lnTo>
                  <a:lnTo>
                    <a:pt x="356235" y="23126"/>
                  </a:lnTo>
                  <a:lnTo>
                    <a:pt x="369582" y="23126"/>
                  </a:lnTo>
                  <a:lnTo>
                    <a:pt x="374446" y="18249"/>
                  </a:lnTo>
                  <a:lnTo>
                    <a:pt x="374446" y="4864"/>
                  </a:lnTo>
                  <a:close/>
                </a:path>
                <a:path w="952500" h="180975">
                  <a:moveTo>
                    <a:pt x="455764" y="60248"/>
                  </a:moveTo>
                  <a:lnTo>
                    <a:pt x="453910" y="49618"/>
                  </a:lnTo>
                  <a:lnTo>
                    <a:pt x="448703" y="40462"/>
                  </a:lnTo>
                  <a:lnTo>
                    <a:pt x="440651" y="34061"/>
                  </a:lnTo>
                  <a:lnTo>
                    <a:pt x="430276" y="31648"/>
                  </a:lnTo>
                  <a:lnTo>
                    <a:pt x="419963" y="31648"/>
                  </a:lnTo>
                  <a:lnTo>
                    <a:pt x="413893" y="34683"/>
                  </a:lnTo>
                  <a:lnTo>
                    <a:pt x="407822" y="43205"/>
                  </a:lnTo>
                  <a:lnTo>
                    <a:pt x="407822" y="33464"/>
                  </a:lnTo>
                  <a:lnTo>
                    <a:pt x="387794" y="33464"/>
                  </a:lnTo>
                  <a:lnTo>
                    <a:pt x="387794" y="146672"/>
                  </a:lnTo>
                  <a:lnTo>
                    <a:pt x="408432" y="146672"/>
                  </a:lnTo>
                  <a:lnTo>
                    <a:pt x="408432" y="57200"/>
                  </a:lnTo>
                  <a:lnTo>
                    <a:pt x="415099" y="51117"/>
                  </a:lnTo>
                  <a:lnTo>
                    <a:pt x="422389" y="51117"/>
                  </a:lnTo>
                  <a:lnTo>
                    <a:pt x="427850" y="51117"/>
                  </a:lnTo>
                  <a:lnTo>
                    <a:pt x="434517" y="56591"/>
                  </a:lnTo>
                  <a:lnTo>
                    <a:pt x="434517" y="146672"/>
                  </a:lnTo>
                  <a:lnTo>
                    <a:pt x="455764" y="146672"/>
                  </a:lnTo>
                  <a:lnTo>
                    <a:pt x="455764" y="60248"/>
                  </a:lnTo>
                  <a:close/>
                </a:path>
                <a:path w="952500" h="180975">
                  <a:moveTo>
                    <a:pt x="551040" y="45034"/>
                  </a:moveTo>
                  <a:lnTo>
                    <a:pt x="550964" y="36436"/>
                  </a:lnTo>
                  <a:lnTo>
                    <a:pt x="545579" y="31038"/>
                  </a:lnTo>
                  <a:lnTo>
                    <a:pt x="533438" y="31038"/>
                  </a:lnTo>
                  <a:lnTo>
                    <a:pt x="528650" y="36436"/>
                  </a:lnTo>
                  <a:lnTo>
                    <a:pt x="528650" y="44424"/>
                  </a:lnTo>
                  <a:lnTo>
                    <a:pt x="529196" y="45034"/>
                  </a:lnTo>
                  <a:lnTo>
                    <a:pt x="528586" y="44361"/>
                  </a:lnTo>
                  <a:lnTo>
                    <a:pt x="524929" y="40309"/>
                  </a:lnTo>
                  <a:lnTo>
                    <a:pt x="519176" y="36436"/>
                  </a:lnTo>
                  <a:lnTo>
                    <a:pt x="514629" y="34874"/>
                  </a:lnTo>
                  <a:lnTo>
                    <a:pt x="514629" y="74244"/>
                  </a:lnTo>
                  <a:lnTo>
                    <a:pt x="514083" y="83629"/>
                  </a:lnTo>
                  <a:lnTo>
                    <a:pt x="512051" y="91821"/>
                  </a:lnTo>
                  <a:lnTo>
                    <a:pt x="507974" y="97612"/>
                  </a:lnTo>
                  <a:lnTo>
                    <a:pt x="501281" y="99809"/>
                  </a:lnTo>
                  <a:lnTo>
                    <a:pt x="494322" y="97866"/>
                  </a:lnTo>
                  <a:lnTo>
                    <a:pt x="490283" y="92506"/>
                  </a:lnTo>
                  <a:lnTo>
                    <a:pt x="488391" y="84404"/>
                  </a:lnTo>
                  <a:lnTo>
                    <a:pt x="487934" y="74244"/>
                  </a:lnTo>
                  <a:lnTo>
                    <a:pt x="488480" y="64541"/>
                  </a:lnTo>
                  <a:lnTo>
                    <a:pt x="490512" y="56819"/>
                  </a:lnTo>
                  <a:lnTo>
                    <a:pt x="494588" y="51739"/>
                  </a:lnTo>
                  <a:lnTo>
                    <a:pt x="501281" y="49898"/>
                  </a:lnTo>
                  <a:lnTo>
                    <a:pt x="507974" y="51473"/>
                  </a:lnTo>
                  <a:lnTo>
                    <a:pt x="512051" y="56134"/>
                  </a:lnTo>
                  <a:lnTo>
                    <a:pt x="514083" y="63766"/>
                  </a:lnTo>
                  <a:lnTo>
                    <a:pt x="514629" y="74244"/>
                  </a:lnTo>
                  <a:lnTo>
                    <a:pt x="514629" y="34874"/>
                  </a:lnTo>
                  <a:lnTo>
                    <a:pt x="511619" y="33820"/>
                  </a:lnTo>
                  <a:lnTo>
                    <a:pt x="501891" y="32854"/>
                  </a:lnTo>
                  <a:lnTo>
                    <a:pt x="481723" y="37096"/>
                  </a:lnTo>
                  <a:lnTo>
                    <a:pt x="471690" y="47548"/>
                  </a:lnTo>
                  <a:lnTo>
                    <a:pt x="468261" y="60845"/>
                  </a:lnTo>
                  <a:lnTo>
                    <a:pt x="467906" y="73634"/>
                  </a:lnTo>
                  <a:lnTo>
                    <a:pt x="468249" y="86042"/>
                  </a:lnTo>
                  <a:lnTo>
                    <a:pt x="471614" y="100266"/>
                  </a:lnTo>
                  <a:lnTo>
                    <a:pt x="481469" y="111975"/>
                  </a:lnTo>
                  <a:lnTo>
                    <a:pt x="484403" y="112699"/>
                  </a:lnTo>
                  <a:lnTo>
                    <a:pt x="477799" y="114173"/>
                  </a:lnTo>
                  <a:lnTo>
                    <a:pt x="472300" y="118440"/>
                  </a:lnTo>
                  <a:lnTo>
                    <a:pt x="468845" y="124650"/>
                  </a:lnTo>
                  <a:lnTo>
                    <a:pt x="467906" y="132067"/>
                  </a:lnTo>
                  <a:lnTo>
                    <a:pt x="468503" y="139979"/>
                  </a:lnTo>
                  <a:lnTo>
                    <a:pt x="472147" y="144843"/>
                  </a:lnTo>
                  <a:lnTo>
                    <a:pt x="482460" y="146672"/>
                  </a:lnTo>
                  <a:lnTo>
                    <a:pt x="467296" y="149098"/>
                  </a:lnTo>
                  <a:lnTo>
                    <a:pt x="467906" y="158229"/>
                  </a:lnTo>
                  <a:lnTo>
                    <a:pt x="467906" y="163715"/>
                  </a:lnTo>
                  <a:lnTo>
                    <a:pt x="469290" y="171246"/>
                  </a:lnTo>
                  <a:lnTo>
                    <a:pt x="473595" y="176568"/>
                  </a:lnTo>
                  <a:lnTo>
                    <a:pt x="480961" y="179717"/>
                  </a:lnTo>
                  <a:lnTo>
                    <a:pt x="491566" y="180746"/>
                  </a:lnTo>
                  <a:lnTo>
                    <a:pt x="519480" y="180746"/>
                  </a:lnTo>
                  <a:lnTo>
                    <a:pt x="548005" y="153974"/>
                  </a:lnTo>
                  <a:lnTo>
                    <a:pt x="546620" y="146672"/>
                  </a:lnTo>
                  <a:lnTo>
                    <a:pt x="546100" y="143916"/>
                  </a:lnTo>
                  <a:lnTo>
                    <a:pt x="540956" y="136017"/>
                  </a:lnTo>
                  <a:lnTo>
                    <a:pt x="532053" y="130860"/>
                  </a:lnTo>
                  <a:lnTo>
                    <a:pt x="531622" y="130810"/>
                  </a:lnTo>
                  <a:lnTo>
                    <a:pt x="531622" y="147891"/>
                  </a:lnTo>
                  <a:lnTo>
                    <a:pt x="531622" y="163715"/>
                  </a:lnTo>
                  <a:lnTo>
                    <a:pt x="484898" y="163715"/>
                  </a:lnTo>
                  <a:lnTo>
                    <a:pt x="484898" y="146672"/>
                  </a:lnTo>
                  <a:lnTo>
                    <a:pt x="523735" y="146672"/>
                  </a:lnTo>
                  <a:lnTo>
                    <a:pt x="531622" y="147891"/>
                  </a:lnTo>
                  <a:lnTo>
                    <a:pt x="531622" y="130810"/>
                  </a:lnTo>
                  <a:lnTo>
                    <a:pt x="518883" y="129019"/>
                  </a:lnTo>
                  <a:lnTo>
                    <a:pt x="484898" y="129019"/>
                  </a:lnTo>
                  <a:lnTo>
                    <a:pt x="484898" y="112814"/>
                  </a:lnTo>
                  <a:lnTo>
                    <a:pt x="501281" y="116852"/>
                  </a:lnTo>
                  <a:lnTo>
                    <a:pt x="519087" y="112585"/>
                  </a:lnTo>
                  <a:lnTo>
                    <a:pt x="519811" y="112420"/>
                  </a:lnTo>
                  <a:lnTo>
                    <a:pt x="529805" y="101485"/>
                  </a:lnTo>
                  <a:lnTo>
                    <a:pt x="530288" y="99809"/>
                  </a:lnTo>
                  <a:lnTo>
                    <a:pt x="533882" y="87579"/>
                  </a:lnTo>
                  <a:lnTo>
                    <a:pt x="534657" y="74244"/>
                  </a:lnTo>
                  <a:lnTo>
                    <a:pt x="534606" y="68707"/>
                  </a:lnTo>
                  <a:lnTo>
                    <a:pt x="534200" y="62382"/>
                  </a:lnTo>
                  <a:lnTo>
                    <a:pt x="533120" y="55587"/>
                  </a:lnTo>
                  <a:lnTo>
                    <a:pt x="531380" y="49898"/>
                  </a:lnTo>
                  <a:lnTo>
                    <a:pt x="531012" y="48679"/>
                  </a:lnTo>
                  <a:lnTo>
                    <a:pt x="532841" y="51117"/>
                  </a:lnTo>
                  <a:lnTo>
                    <a:pt x="535876" y="52946"/>
                  </a:lnTo>
                  <a:lnTo>
                    <a:pt x="539508" y="52946"/>
                  </a:lnTo>
                  <a:lnTo>
                    <a:pt x="545579" y="53555"/>
                  </a:lnTo>
                  <a:lnTo>
                    <a:pt x="551040" y="48679"/>
                  </a:lnTo>
                  <a:lnTo>
                    <a:pt x="551040" y="45034"/>
                  </a:lnTo>
                  <a:close/>
                </a:path>
                <a:path w="952500" h="180975">
                  <a:moveTo>
                    <a:pt x="625690" y="58420"/>
                  </a:moveTo>
                  <a:lnTo>
                    <a:pt x="624090" y="48590"/>
                  </a:lnTo>
                  <a:lnTo>
                    <a:pt x="619239" y="40005"/>
                  </a:lnTo>
                  <a:lnTo>
                    <a:pt x="611098" y="33947"/>
                  </a:lnTo>
                  <a:lnTo>
                    <a:pt x="599592" y="31648"/>
                  </a:lnTo>
                  <a:lnTo>
                    <a:pt x="588060" y="31648"/>
                  </a:lnTo>
                  <a:lnTo>
                    <a:pt x="583819" y="36512"/>
                  </a:lnTo>
                  <a:lnTo>
                    <a:pt x="578358" y="43205"/>
                  </a:lnTo>
                  <a:lnTo>
                    <a:pt x="578358" y="1816"/>
                  </a:lnTo>
                  <a:lnTo>
                    <a:pt x="556501" y="1816"/>
                  </a:lnTo>
                  <a:lnTo>
                    <a:pt x="556501" y="146672"/>
                  </a:lnTo>
                  <a:lnTo>
                    <a:pt x="578358" y="146672"/>
                  </a:lnTo>
                  <a:lnTo>
                    <a:pt x="578358" y="56591"/>
                  </a:lnTo>
                  <a:lnTo>
                    <a:pt x="582599" y="50507"/>
                  </a:lnTo>
                  <a:lnTo>
                    <a:pt x="601408" y="50507"/>
                  </a:lnTo>
                  <a:lnTo>
                    <a:pt x="605053" y="56591"/>
                  </a:lnTo>
                  <a:lnTo>
                    <a:pt x="605053" y="146672"/>
                  </a:lnTo>
                  <a:lnTo>
                    <a:pt x="625690" y="146672"/>
                  </a:lnTo>
                  <a:lnTo>
                    <a:pt x="625690" y="58420"/>
                  </a:lnTo>
                  <a:close/>
                </a:path>
                <a:path w="952500" h="180975">
                  <a:moveTo>
                    <a:pt x="706399" y="67551"/>
                  </a:moveTo>
                  <a:lnTo>
                    <a:pt x="703567" y="51117"/>
                  </a:lnTo>
                  <a:lnTo>
                    <a:pt x="703491" y="50647"/>
                  </a:lnTo>
                  <a:lnTo>
                    <a:pt x="695858" y="39560"/>
                  </a:lnTo>
                  <a:lnTo>
                    <a:pt x="686981" y="34531"/>
                  </a:lnTo>
                  <a:lnTo>
                    <a:pt x="686981" y="59639"/>
                  </a:lnTo>
                  <a:lnTo>
                    <a:pt x="686981" y="122326"/>
                  </a:lnTo>
                  <a:lnTo>
                    <a:pt x="681520" y="128409"/>
                  </a:lnTo>
                  <a:lnTo>
                    <a:pt x="664527" y="128409"/>
                  </a:lnTo>
                  <a:lnTo>
                    <a:pt x="659676" y="122326"/>
                  </a:lnTo>
                  <a:lnTo>
                    <a:pt x="659676" y="59639"/>
                  </a:lnTo>
                  <a:lnTo>
                    <a:pt x="662101" y="51117"/>
                  </a:lnTo>
                  <a:lnTo>
                    <a:pt x="684555" y="51117"/>
                  </a:lnTo>
                  <a:lnTo>
                    <a:pt x="686981" y="59639"/>
                  </a:lnTo>
                  <a:lnTo>
                    <a:pt x="686981" y="34531"/>
                  </a:lnTo>
                  <a:lnTo>
                    <a:pt x="685152" y="33489"/>
                  </a:lnTo>
                  <a:lnTo>
                    <a:pt x="673023" y="31648"/>
                  </a:lnTo>
                  <a:lnTo>
                    <a:pt x="660387" y="33489"/>
                  </a:lnTo>
                  <a:lnTo>
                    <a:pt x="649732" y="39560"/>
                  </a:lnTo>
                  <a:lnTo>
                    <a:pt x="642391" y="50647"/>
                  </a:lnTo>
                  <a:lnTo>
                    <a:pt x="639648" y="67551"/>
                  </a:lnTo>
                  <a:lnTo>
                    <a:pt x="639648" y="117462"/>
                  </a:lnTo>
                  <a:lnTo>
                    <a:pt x="642048" y="130619"/>
                  </a:lnTo>
                  <a:lnTo>
                    <a:pt x="648830" y="140589"/>
                  </a:lnTo>
                  <a:lnTo>
                    <a:pt x="659358" y="146900"/>
                  </a:lnTo>
                  <a:lnTo>
                    <a:pt x="673023" y="149098"/>
                  </a:lnTo>
                  <a:lnTo>
                    <a:pt x="687197" y="146900"/>
                  </a:lnTo>
                  <a:lnTo>
                    <a:pt x="697674" y="140589"/>
                  </a:lnTo>
                  <a:lnTo>
                    <a:pt x="704176" y="130619"/>
                  </a:lnTo>
                  <a:lnTo>
                    <a:pt x="704545" y="128409"/>
                  </a:lnTo>
                  <a:lnTo>
                    <a:pt x="706399" y="117462"/>
                  </a:lnTo>
                  <a:lnTo>
                    <a:pt x="706399" y="67551"/>
                  </a:lnTo>
                  <a:close/>
                </a:path>
                <a:path w="952500" h="180975">
                  <a:moveTo>
                    <a:pt x="787717" y="33464"/>
                  </a:moveTo>
                  <a:lnTo>
                    <a:pt x="767702" y="33464"/>
                  </a:lnTo>
                  <a:lnTo>
                    <a:pt x="767702" y="121716"/>
                  </a:lnTo>
                  <a:lnTo>
                    <a:pt x="762228" y="129628"/>
                  </a:lnTo>
                  <a:lnTo>
                    <a:pt x="746455" y="129628"/>
                  </a:lnTo>
                  <a:lnTo>
                    <a:pt x="741603" y="126580"/>
                  </a:lnTo>
                  <a:lnTo>
                    <a:pt x="741603" y="33464"/>
                  </a:lnTo>
                  <a:lnTo>
                    <a:pt x="720966" y="33464"/>
                  </a:lnTo>
                  <a:lnTo>
                    <a:pt x="720966" y="112585"/>
                  </a:lnTo>
                  <a:lnTo>
                    <a:pt x="722287" y="128054"/>
                  </a:lnTo>
                  <a:lnTo>
                    <a:pt x="726503" y="139522"/>
                  </a:lnTo>
                  <a:lnTo>
                    <a:pt x="734021" y="146646"/>
                  </a:lnTo>
                  <a:lnTo>
                    <a:pt x="745236" y="149098"/>
                  </a:lnTo>
                  <a:lnTo>
                    <a:pt x="751827" y="148310"/>
                  </a:lnTo>
                  <a:lnTo>
                    <a:pt x="757834" y="145986"/>
                  </a:lnTo>
                  <a:lnTo>
                    <a:pt x="763168" y="142176"/>
                  </a:lnTo>
                  <a:lnTo>
                    <a:pt x="767702" y="136931"/>
                  </a:lnTo>
                  <a:lnTo>
                    <a:pt x="767702" y="146672"/>
                  </a:lnTo>
                  <a:lnTo>
                    <a:pt x="787717" y="146672"/>
                  </a:lnTo>
                  <a:lnTo>
                    <a:pt x="787717" y="33464"/>
                  </a:lnTo>
                  <a:close/>
                </a:path>
                <a:path w="952500" h="180975">
                  <a:moveTo>
                    <a:pt x="870254" y="117462"/>
                  </a:moveTo>
                  <a:lnTo>
                    <a:pt x="832637" y="74244"/>
                  </a:lnTo>
                  <a:lnTo>
                    <a:pt x="823226" y="65405"/>
                  </a:lnTo>
                  <a:lnTo>
                    <a:pt x="823379" y="57429"/>
                  </a:lnTo>
                  <a:lnTo>
                    <a:pt x="829221" y="52082"/>
                  </a:lnTo>
                  <a:lnTo>
                    <a:pt x="836879" y="51117"/>
                  </a:lnTo>
                  <a:lnTo>
                    <a:pt x="847801" y="54165"/>
                  </a:lnTo>
                  <a:lnTo>
                    <a:pt x="847801" y="67551"/>
                  </a:lnTo>
                  <a:lnTo>
                    <a:pt x="868438" y="67551"/>
                  </a:lnTo>
                  <a:lnTo>
                    <a:pt x="868006" y="61937"/>
                  </a:lnTo>
                  <a:lnTo>
                    <a:pt x="864920" y="51117"/>
                  </a:lnTo>
                  <a:lnTo>
                    <a:pt x="864501" y="49618"/>
                  </a:lnTo>
                  <a:lnTo>
                    <a:pt x="854608" y="37249"/>
                  </a:lnTo>
                  <a:lnTo>
                    <a:pt x="835063" y="31648"/>
                  </a:lnTo>
                  <a:lnTo>
                    <a:pt x="822769" y="33680"/>
                  </a:lnTo>
                  <a:lnTo>
                    <a:pt x="812304" y="39700"/>
                  </a:lnTo>
                  <a:lnTo>
                    <a:pt x="805027" y="49593"/>
                  </a:lnTo>
                  <a:lnTo>
                    <a:pt x="802284" y="63284"/>
                  </a:lnTo>
                  <a:lnTo>
                    <a:pt x="803402" y="72301"/>
                  </a:lnTo>
                  <a:lnTo>
                    <a:pt x="806615" y="80098"/>
                  </a:lnTo>
                  <a:lnTo>
                    <a:pt x="811758" y="86652"/>
                  </a:lnTo>
                  <a:lnTo>
                    <a:pt x="818680" y="91897"/>
                  </a:lnTo>
                  <a:lnTo>
                    <a:pt x="837488" y="103454"/>
                  </a:lnTo>
                  <a:lnTo>
                    <a:pt x="846709" y="111810"/>
                  </a:lnTo>
                  <a:lnTo>
                    <a:pt x="848029" y="120116"/>
                  </a:lnTo>
                  <a:lnTo>
                    <a:pt x="844232" y="126479"/>
                  </a:lnTo>
                  <a:lnTo>
                    <a:pt x="838098" y="129019"/>
                  </a:lnTo>
                  <a:lnTo>
                    <a:pt x="829868" y="127152"/>
                  </a:lnTo>
                  <a:lnTo>
                    <a:pt x="824217" y="122326"/>
                  </a:lnTo>
                  <a:lnTo>
                    <a:pt x="820940" y="115671"/>
                  </a:lnTo>
                  <a:lnTo>
                    <a:pt x="819962" y="108839"/>
                  </a:lnTo>
                  <a:lnTo>
                    <a:pt x="819886" y="107111"/>
                  </a:lnTo>
                  <a:lnTo>
                    <a:pt x="799249" y="107111"/>
                  </a:lnTo>
                  <a:lnTo>
                    <a:pt x="799249" y="109550"/>
                  </a:lnTo>
                  <a:lnTo>
                    <a:pt x="801268" y="123177"/>
                  </a:lnTo>
                  <a:lnTo>
                    <a:pt x="807593" y="135940"/>
                  </a:lnTo>
                  <a:lnTo>
                    <a:pt x="818705" y="145402"/>
                  </a:lnTo>
                  <a:lnTo>
                    <a:pt x="835063" y="149098"/>
                  </a:lnTo>
                  <a:lnTo>
                    <a:pt x="849172" y="147154"/>
                  </a:lnTo>
                  <a:lnTo>
                    <a:pt x="860171" y="141262"/>
                  </a:lnTo>
                  <a:lnTo>
                    <a:pt x="867410" y="131381"/>
                  </a:lnTo>
                  <a:lnTo>
                    <a:pt x="867892" y="129019"/>
                  </a:lnTo>
                  <a:lnTo>
                    <a:pt x="870254" y="117462"/>
                  </a:lnTo>
                  <a:close/>
                </a:path>
                <a:path w="952500" h="180975">
                  <a:moveTo>
                    <a:pt x="952182" y="70599"/>
                  </a:moveTo>
                  <a:lnTo>
                    <a:pt x="933754" y="34734"/>
                  </a:lnTo>
                  <a:lnTo>
                    <a:pt x="930338" y="34086"/>
                  </a:lnTo>
                  <a:lnTo>
                    <a:pt x="930338" y="62077"/>
                  </a:lnTo>
                  <a:lnTo>
                    <a:pt x="930338" y="74244"/>
                  </a:lnTo>
                  <a:lnTo>
                    <a:pt x="902423" y="74244"/>
                  </a:lnTo>
                  <a:lnTo>
                    <a:pt x="902423" y="70599"/>
                  </a:lnTo>
                  <a:lnTo>
                    <a:pt x="902817" y="63931"/>
                  </a:lnTo>
                  <a:lnTo>
                    <a:pt x="904697" y="56972"/>
                  </a:lnTo>
                  <a:lnTo>
                    <a:pt x="909078" y="51511"/>
                  </a:lnTo>
                  <a:lnTo>
                    <a:pt x="916990" y="49288"/>
                  </a:lnTo>
                  <a:lnTo>
                    <a:pt x="929119" y="49288"/>
                  </a:lnTo>
                  <a:lnTo>
                    <a:pt x="930338" y="62077"/>
                  </a:lnTo>
                  <a:lnTo>
                    <a:pt x="930338" y="34086"/>
                  </a:lnTo>
                  <a:lnTo>
                    <a:pt x="888619" y="42824"/>
                  </a:lnTo>
                  <a:lnTo>
                    <a:pt x="880579" y="71805"/>
                  </a:lnTo>
                  <a:lnTo>
                    <a:pt x="880579" y="94322"/>
                  </a:lnTo>
                  <a:lnTo>
                    <a:pt x="882789" y="120091"/>
                  </a:lnTo>
                  <a:lnTo>
                    <a:pt x="889596" y="137007"/>
                  </a:lnTo>
                  <a:lnTo>
                    <a:pt x="901319" y="146278"/>
                  </a:lnTo>
                  <a:lnTo>
                    <a:pt x="918197" y="149098"/>
                  </a:lnTo>
                  <a:lnTo>
                    <a:pt x="934262" y="145910"/>
                  </a:lnTo>
                  <a:lnTo>
                    <a:pt x="944753" y="137693"/>
                  </a:lnTo>
                  <a:lnTo>
                    <a:pt x="949794" y="127800"/>
                  </a:lnTo>
                  <a:lnTo>
                    <a:pt x="950455" y="126504"/>
                  </a:lnTo>
                  <a:lnTo>
                    <a:pt x="952182" y="114414"/>
                  </a:lnTo>
                  <a:lnTo>
                    <a:pt x="952182" y="107111"/>
                  </a:lnTo>
                  <a:lnTo>
                    <a:pt x="930338" y="107111"/>
                  </a:lnTo>
                  <a:lnTo>
                    <a:pt x="930313" y="120091"/>
                  </a:lnTo>
                  <a:lnTo>
                    <a:pt x="929119" y="127800"/>
                  </a:lnTo>
                  <a:lnTo>
                    <a:pt x="908494" y="127800"/>
                  </a:lnTo>
                  <a:lnTo>
                    <a:pt x="903630" y="123545"/>
                  </a:lnTo>
                  <a:lnTo>
                    <a:pt x="903630" y="93116"/>
                  </a:lnTo>
                  <a:lnTo>
                    <a:pt x="952182" y="93116"/>
                  </a:lnTo>
                  <a:lnTo>
                    <a:pt x="952182" y="74244"/>
                  </a:lnTo>
                  <a:lnTo>
                    <a:pt x="952182" y="70599"/>
                  </a:lnTo>
                  <a:close/>
                </a:path>
              </a:pathLst>
            </a:custGeom>
            <a:solidFill>
              <a:srgbClr val="20366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4">
            <a:extLst>
              <a:ext uri="{FF2B5EF4-FFF2-40B4-BE49-F238E27FC236}">
                <a16:creationId xmlns:a16="http://schemas.microsoft.com/office/drawing/2014/main" xmlns="" id="{BDA86948-4A60-D7E2-6C70-C3BC794D6CC6}"/>
              </a:ext>
            </a:extLst>
          </p:cNvPr>
          <p:cNvSpPr txBox="1">
            <a:spLocks/>
          </p:cNvSpPr>
          <p:nvPr/>
        </p:nvSpPr>
        <p:spPr>
          <a:xfrm>
            <a:off x="454620" y="119091"/>
            <a:ext cx="10518180" cy="495357"/>
          </a:xfrm>
          <a:prstGeom prst="rect">
            <a:avLst/>
          </a:prstGeom>
        </p:spPr>
        <p:txBody>
          <a:bodyPr vert="horz" wrap="square" lIns="0" tIns="63846" rIns="0" bIns="0" rtlCol="0" anchor="t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61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446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Technology Development and Timeline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6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chine with pipes and a logo on it&#10;&#10;Description automatically generated">
            <a:extLst>
              <a:ext uri="{FF2B5EF4-FFF2-40B4-BE49-F238E27FC236}">
                <a16:creationId xmlns:a16="http://schemas.microsoft.com/office/drawing/2014/main" xmlns="" id="{FC132B08-19A7-9FD3-28A2-29AE01901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3D5E96-084F-AF47-AC62-E8BD6D641E54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119">
            <a:extLst>
              <a:ext uri="{FF2B5EF4-FFF2-40B4-BE49-F238E27FC236}">
                <a16:creationId xmlns:a16="http://schemas.microsoft.com/office/drawing/2014/main" xmlns="" id="{1F98B46C-A668-FEAE-AA5F-6DAE836C612F}"/>
              </a:ext>
            </a:extLst>
          </p:cNvPr>
          <p:cNvSpPr/>
          <p:nvPr/>
        </p:nvSpPr>
        <p:spPr>
          <a:xfrm>
            <a:off x="955166" y="761619"/>
            <a:ext cx="2636520" cy="0"/>
          </a:xfrm>
          <a:custGeom>
            <a:avLst/>
            <a:gdLst/>
            <a:ahLst/>
            <a:cxnLst/>
            <a:rect l="l" t="t" r="r" b="b"/>
            <a:pathLst>
              <a:path w="2636520">
                <a:moveTo>
                  <a:pt x="0" y="0"/>
                </a:moveTo>
                <a:lnTo>
                  <a:pt x="2636100" y="0"/>
                </a:lnTo>
              </a:path>
            </a:pathLst>
          </a:custGeom>
          <a:ln w="190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7">
            <a:extLst>
              <a:ext uri="{FF2B5EF4-FFF2-40B4-BE49-F238E27FC236}">
                <a16:creationId xmlns:a16="http://schemas.microsoft.com/office/drawing/2014/main" xmlns="" id="{3DAC5208-70EA-B451-579F-2F7F45BF9B75}"/>
              </a:ext>
            </a:extLst>
          </p:cNvPr>
          <p:cNvSpPr txBox="1">
            <a:spLocks/>
          </p:cNvSpPr>
          <p:nvPr/>
        </p:nvSpPr>
        <p:spPr>
          <a:xfrm>
            <a:off x="454620" y="119091"/>
            <a:ext cx="10285678" cy="495357"/>
          </a:xfrm>
          <a:prstGeom prst="rect">
            <a:avLst/>
          </a:prstGeom>
        </p:spPr>
        <p:txBody>
          <a:bodyPr vert="horz" wrap="square" lIns="0" tIns="63846" rIns="0" bIns="0" rtlCol="0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36195">
              <a:spcBef>
                <a:spcPts val="100"/>
              </a:spcBef>
            </a:pPr>
            <a:r>
              <a:rPr lang="pl-PL" sz="2800" b="1" dirty="0">
                <a:solidFill>
                  <a:schemeClr val="bg1"/>
                </a:solidFill>
                <a:latin typeface="Arial"/>
                <a:cs typeface="Arial"/>
              </a:rPr>
              <a:t>eVinci 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Achievements - </a:t>
            </a:r>
            <a:r>
              <a:rPr lang="pl-PL" sz="2800" b="1" dirty="0">
                <a:solidFill>
                  <a:schemeClr val="bg1"/>
                </a:solidFill>
                <a:latin typeface="Arial"/>
                <a:cs typeface="Arial"/>
              </a:rPr>
              <a:t>Q4 2023 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object 121">
            <a:extLst>
              <a:ext uri="{FF2B5EF4-FFF2-40B4-BE49-F238E27FC236}">
                <a16:creationId xmlns:a16="http://schemas.microsoft.com/office/drawing/2014/main" xmlns="" id="{3E627D3F-9A9E-BCF7-7053-7A74982858E2}"/>
              </a:ext>
            </a:extLst>
          </p:cNvPr>
          <p:cNvSpPr txBox="1"/>
          <p:nvPr/>
        </p:nvSpPr>
        <p:spPr>
          <a:xfrm>
            <a:off x="7009027" y="6605972"/>
            <a:ext cx="4959985" cy="12567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800" dirty="0">
                <a:solidFill>
                  <a:schemeClr val="bg1"/>
                </a:solidFill>
                <a:latin typeface="Arial"/>
                <a:cs typeface="Arial"/>
              </a:rPr>
              <a:t>Westinghouse</a:t>
            </a:r>
            <a:r>
              <a:rPr sz="800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chemeClr val="bg1"/>
                </a:solidFill>
                <a:latin typeface="Arial"/>
                <a:cs typeface="Arial"/>
              </a:rPr>
              <a:t>Non-</a:t>
            </a:r>
            <a:r>
              <a:rPr sz="800" dirty="0">
                <a:solidFill>
                  <a:schemeClr val="bg1"/>
                </a:solidFill>
                <a:latin typeface="Arial"/>
                <a:cs typeface="Arial"/>
              </a:rPr>
              <a:t>Proprietary Class</a:t>
            </a:r>
            <a:r>
              <a:rPr sz="8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  <a:r>
              <a:rPr sz="800" spc="18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chemeClr val="bg1"/>
                </a:solidFill>
                <a:latin typeface="Arial"/>
                <a:cs typeface="Arial"/>
              </a:rPr>
              <a:t>|</a:t>
            </a:r>
            <a:r>
              <a:rPr sz="800" spc="18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chemeClr val="bg1"/>
                </a:solidFill>
                <a:latin typeface="Arial"/>
                <a:cs typeface="Arial"/>
              </a:rPr>
              <a:t>©</a:t>
            </a:r>
            <a:r>
              <a:rPr sz="8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chemeClr val="bg1"/>
                </a:solidFill>
                <a:latin typeface="Arial"/>
                <a:cs typeface="Arial"/>
              </a:rPr>
              <a:t>202</a:t>
            </a:r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  <a:r>
              <a:rPr sz="800" dirty="0">
                <a:solidFill>
                  <a:schemeClr val="bg1"/>
                </a:solidFill>
                <a:latin typeface="Arial"/>
                <a:cs typeface="Arial"/>
              </a:rPr>
              <a:t> Westinghouse Electric</a:t>
            </a:r>
            <a:r>
              <a:rPr sz="800" spc="-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chemeClr val="bg1"/>
                </a:solidFill>
                <a:latin typeface="Arial"/>
                <a:cs typeface="Arial"/>
              </a:rPr>
              <a:t>Company LLC.</a:t>
            </a:r>
            <a:r>
              <a:rPr sz="8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chemeClr val="bg1"/>
                </a:solidFill>
                <a:latin typeface="Arial"/>
                <a:cs typeface="Arial"/>
              </a:rPr>
              <a:t>All</a:t>
            </a:r>
            <a:r>
              <a:rPr sz="8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chemeClr val="bg1"/>
                </a:solidFill>
                <a:latin typeface="Arial"/>
                <a:cs typeface="Arial"/>
              </a:rPr>
              <a:t>Rights</a:t>
            </a:r>
            <a:r>
              <a:rPr sz="8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chemeClr val="bg1"/>
                </a:solidFill>
                <a:latin typeface="Arial"/>
                <a:cs typeface="Arial"/>
              </a:rPr>
              <a:t>Reserved.</a:t>
            </a:r>
            <a:endParaRPr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xmlns="" id="{B5100D40-CD79-03C4-708B-D04A4E947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1" y="6452957"/>
            <a:ext cx="1280423" cy="308741"/>
          </a:xfrm>
          <a:prstGeom prst="rect">
            <a:avLst/>
          </a:prstGeom>
        </p:spPr>
      </p:pic>
      <p:pic>
        <p:nvPicPr>
          <p:cNvPr id="17" name="Picture 1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xmlns="" id="{822FCB2A-5538-9593-550D-EF361B33CC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5"/>
          <a:stretch/>
        </p:blipFill>
        <p:spPr>
          <a:xfrm>
            <a:off x="493014" y="629211"/>
            <a:ext cx="248116" cy="247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32B886-59E7-BD60-9854-597CB198739A}"/>
              </a:ext>
            </a:extLst>
          </p:cNvPr>
          <p:cNvSpPr txBox="1"/>
          <p:nvPr/>
        </p:nvSpPr>
        <p:spPr>
          <a:xfrm>
            <a:off x="4964796" y="3860694"/>
            <a:ext cx="2276707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of the eVinci Technologies Accelerator at 51 Bridge St. </a:t>
            </a:r>
            <a:b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Etna, PA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25B516E-6AA0-3181-CC8B-D008177B0712}"/>
              </a:ext>
            </a:extLst>
          </p:cNvPr>
          <p:cNvSpPr txBox="1"/>
          <p:nvPr/>
        </p:nvSpPr>
        <p:spPr>
          <a:xfrm>
            <a:off x="9615018" y="3855667"/>
            <a:ext cx="2395856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eVinci customer announcement in Saskatchewan with Saskatchewan Research Council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DEEC422-6E73-2F09-B613-2E8E36A65520}"/>
              </a:ext>
            </a:extLst>
          </p:cNvPr>
          <p:cNvSpPr txBox="1"/>
          <p:nvPr/>
        </p:nvSpPr>
        <p:spPr>
          <a:xfrm>
            <a:off x="327071" y="3860694"/>
            <a:ext cx="2276707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$16.9M awarded from Air Force Research Laboratory's (AFRL) JETSON thermal propulsion contract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</a:t>
            </a:r>
          </a:p>
        </p:txBody>
      </p:sp>
      <p:pic>
        <p:nvPicPr>
          <p:cNvPr id="22" name="Picture 10" descr="A building with many windows&#10;&#10;Description automatically generated">
            <a:extLst>
              <a:ext uri="{FF2B5EF4-FFF2-40B4-BE49-F238E27FC236}">
                <a16:creationId xmlns:a16="http://schemas.microsoft.com/office/drawing/2014/main" xmlns="" id="{97668EE4-A51D-1FF6-B4D5-DBE1BF37C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2" r="33240" b="48153"/>
          <a:stretch/>
        </p:blipFill>
        <p:spPr bwMode="auto">
          <a:xfrm>
            <a:off x="5208108" y="2110815"/>
            <a:ext cx="1692656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Los Alamos National Laboratory's concept of a space nuclear reactor system to produce high-power electricity.">
            <a:extLst>
              <a:ext uri="{FF2B5EF4-FFF2-40B4-BE49-F238E27FC236}">
                <a16:creationId xmlns:a16="http://schemas.microsoft.com/office/drawing/2014/main" xmlns="" id="{30DF96C4-FC7A-4DA2-65BD-56968C8B8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620" y="2086710"/>
            <a:ext cx="1949900" cy="1264876"/>
          </a:xfrm>
          <a:prstGeom prst="rect">
            <a:avLst/>
          </a:prstGeom>
        </p:spPr>
      </p:pic>
      <p:pic>
        <p:nvPicPr>
          <p:cNvPr id="24" name="Picture 23" descr="Premier Scott Moe">
            <a:extLst>
              <a:ext uri="{FF2B5EF4-FFF2-40B4-BE49-F238E27FC236}">
                <a16:creationId xmlns:a16="http://schemas.microsoft.com/office/drawing/2014/main" xmlns="" id="{38BB7D7B-BE02-F79D-DD40-94E618427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0777" y="2070885"/>
            <a:ext cx="1706880" cy="12801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7F80AC3-17DB-AC38-800A-52FC9BCD5500}"/>
              </a:ext>
            </a:extLst>
          </p:cNvPr>
          <p:cNvSpPr txBox="1"/>
          <p:nvPr/>
        </p:nvSpPr>
        <p:spPr>
          <a:xfrm>
            <a:off x="2627020" y="3614473"/>
            <a:ext cx="231453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 by Idaho National Labs for FEEED study to plan for deployment of the eVinci Nuclear Test Reactor at INL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23</a:t>
            </a:r>
          </a:p>
        </p:txBody>
      </p:sp>
      <p:pic>
        <p:nvPicPr>
          <p:cNvPr id="27" name="Picture 26" descr="A white dome with a blue circle on the top&#10;&#10;Description automatically generated">
            <a:extLst>
              <a:ext uri="{FF2B5EF4-FFF2-40B4-BE49-F238E27FC236}">
                <a16:creationId xmlns:a16="http://schemas.microsoft.com/office/drawing/2014/main" xmlns="" id="{943F63E3-5A77-CECA-B755-BFDD14A1D0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90" r="16069"/>
          <a:stretch/>
        </p:blipFill>
        <p:spPr>
          <a:xfrm>
            <a:off x="2859140" y="2110815"/>
            <a:ext cx="1770772" cy="12801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CE1155F5-B71D-00D9-06DC-1757C24322E1}"/>
              </a:ext>
            </a:extLst>
          </p:cNvPr>
          <p:cNvCxnSpPr/>
          <p:nvPr/>
        </p:nvCxnSpPr>
        <p:spPr>
          <a:xfrm flipV="1">
            <a:off x="572655" y="5525656"/>
            <a:ext cx="10963563" cy="4024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Water outline">
            <a:extLst>
              <a:ext uri="{FF2B5EF4-FFF2-40B4-BE49-F238E27FC236}">
                <a16:creationId xmlns:a16="http://schemas.microsoft.com/office/drawing/2014/main" xmlns="" id="{A1D0D502-62B4-F586-6ED4-04D61F9A6B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10800000">
            <a:off x="1204424" y="5151084"/>
            <a:ext cx="414816" cy="414816"/>
          </a:xfrm>
          <a:prstGeom prst="rect">
            <a:avLst/>
          </a:prstGeom>
        </p:spPr>
      </p:pic>
      <p:pic>
        <p:nvPicPr>
          <p:cNvPr id="8" name="Graphic 7" descr="Water outline">
            <a:extLst>
              <a:ext uri="{FF2B5EF4-FFF2-40B4-BE49-F238E27FC236}">
                <a16:creationId xmlns:a16="http://schemas.microsoft.com/office/drawing/2014/main" xmlns="" id="{A303CE01-CE18-CB44-A0CE-B97F16B77A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10800000">
            <a:off x="3530471" y="5130962"/>
            <a:ext cx="414816" cy="4148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F335BE4-84F9-4A5E-8DDF-62D201125B36}"/>
              </a:ext>
            </a:extLst>
          </p:cNvPr>
          <p:cNvSpPr txBox="1"/>
          <p:nvPr/>
        </p:nvSpPr>
        <p:spPr>
          <a:xfrm>
            <a:off x="7219784" y="4101888"/>
            <a:ext cx="2395856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testing of key safety components Control Drums and Shut Down Rods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6</a:t>
            </a:r>
          </a:p>
        </p:txBody>
      </p:sp>
      <p:pic>
        <p:nvPicPr>
          <p:cNvPr id="16" name="Graphic 15" descr="Water outline">
            <a:extLst>
              <a:ext uri="{FF2B5EF4-FFF2-40B4-BE49-F238E27FC236}">
                <a16:creationId xmlns:a16="http://schemas.microsoft.com/office/drawing/2014/main" xmlns="" id="{050C0BFE-F086-5F45-4F69-6ECFA72FAF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10800000">
            <a:off x="5829886" y="5151084"/>
            <a:ext cx="414816" cy="414816"/>
          </a:xfrm>
          <a:prstGeom prst="rect">
            <a:avLst/>
          </a:prstGeom>
        </p:spPr>
      </p:pic>
      <p:pic>
        <p:nvPicPr>
          <p:cNvPr id="10" name="Graphic 9" descr="Water outline">
            <a:extLst>
              <a:ext uri="{FF2B5EF4-FFF2-40B4-BE49-F238E27FC236}">
                <a16:creationId xmlns:a16="http://schemas.microsoft.com/office/drawing/2014/main" xmlns="" id="{3609F5DB-6B8B-1E6C-D1BC-C1DBC234B7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10800000">
            <a:off x="8151960" y="5133980"/>
            <a:ext cx="414816" cy="414816"/>
          </a:xfrm>
          <a:prstGeom prst="rect">
            <a:avLst/>
          </a:prstGeom>
        </p:spPr>
      </p:pic>
      <p:pic>
        <p:nvPicPr>
          <p:cNvPr id="12" name="Graphic 11" descr="Water outline">
            <a:extLst>
              <a:ext uri="{FF2B5EF4-FFF2-40B4-BE49-F238E27FC236}">
                <a16:creationId xmlns:a16="http://schemas.microsoft.com/office/drawing/2014/main" xmlns="" id="{6D1563B1-74EF-F71A-9A65-95B87565BA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10800000">
            <a:off x="10566671" y="5113692"/>
            <a:ext cx="414816" cy="4148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41E32F9-E0D8-39EA-4B04-97B6A4787B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129" y="2102084"/>
            <a:ext cx="1835166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B5F7837DA73044AF7DD16BCC9E01E1" ma:contentTypeVersion="15" ma:contentTypeDescription="Create a new document." ma:contentTypeScope="" ma:versionID="ae0eae2f446163002ae78c736fd1f1a7">
  <xsd:schema xmlns:xsd="http://www.w3.org/2001/XMLSchema" xmlns:xs="http://www.w3.org/2001/XMLSchema" xmlns:p="http://schemas.microsoft.com/office/2006/metadata/properties" xmlns:ns2="2ee1923f-bd97-42bc-973b-c2f042d116d5" xmlns:ns3="460a12ab-0d2e-4456-bb23-7175db759501" targetNamespace="http://schemas.microsoft.com/office/2006/metadata/properties" ma:root="true" ma:fieldsID="cdf8d3abd51a74c1218f2b82d4b25947" ns2:_="" ns3:_="">
    <xsd:import namespace="2ee1923f-bd97-42bc-973b-c2f042d116d5"/>
    <xsd:import namespace="460a12ab-0d2e-4456-bb23-7175db7595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1923f-bd97-42bc-973b-c2f042d116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a545757-cdc4-460f-b361-61e69197c4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a12ab-0d2e-4456-bb23-7175db7595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a52ef17-d985-4846-80a7-80c01bee7b39}" ma:internalName="TaxCatchAll" ma:showField="CatchAllData" ma:web="460a12ab-0d2e-4456-bb23-7175db7595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60a12ab-0d2e-4456-bb23-7175db759501">
      <UserInfo>
        <DisplayName>Ammerman, Emily C.</DisplayName>
        <AccountId>143</AccountId>
        <AccountType/>
      </UserInfo>
      <UserInfo>
        <DisplayName>Thomas, Vincent</DisplayName>
        <AccountId>140</AccountId>
        <AccountType/>
      </UserInfo>
      <UserInfo>
        <DisplayName>Gedeon, Elias</DisplayName>
        <AccountId>35</AccountId>
        <AccountType/>
      </UserInfo>
      <UserInfo>
        <DisplayName>Kułak, Jacek</DisplayName>
        <AccountId>78</AccountId>
        <AccountType/>
      </UserInfo>
    </SharedWithUsers>
    <TaxCatchAll xmlns="460a12ab-0d2e-4456-bb23-7175db759501" xsi:nil="true"/>
    <lcf76f155ced4ddcb4097134ff3c332f xmlns="2ee1923f-bd97-42bc-973b-c2f042d116d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718F7C-67A7-48DB-86EB-BA995549793B}">
  <ds:schemaRefs>
    <ds:schemaRef ds:uri="2ee1923f-bd97-42bc-973b-c2f042d116d5"/>
    <ds:schemaRef ds:uri="460a12ab-0d2e-4456-bb23-7175db7595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3968F89-55CD-4C3E-A43D-882AB2F340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75DBC1-DB33-4BE2-88DB-70F5D66C3CE0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460a12ab-0d2e-4456-bb23-7175db759501"/>
    <ds:schemaRef ds:uri="2ee1923f-bd97-42bc-973b-c2f042d116d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41369</TotalTime>
  <Words>459</Words>
  <Application>Microsoft Office PowerPoint</Application>
  <PresentationFormat>Widescreen</PresentationFormat>
  <Paragraphs>129</Paragraphs>
  <Slides>12</Slides>
  <Notes>12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Gotham Black</vt:lpstr>
      <vt:lpstr>Gotham-Medium</vt:lpstr>
      <vt:lpstr>Times New Roman</vt:lpstr>
      <vt:lpstr>Wingdings</vt:lpstr>
      <vt:lpstr>2_Office Theme</vt:lpstr>
      <vt:lpstr>6_Office Theme</vt:lpstr>
      <vt:lpstr>Office Theme</vt:lpstr>
      <vt:lpstr>think-cell Slide</vt:lpstr>
      <vt:lpstr>Apresentação do PowerPoint</vt:lpstr>
      <vt:lpstr>Apresentação do PowerPoint</vt:lpstr>
      <vt:lpstr>Capable and Simplicity by Design</vt:lpstr>
      <vt:lpstr>Apresentação do PowerPoint</vt:lpstr>
      <vt:lpstr>Apresentação do PowerPoint</vt:lpstr>
      <vt:lpstr>eVinci Site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AP300 SMR</dc:title>
  <dc:creator>claudio cargnelli</dc:creator>
  <cp:lastModifiedBy>Antonio Ramon Ramiro Barroso</cp:lastModifiedBy>
  <cp:revision>26</cp:revision>
  <cp:lastPrinted>2024-03-28T20:53:42Z</cp:lastPrinted>
  <dcterms:created xsi:type="dcterms:W3CDTF">2023-03-08T14:50:38Z</dcterms:created>
  <dcterms:modified xsi:type="dcterms:W3CDTF">2024-04-04T19:08:33Z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0x010100A7B5F7837DA73044AF7DD16BCC9E01E1</vt:lpwstr>
  </property>
  <property fmtid="{D5CDD505-2E9C-101B-9397-08002B2CF9AE}" pid="3" name="MediaServiceImageTags">
    <vt:lpwstr/>
  </property>
</Properties>
</file>